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1194" y="-2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DA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77730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440052" y="6453339"/>
            <a:ext cx="2540" cy="403860"/>
          </a:xfrm>
          <a:custGeom>
            <a:avLst/>
            <a:gdLst/>
            <a:ahLst/>
            <a:cxnLst/>
            <a:rect l="l" t="t" r="r" b="b"/>
            <a:pathLst>
              <a:path w="2540" h="403859">
                <a:moveTo>
                  <a:pt x="0" y="0"/>
                </a:moveTo>
                <a:lnTo>
                  <a:pt x="2031" y="403471"/>
                </a:lnTo>
              </a:path>
              <a:path w="2540" h="403859">
                <a:moveTo>
                  <a:pt x="0" y="0"/>
                </a:moveTo>
                <a:lnTo>
                  <a:pt x="2031" y="403471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1361" y="260045"/>
            <a:ext cx="997267" cy="559866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440052" y="0"/>
            <a:ext cx="0" cy="1080135"/>
          </a:xfrm>
          <a:custGeom>
            <a:avLst/>
            <a:gdLst/>
            <a:ahLst/>
            <a:cxnLst/>
            <a:rect l="l" t="t" r="r" b="b"/>
            <a:pathLst>
              <a:path h="1080135">
                <a:moveTo>
                  <a:pt x="0" y="0"/>
                </a:moveTo>
                <a:lnTo>
                  <a:pt x="0" y="1080008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DA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DA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DA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277730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440052" y="6453339"/>
            <a:ext cx="2540" cy="403860"/>
          </a:xfrm>
          <a:custGeom>
            <a:avLst/>
            <a:gdLst/>
            <a:ahLst/>
            <a:cxnLst/>
            <a:rect l="l" t="t" r="r" b="b"/>
            <a:pathLst>
              <a:path w="2540" h="403859">
                <a:moveTo>
                  <a:pt x="0" y="0"/>
                </a:moveTo>
                <a:lnTo>
                  <a:pt x="2031" y="403471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21361" y="260045"/>
            <a:ext cx="997267" cy="559866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440052" y="0"/>
            <a:ext cx="0" cy="1080135"/>
          </a:xfrm>
          <a:custGeom>
            <a:avLst/>
            <a:gdLst/>
            <a:ahLst/>
            <a:cxnLst/>
            <a:rect l="l" t="t" r="r" b="b"/>
            <a:pathLst>
              <a:path h="1080135">
                <a:moveTo>
                  <a:pt x="0" y="0"/>
                </a:moveTo>
                <a:lnTo>
                  <a:pt x="0" y="1080008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440052" y="6453339"/>
            <a:ext cx="2540" cy="403860"/>
          </a:xfrm>
          <a:custGeom>
            <a:avLst/>
            <a:gdLst/>
            <a:ahLst/>
            <a:cxnLst/>
            <a:rect l="l" t="t" r="r" b="b"/>
            <a:pathLst>
              <a:path w="2540" h="403859">
                <a:moveTo>
                  <a:pt x="0" y="0"/>
                </a:moveTo>
                <a:lnTo>
                  <a:pt x="2031" y="403471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52794" y="790143"/>
            <a:ext cx="1768475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DA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4733" y="6516725"/>
            <a:ext cx="72453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07603" y="6524117"/>
            <a:ext cx="323215" cy="179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58585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‹#›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karaka.org.tr/tr/content.asp?id=431" TargetMode="External"/><Relationship Id="rId2" Type="http://schemas.openxmlformats.org/officeDocument/2006/relationships/hyperlink" Target="http://goo.gl/MTECv1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ankaraka.org.tr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77730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40052" y="6453339"/>
            <a:ext cx="2540" cy="403860"/>
          </a:xfrm>
          <a:custGeom>
            <a:avLst/>
            <a:gdLst/>
            <a:ahLst/>
            <a:cxnLst/>
            <a:rect l="l" t="t" r="r" b="b"/>
            <a:pathLst>
              <a:path w="2540" h="403859">
                <a:moveTo>
                  <a:pt x="0" y="0"/>
                </a:moveTo>
                <a:lnTo>
                  <a:pt x="2031" y="403471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740140" y="6536817"/>
            <a:ext cx="7747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spc="-60" dirty="0">
                <a:solidFill>
                  <a:srgbClr val="7E7E7E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45840" y="692670"/>
            <a:ext cx="2052192" cy="115213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4953000"/>
            <a:ext cx="9143999" cy="1905000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3064764" y="2077211"/>
            <a:ext cx="3266440" cy="2413000"/>
            <a:chOff x="3064764" y="2077211"/>
            <a:chExt cx="3266440" cy="2413000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78936" y="2077211"/>
              <a:ext cx="2036064" cy="116281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64764" y="2702051"/>
              <a:ext cx="3265932" cy="116281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78352" y="3326891"/>
              <a:ext cx="2237231" cy="116281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44950" y="2403093"/>
              <a:ext cx="1281684" cy="34099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30524" y="3028187"/>
              <a:ext cx="2529719" cy="34074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24554" y="3566286"/>
              <a:ext cx="1492631" cy="427481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2642107" y="4328286"/>
            <a:ext cx="407542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dirty="0">
                <a:latin typeface="Calibri"/>
                <a:cs typeface="Calibri"/>
              </a:rPr>
              <a:t>İzleme</a:t>
            </a:r>
            <a:r>
              <a:rPr sz="2500" spc="-8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ve</a:t>
            </a:r>
            <a:r>
              <a:rPr sz="2500" spc="-90" dirty="0">
                <a:latin typeface="Calibri"/>
                <a:cs typeface="Calibri"/>
              </a:rPr>
              <a:t> </a:t>
            </a:r>
            <a:r>
              <a:rPr sz="2500" dirty="0">
                <a:latin typeface="Calibri"/>
                <a:cs typeface="Calibri"/>
              </a:rPr>
              <a:t>Değerlendirme</a:t>
            </a:r>
            <a:r>
              <a:rPr sz="2500" spc="-65" dirty="0">
                <a:latin typeface="Calibri"/>
                <a:cs typeface="Calibri"/>
              </a:rPr>
              <a:t> </a:t>
            </a:r>
            <a:r>
              <a:rPr sz="2500" spc="-10" dirty="0">
                <a:latin typeface="Calibri"/>
                <a:cs typeface="Calibri"/>
              </a:rPr>
              <a:t>Birimi</a:t>
            </a:r>
            <a:endParaRPr sz="2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33003" y="6486855"/>
            <a:ext cx="2978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r>
              <a:rPr sz="1200" spc="185" dirty="0">
                <a:solidFill>
                  <a:srgbClr val="585858"/>
                </a:solidFill>
                <a:latin typeface="Calibri"/>
                <a:cs typeface="Calibri"/>
              </a:rPr>
              <a:t>  </a:t>
            </a:r>
            <a:r>
              <a:rPr sz="1200" spc="-50" dirty="0">
                <a:solidFill>
                  <a:srgbClr val="7E7E7E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9369" y="298958"/>
            <a:ext cx="5710682" cy="31254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975675" y="6510337"/>
            <a:ext cx="6489700" cy="161925"/>
            <a:chOff x="1975675" y="6510337"/>
            <a:chExt cx="6489700" cy="161925"/>
          </a:xfrm>
        </p:grpSpPr>
        <p:sp>
          <p:nvSpPr>
            <p:cNvPr id="5" name="object 5"/>
            <p:cNvSpPr/>
            <p:nvPr/>
          </p:nvSpPr>
          <p:spPr>
            <a:xfrm>
              <a:off x="3175000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8043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8043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79676" y="6516954"/>
              <a:ext cx="1440180" cy="152400"/>
            </a:xfrm>
            <a:custGeom>
              <a:avLst/>
              <a:gdLst/>
              <a:ahLst/>
              <a:cxnLst/>
              <a:rect l="l" t="t" r="r" b="b"/>
              <a:pathLst>
                <a:path w="1440179" h="152400">
                  <a:moveTo>
                    <a:pt x="1440052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1440052" y="152400"/>
                  </a:lnTo>
                  <a:lnTo>
                    <a:pt x="1440052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10819" y="5072557"/>
            <a:ext cx="8450580" cy="385445"/>
            <a:chOff x="310819" y="5072557"/>
            <a:chExt cx="8450580" cy="385445"/>
          </a:xfrm>
        </p:grpSpPr>
        <p:sp>
          <p:nvSpPr>
            <p:cNvPr id="10" name="object 10"/>
            <p:cNvSpPr/>
            <p:nvPr/>
          </p:nvSpPr>
          <p:spPr>
            <a:xfrm>
              <a:off x="323519" y="5085257"/>
              <a:ext cx="8425180" cy="360045"/>
            </a:xfrm>
            <a:custGeom>
              <a:avLst/>
              <a:gdLst/>
              <a:ahLst/>
              <a:cxnLst/>
              <a:rect l="l" t="t" r="r" b="b"/>
              <a:pathLst>
                <a:path w="8425180" h="360045">
                  <a:moveTo>
                    <a:pt x="8424926" y="0"/>
                  </a:moveTo>
                  <a:lnTo>
                    <a:pt x="0" y="0"/>
                  </a:lnTo>
                  <a:lnTo>
                    <a:pt x="0" y="359994"/>
                  </a:lnTo>
                  <a:lnTo>
                    <a:pt x="8424926" y="359994"/>
                  </a:lnTo>
                  <a:lnTo>
                    <a:pt x="8424926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23519" y="5085257"/>
              <a:ext cx="8425180" cy="360045"/>
            </a:xfrm>
            <a:custGeom>
              <a:avLst/>
              <a:gdLst/>
              <a:ahLst/>
              <a:cxnLst/>
              <a:rect l="l" t="t" r="r" b="b"/>
              <a:pathLst>
                <a:path w="8425180" h="360045">
                  <a:moveTo>
                    <a:pt x="0" y="359994"/>
                  </a:moveTo>
                  <a:lnTo>
                    <a:pt x="8424926" y="359994"/>
                  </a:lnTo>
                  <a:lnTo>
                    <a:pt x="8424926" y="0"/>
                  </a:lnTo>
                  <a:lnTo>
                    <a:pt x="0" y="0"/>
                  </a:lnTo>
                  <a:lnTo>
                    <a:pt x="0" y="359994"/>
                  </a:lnTo>
                  <a:close/>
                </a:path>
              </a:pathLst>
            </a:custGeom>
            <a:ln w="254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733800" y="5101208"/>
            <a:ext cx="8928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İzleme</a:t>
            </a: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87629" y="5101208"/>
            <a:ext cx="14046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Değerlendirme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04998" y="5101208"/>
            <a:ext cx="556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Birimi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894967" y="2048179"/>
            <a:ext cx="6866255" cy="385445"/>
            <a:chOff x="1894967" y="2048179"/>
            <a:chExt cx="6866255" cy="385445"/>
          </a:xfrm>
        </p:grpSpPr>
        <p:sp>
          <p:nvSpPr>
            <p:cNvPr id="16" name="object 16"/>
            <p:cNvSpPr/>
            <p:nvPr/>
          </p:nvSpPr>
          <p:spPr>
            <a:xfrm>
              <a:off x="1907667" y="2060879"/>
              <a:ext cx="6840855" cy="360045"/>
            </a:xfrm>
            <a:custGeom>
              <a:avLst/>
              <a:gdLst/>
              <a:ahLst/>
              <a:cxnLst/>
              <a:rect l="l" t="t" r="r" b="b"/>
              <a:pathLst>
                <a:path w="6840855" h="360044">
                  <a:moveTo>
                    <a:pt x="6840728" y="0"/>
                  </a:moveTo>
                  <a:lnTo>
                    <a:pt x="0" y="0"/>
                  </a:lnTo>
                  <a:lnTo>
                    <a:pt x="0" y="359994"/>
                  </a:lnTo>
                  <a:lnTo>
                    <a:pt x="6840728" y="359994"/>
                  </a:lnTo>
                  <a:lnTo>
                    <a:pt x="684072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907667" y="2060879"/>
              <a:ext cx="6840855" cy="360045"/>
            </a:xfrm>
            <a:custGeom>
              <a:avLst/>
              <a:gdLst/>
              <a:ahLst/>
              <a:cxnLst/>
              <a:rect l="l" t="t" r="r" b="b"/>
              <a:pathLst>
                <a:path w="6840855" h="360044">
                  <a:moveTo>
                    <a:pt x="0" y="359994"/>
                  </a:moveTo>
                  <a:lnTo>
                    <a:pt x="6840728" y="359994"/>
                  </a:lnTo>
                  <a:lnTo>
                    <a:pt x="6840728" y="0"/>
                  </a:lnTo>
                  <a:lnTo>
                    <a:pt x="0" y="0"/>
                  </a:lnTo>
                  <a:lnTo>
                    <a:pt x="0" y="359994"/>
                  </a:lnTo>
                  <a:close/>
                </a:path>
              </a:pathLst>
            </a:custGeom>
            <a:ln w="25400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7892288" y="1432686"/>
            <a:ext cx="118300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Sözleşmenin </a:t>
            </a:r>
            <a:r>
              <a:rPr sz="1800" spc="-10" dirty="0">
                <a:solidFill>
                  <a:srgbClr val="E10000"/>
                </a:solidFill>
                <a:latin typeface="Calibri"/>
                <a:cs typeface="Calibri"/>
              </a:rPr>
              <a:t>imzalanması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50619" y="873378"/>
            <a:ext cx="116332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Destek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programının </a:t>
            </a:r>
            <a:r>
              <a:rPr sz="1800" dirty="0">
                <a:solidFill>
                  <a:srgbClr val="00AFEF"/>
                </a:solidFill>
                <a:latin typeface="Calibri"/>
                <a:cs typeface="Calibri"/>
              </a:rPr>
              <a:t>tasarımı</a:t>
            </a:r>
            <a:r>
              <a:rPr sz="1800" spc="-4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00AFEF"/>
                </a:solidFill>
                <a:latin typeface="Calibri"/>
                <a:cs typeface="Calibri"/>
              </a:rPr>
              <a:t>ve </a:t>
            </a: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tanıtımı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6875" y="873378"/>
            <a:ext cx="191833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Başvuruların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dirty="0">
                <a:solidFill>
                  <a:srgbClr val="00AFEF"/>
                </a:solidFill>
                <a:latin typeface="Calibri"/>
                <a:cs typeface="Calibri"/>
              </a:rPr>
              <a:t>alınması</a:t>
            </a:r>
            <a:r>
              <a:rPr sz="1800" spc="-25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AFEF"/>
                </a:solidFill>
                <a:latin typeface="Calibri"/>
                <a:cs typeface="Calibri"/>
              </a:rPr>
              <a:t>ve</a:t>
            </a:r>
            <a:r>
              <a:rPr sz="1800" spc="-40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AFEF"/>
                </a:solidFill>
                <a:latin typeface="Calibri"/>
                <a:cs typeface="Calibri"/>
              </a:rPr>
              <a:t>bağımsız değerlendirmelerin yaptırılması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378570" y="2996945"/>
            <a:ext cx="370205" cy="2088514"/>
          </a:xfrm>
          <a:custGeom>
            <a:avLst/>
            <a:gdLst/>
            <a:ahLst/>
            <a:cxnLst/>
            <a:rect l="l" t="t" r="r" b="b"/>
            <a:pathLst>
              <a:path w="370204" h="2088514">
                <a:moveTo>
                  <a:pt x="369862" y="0"/>
                </a:moveTo>
                <a:lnTo>
                  <a:pt x="0" y="0"/>
                </a:lnTo>
                <a:lnTo>
                  <a:pt x="0" y="2088260"/>
                </a:lnTo>
                <a:lnTo>
                  <a:pt x="369862" y="2088260"/>
                </a:lnTo>
                <a:lnTo>
                  <a:pt x="369862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370191" y="4023741"/>
            <a:ext cx="8947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İlk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 izleme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62802" y="3015488"/>
            <a:ext cx="2129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(Gerekliyse)</a:t>
            </a:r>
            <a:r>
              <a:rPr sz="1800" spc="-5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İşe</a:t>
            </a:r>
            <a:r>
              <a:rPr sz="1800" spc="-6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alımlar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894967" y="2048129"/>
            <a:ext cx="385445" cy="385445"/>
            <a:chOff x="1894967" y="2048129"/>
            <a:chExt cx="385445" cy="385445"/>
          </a:xfrm>
        </p:grpSpPr>
        <p:sp>
          <p:nvSpPr>
            <p:cNvPr id="25" name="object 25"/>
            <p:cNvSpPr/>
            <p:nvPr/>
          </p:nvSpPr>
          <p:spPr>
            <a:xfrm>
              <a:off x="1907667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4">
                  <a:moveTo>
                    <a:pt x="180085" y="0"/>
                  </a:moveTo>
                  <a:lnTo>
                    <a:pt x="132218" y="6434"/>
                  </a:lnTo>
                  <a:lnTo>
                    <a:pt x="89201" y="24590"/>
                  </a:lnTo>
                  <a:lnTo>
                    <a:pt x="52752" y="52752"/>
                  </a:lnTo>
                  <a:lnTo>
                    <a:pt x="24590" y="89201"/>
                  </a:lnTo>
                  <a:lnTo>
                    <a:pt x="6434" y="132218"/>
                  </a:lnTo>
                  <a:lnTo>
                    <a:pt x="0" y="180086"/>
                  </a:lnTo>
                  <a:lnTo>
                    <a:pt x="6434" y="227900"/>
                  </a:lnTo>
                  <a:lnTo>
                    <a:pt x="24590" y="270881"/>
                  </a:lnTo>
                  <a:lnTo>
                    <a:pt x="52752" y="307308"/>
                  </a:lnTo>
                  <a:lnTo>
                    <a:pt x="89201" y="335458"/>
                  </a:lnTo>
                  <a:lnTo>
                    <a:pt x="132218" y="353611"/>
                  </a:lnTo>
                  <a:lnTo>
                    <a:pt x="180085" y="360045"/>
                  </a:lnTo>
                  <a:lnTo>
                    <a:pt x="227944" y="353611"/>
                  </a:lnTo>
                  <a:lnTo>
                    <a:pt x="270938" y="335458"/>
                  </a:lnTo>
                  <a:lnTo>
                    <a:pt x="307355" y="307308"/>
                  </a:lnTo>
                  <a:lnTo>
                    <a:pt x="335486" y="270881"/>
                  </a:lnTo>
                  <a:lnTo>
                    <a:pt x="353620" y="227900"/>
                  </a:lnTo>
                  <a:lnTo>
                    <a:pt x="360044" y="180086"/>
                  </a:lnTo>
                  <a:lnTo>
                    <a:pt x="353620" y="132218"/>
                  </a:lnTo>
                  <a:lnTo>
                    <a:pt x="335486" y="89201"/>
                  </a:lnTo>
                  <a:lnTo>
                    <a:pt x="307355" y="52752"/>
                  </a:lnTo>
                  <a:lnTo>
                    <a:pt x="270938" y="24590"/>
                  </a:lnTo>
                  <a:lnTo>
                    <a:pt x="227944" y="6434"/>
                  </a:lnTo>
                  <a:lnTo>
                    <a:pt x="1800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907667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4">
                  <a:moveTo>
                    <a:pt x="0" y="180086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5" y="0"/>
                  </a:lnTo>
                  <a:lnTo>
                    <a:pt x="227944" y="6434"/>
                  </a:lnTo>
                  <a:lnTo>
                    <a:pt x="270938" y="24590"/>
                  </a:lnTo>
                  <a:lnTo>
                    <a:pt x="307355" y="52752"/>
                  </a:lnTo>
                  <a:lnTo>
                    <a:pt x="335486" y="89201"/>
                  </a:lnTo>
                  <a:lnTo>
                    <a:pt x="353620" y="132218"/>
                  </a:lnTo>
                  <a:lnTo>
                    <a:pt x="360044" y="180086"/>
                  </a:lnTo>
                  <a:lnTo>
                    <a:pt x="353620" y="227900"/>
                  </a:lnTo>
                  <a:lnTo>
                    <a:pt x="335486" y="270881"/>
                  </a:lnTo>
                  <a:lnTo>
                    <a:pt x="307355" y="307308"/>
                  </a:lnTo>
                  <a:lnTo>
                    <a:pt x="270938" y="335458"/>
                  </a:lnTo>
                  <a:lnTo>
                    <a:pt x="227944" y="353611"/>
                  </a:lnTo>
                  <a:lnTo>
                    <a:pt x="180085" y="360045"/>
                  </a:lnTo>
                  <a:lnTo>
                    <a:pt x="132218" y="353611"/>
                  </a:lnTo>
                  <a:lnTo>
                    <a:pt x="89201" y="335458"/>
                  </a:lnTo>
                  <a:lnTo>
                    <a:pt x="52752" y="307308"/>
                  </a:lnTo>
                  <a:lnTo>
                    <a:pt x="24590" y="270881"/>
                  </a:lnTo>
                  <a:lnTo>
                    <a:pt x="6434" y="227900"/>
                  </a:lnTo>
                  <a:lnTo>
                    <a:pt x="0" y="180086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062860" y="2064257"/>
            <a:ext cx="60960" cy="3353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270" algn="just">
              <a:lnSpc>
                <a:spcPct val="100000"/>
              </a:lnSpc>
              <a:spcBef>
                <a:spcPts val="95"/>
              </a:spcBef>
            </a:pPr>
            <a:r>
              <a:rPr lang="tr-TR" sz="700" dirty="0">
                <a:latin typeface="Calibri"/>
                <a:cs typeface="Calibri"/>
              </a:rPr>
              <a:t>SOP</a:t>
            </a:r>
            <a:endParaRPr sz="700" dirty="0">
              <a:latin typeface="Calibri"/>
              <a:cs typeface="Calibr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8365870" y="2984245"/>
            <a:ext cx="395605" cy="2473960"/>
            <a:chOff x="8365870" y="2984245"/>
            <a:chExt cx="395605" cy="2473960"/>
          </a:xfrm>
        </p:grpSpPr>
        <p:sp>
          <p:nvSpPr>
            <p:cNvPr id="33" name="object 33"/>
            <p:cNvSpPr/>
            <p:nvPr/>
          </p:nvSpPr>
          <p:spPr>
            <a:xfrm>
              <a:off x="8388476" y="299694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8" y="0"/>
                  </a:moveTo>
                  <a:lnTo>
                    <a:pt x="132100" y="6434"/>
                  </a:lnTo>
                  <a:lnTo>
                    <a:pt x="89106" y="24590"/>
                  </a:lnTo>
                  <a:lnTo>
                    <a:pt x="52689" y="52752"/>
                  </a:lnTo>
                  <a:lnTo>
                    <a:pt x="24558" y="89201"/>
                  </a:lnTo>
                  <a:lnTo>
                    <a:pt x="6424" y="132218"/>
                  </a:lnTo>
                  <a:lnTo>
                    <a:pt x="0" y="180086"/>
                  </a:lnTo>
                  <a:lnTo>
                    <a:pt x="6424" y="227900"/>
                  </a:lnTo>
                  <a:lnTo>
                    <a:pt x="24558" y="270881"/>
                  </a:lnTo>
                  <a:lnTo>
                    <a:pt x="52689" y="307308"/>
                  </a:lnTo>
                  <a:lnTo>
                    <a:pt x="89106" y="335458"/>
                  </a:lnTo>
                  <a:lnTo>
                    <a:pt x="132100" y="353611"/>
                  </a:lnTo>
                  <a:lnTo>
                    <a:pt x="179958" y="360044"/>
                  </a:lnTo>
                  <a:lnTo>
                    <a:pt x="227826" y="353611"/>
                  </a:lnTo>
                  <a:lnTo>
                    <a:pt x="270843" y="335458"/>
                  </a:lnTo>
                  <a:lnTo>
                    <a:pt x="307292" y="307308"/>
                  </a:lnTo>
                  <a:lnTo>
                    <a:pt x="335454" y="270881"/>
                  </a:lnTo>
                  <a:lnTo>
                    <a:pt x="353610" y="227900"/>
                  </a:lnTo>
                  <a:lnTo>
                    <a:pt x="360045" y="180086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8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388476" y="299694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6"/>
                  </a:moveTo>
                  <a:lnTo>
                    <a:pt x="6424" y="132218"/>
                  </a:lnTo>
                  <a:lnTo>
                    <a:pt x="24558" y="89201"/>
                  </a:lnTo>
                  <a:lnTo>
                    <a:pt x="52689" y="52752"/>
                  </a:lnTo>
                  <a:lnTo>
                    <a:pt x="89106" y="24590"/>
                  </a:lnTo>
                  <a:lnTo>
                    <a:pt x="132100" y="6434"/>
                  </a:lnTo>
                  <a:lnTo>
                    <a:pt x="179958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5" y="180086"/>
                  </a:lnTo>
                  <a:lnTo>
                    <a:pt x="353610" y="227900"/>
                  </a:lnTo>
                  <a:lnTo>
                    <a:pt x="335454" y="270881"/>
                  </a:lnTo>
                  <a:lnTo>
                    <a:pt x="307292" y="307308"/>
                  </a:lnTo>
                  <a:lnTo>
                    <a:pt x="270843" y="335458"/>
                  </a:lnTo>
                  <a:lnTo>
                    <a:pt x="227826" y="353611"/>
                  </a:lnTo>
                  <a:lnTo>
                    <a:pt x="179958" y="360044"/>
                  </a:lnTo>
                  <a:lnTo>
                    <a:pt x="132100" y="353611"/>
                  </a:lnTo>
                  <a:lnTo>
                    <a:pt x="89106" y="335458"/>
                  </a:lnTo>
                  <a:lnTo>
                    <a:pt x="52689" y="307308"/>
                  </a:lnTo>
                  <a:lnTo>
                    <a:pt x="24558" y="270881"/>
                  </a:lnTo>
                  <a:lnTo>
                    <a:pt x="6424" y="227900"/>
                  </a:lnTo>
                  <a:lnTo>
                    <a:pt x="0" y="180086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8378570" y="4014342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80085" y="0"/>
                  </a:moveTo>
                  <a:lnTo>
                    <a:pt x="132218" y="6434"/>
                  </a:lnTo>
                  <a:lnTo>
                    <a:pt x="89201" y="24590"/>
                  </a:lnTo>
                  <a:lnTo>
                    <a:pt x="52752" y="52752"/>
                  </a:lnTo>
                  <a:lnTo>
                    <a:pt x="24590" y="89201"/>
                  </a:lnTo>
                  <a:lnTo>
                    <a:pt x="6434" y="132218"/>
                  </a:lnTo>
                  <a:lnTo>
                    <a:pt x="0" y="180085"/>
                  </a:lnTo>
                  <a:lnTo>
                    <a:pt x="6434" y="227900"/>
                  </a:lnTo>
                  <a:lnTo>
                    <a:pt x="24590" y="270881"/>
                  </a:lnTo>
                  <a:lnTo>
                    <a:pt x="52752" y="307308"/>
                  </a:lnTo>
                  <a:lnTo>
                    <a:pt x="89201" y="335458"/>
                  </a:lnTo>
                  <a:lnTo>
                    <a:pt x="132218" y="353611"/>
                  </a:lnTo>
                  <a:lnTo>
                    <a:pt x="180085" y="360044"/>
                  </a:lnTo>
                  <a:lnTo>
                    <a:pt x="227944" y="353611"/>
                  </a:lnTo>
                  <a:lnTo>
                    <a:pt x="270938" y="335458"/>
                  </a:lnTo>
                  <a:lnTo>
                    <a:pt x="307355" y="307308"/>
                  </a:lnTo>
                  <a:lnTo>
                    <a:pt x="335486" y="270881"/>
                  </a:lnTo>
                  <a:lnTo>
                    <a:pt x="353620" y="227900"/>
                  </a:lnTo>
                  <a:lnTo>
                    <a:pt x="360045" y="180085"/>
                  </a:lnTo>
                  <a:lnTo>
                    <a:pt x="353620" y="132218"/>
                  </a:lnTo>
                  <a:lnTo>
                    <a:pt x="335486" y="89201"/>
                  </a:lnTo>
                  <a:lnTo>
                    <a:pt x="307355" y="52752"/>
                  </a:lnTo>
                  <a:lnTo>
                    <a:pt x="270938" y="24590"/>
                  </a:lnTo>
                  <a:lnTo>
                    <a:pt x="227944" y="6434"/>
                  </a:lnTo>
                  <a:lnTo>
                    <a:pt x="1800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378570" y="4014342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5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5" y="0"/>
                  </a:lnTo>
                  <a:lnTo>
                    <a:pt x="227944" y="6434"/>
                  </a:lnTo>
                  <a:lnTo>
                    <a:pt x="270938" y="24590"/>
                  </a:lnTo>
                  <a:lnTo>
                    <a:pt x="307355" y="52752"/>
                  </a:lnTo>
                  <a:lnTo>
                    <a:pt x="335486" y="89201"/>
                  </a:lnTo>
                  <a:lnTo>
                    <a:pt x="353620" y="132218"/>
                  </a:lnTo>
                  <a:lnTo>
                    <a:pt x="360045" y="180085"/>
                  </a:lnTo>
                  <a:lnTo>
                    <a:pt x="353620" y="227900"/>
                  </a:lnTo>
                  <a:lnTo>
                    <a:pt x="335486" y="270881"/>
                  </a:lnTo>
                  <a:lnTo>
                    <a:pt x="307355" y="307308"/>
                  </a:lnTo>
                  <a:lnTo>
                    <a:pt x="270938" y="335458"/>
                  </a:lnTo>
                  <a:lnTo>
                    <a:pt x="227944" y="353611"/>
                  </a:lnTo>
                  <a:lnTo>
                    <a:pt x="180085" y="360044"/>
                  </a:lnTo>
                  <a:lnTo>
                    <a:pt x="132218" y="353611"/>
                  </a:lnTo>
                  <a:lnTo>
                    <a:pt x="89201" y="335458"/>
                  </a:lnTo>
                  <a:lnTo>
                    <a:pt x="52752" y="307308"/>
                  </a:lnTo>
                  <a:lnTo>
                    <a:pt x="24590" y="270881"/>
                  </a:lnTo>
                  <a:lnTo>
                    <a:pt x="6434" y="227900"/>
                  </a:lnTo>
                  <a:lnTo>
                    <a:pt x="0" y="180085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388476" y="5085206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8" y="0"/>
                  </a:moveTo>
                  <a:lnTo>
                    <a:pt x="132100" y="6424"/>
                  </a:lnTo>
                  <a:lnTo>
                    <a:pt x="89106" y="24558"/>
                  </a:lnTo>
                  <a:lnTo>
                    <a:pt x="52689" y="52689"/>
                  </a:lnTo>
                  <a:lnTo>
                    <a:pt x="24558" y="89106"/>
                  </a:lnTo>
                  <a:lnTo>
                    <a:pt x="6424" y="132100"/>
                  </a:lnTo>
                  <a:lnTo>
                    <a:pt x="0" y="179959"/>
                  </a:lnTo>
                  <a:lnTo>
                    <a:pt x="6424" y="227826"/>
                  </a:lnTo>
                  <a:lnTo>
                    <a:pt x="24558" y="270843"/>
                  </a:lnTo>
                  <a:lnTo>
                    <a:pt x="52689" y="307292"/>
                  </a:lnTo>
                  <a:lnTo>
                    <a:pt x="89106" y="335454"/>
                  </a:lnTo>
                  <a:lnTo>
                    <a:pt x="132100" y="353610"/>
                  </a:lnTo>
                  <a:lnTo>
                    <a:pt x="179958" y="360045"/>
                  </a:lnTo>
                  <a:lnTo>
                    <a:pt x="227826" y="353610"/>
                  </a:lnTo>
                  <a:lnTo>
                    <a:pt x="270843" y="335454"/>
                  </a:lnTo>
                  <a:lnTo>
                    <a:pt x="307292" y="307292"/>
                  </a:lnTo>
                  <a:lnTo>
                    <a:pt x="335454" y="270843"/>
                  </a:lnTo>
                  <a:lnTo>
                    <a:pt x="353610" y="227826"/>
                  </a:lnTo>
                  <a:lnTo>
                    <a:pt x="360045" y="179959"/>
                  </a:lnTo>
                  <a:lnTo>
                    <a:pt x="353610" y="132100"/>
                  </a:lnTo>
                  <a:lnTo>
                    <a:pt x="335454" y="89106"/>
                  </a:lnTo>
                  <a:lnTo>
                    <a:pt x="307292" y="52689"/>
                  </a:lnTo>
                  <a:lnTo>
                    <a:pt x="270843" y="24558"/>
                  </a:lnTo>
                  <a:lnTo>
                    <a:pt x="227826" y="6424"/>
                  </a:lnTo>
                  <a:lnTo>
                    <a:pt x="179958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388476" y="5085206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959"/>
                  </a:moveTo>
                  <a:lnTo>
                    <a:pt x="6424" y="132100"/>
                  </a:lnTo>
                  <a:lnTo>
                    <a:pt x="24558" y="89106"/>
                  </a:lnTo>
                  <a:lnTo>
                    <a:pt x="52689" y="52689"/>
                  </a:lnTo>
                  <a:lnTo>
                    <a:pt x="89106" y="24558"/>
                  </a:lnTo>
                  <a:lnTo>
                    <a:pt x="132100" y="6424"/>
                  </a:lnTo>
                  <a:lnTo>
                    <a:pt x="179958" y="0"/>
                  </a:lnTo>
                  <a:lnTo>
                    <a:pt x="227826" y="6424"/>
                  </a:lnTo>
                  <a:lnTo>
                    <a:pt x="270843" y="24558"/>
                  </a:lnTo>
                  <a:lnTo>
                    <a:pt x="307292" y="52689"/>
                  </a:lnTo>
                  <a:lnTo>
                    <a:pt x="335454" y="89106"/>
                  </a:lnTo>
                  <a:lnTo>
                    <a:pt x="353610" y="132100"/>
                  </a:lnTo>
                  <a:lnTo>
                    <a:pt x="360045" y="179959"/>
                  </a:lnTo>
                  <a:lnTo>
                    <a:pt x="353610" y="227826"/>
                  </a:lnTo>
                  <a:lnTo>
                    <a:pt x="335454" y="270843"/>
                  </a:lnTo>
                  <a:lnTo>
                    <a:pt x="307292" y="307292"/>
                  </a:lnTo>
                  <a:lnTo>
                    <a:pt x="270843" y="335454"/>
                  </a:lnTo>
                  <a:lnTo>
                    <a:pt x="227826" y="353610"/>
                  </a:lnTo>
                  <a:lnTo>
                    <a:pt x="179958" y="360045"/>
                  </a:lnTo>
                  <a:lnTo>
                    <a:pt x="132100" y="353610"/>
                  </a:lnTo>
                  <a:lnTo>
                    <a:pt x="89106" y="335454"/>
                  </a:lnTo>
                  <a:lnTo>
                    <a:pt x="52689" y="307292"/>
                  </a:lnTo>
                  <a:lnTo>
                    <a:pt x="24558" y="270843"/>
                  </a:lnTo>
                  <a:lnTo>
                    <a:pt x="6424" y="227826"/>
                  </a:lnTo>
                  <a:lnTo>
                    <a:pt x="0" y="179959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8514333" y="5101208"/>
            <a:ext cx="1244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6647560" y="4505705"/>
            <a:ext cx="2113915" cy="957580"/>
            <a:chOff x="6647560" y="4505705"/>
            <a:chExt cx="2113915" cy="957580"/>
          </a:xfrm>
        </p:grpSpPr>
        <p:sp>
          <p:nvSpPr>
            <p:cNvPr id="41" name="object 41"/>
            <p:cNvSpPr/>
            <p:nvPr/>
          </p:nvSpPr>
          <p:spPr>
            <a:xfrm>
              <a:off x="8388476" y="451840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8" y="0"/>
                  </a:moveTo>
                  <a:lnTo>
                    <a:pt x="132100" y="6434"/>
                  </a:lnTo>
                  <a:lnTo>
                    <a:pt x="89106" y="24590"/>
                  </a:lnTo>
                  <a:lnTo>
                    <a:pt x="52689" y="52752"/>
                  </a:lnTo>
                  <a:lnTo>
                    <a:pt x="24558" y="89201"/>
                  </a:lnTo>
                  <a:lnTo>
                    <a:pt x="6424" y="132218"/>
                  </a:lnTo>
                  <a:lnTo>
                    <a:pt x="0" y="180086"/>
                  </a:lnTo>
                  <a:lnTo>
                    <a:pt x="6424" y="227900"/>
                  </a:lnTo>
                  <a:lnTo>
                    <a:pt x="24558" y="270881"/>
                  </a:lnTo>
                  <a:lnTo>
                    <a:pt x="52689" y="307308"/>
                  </a:lnTo>
                  <a:lnTo>
                    <a:pt x="89106" y="335458"/>
                  </a:lnTo>
                  <a:lnTo>
                    <a:pt x="132100" y="353611"/>
                  </a:lnTo>
                  <a:lnTo>
                    <a:pt x="179958" y="360045"/>
                  </a:lnTo>
                  <a:lnTo>
                    <a:pt x="227826" y="353611"/>
                  </a:lnTo>
                  <a:lnTo>
                    <a:pt x="270843" y="335458"/>
                  </a:lnTo>
                  <a:lnTo>
                    <a:pt x="307292" y="307308"/>
                  </a:lnTo>
                  <a:lnTo>
                    <a:pt x="335454" y="270881"/>
                  </a:lnTo>
                  <a:lnTo>
                    <a:pt x="353610" y="227900"/>
                  </a:lnTo>
                  <a:lnTo>
                    <a:pt x="360045" y="180086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8388476" y="451840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6"/>
                  </a:moveTo>
                  <a:lnTo>
                    <a:pt x="6424" y="132218"/>
                  </a:lnTo>
                  <a:lnTo>
                    <a:pt x="24558" y="89201"/>
                  </a:lnTo>
                  <a:lnTo>
                    <a:pt x="52689" y="52752"/>
                  </a:lnTo>
                  <a:lnTo>
                    <a:pt x="89106" y="24590"/>
                  </a:lnTo>
                  <a:lnTo>
                    <a:pt x="132100" y="6434"/>
                  </a:lnTo>
                  <a:lnTo>
                    <a:pt x="179958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5" y="180086"/>
                  </a:lnTo>
                  <a:lnTo>
                    <a:pt x="353610" y="227900"/>
                  </a:lnTo>
                  <a:lnTo>
                    <a:pt x="335454" y="270881"/>
                  </a:lnTo>
                  <a:lnTo>
                    <a:pt x="307292" y="307308"/>
                  </a:lnTo>
                  <a:lnTo>
                    <a:pt x="270843" y="335458"/>
                  </a:lnTo>
                  <a:lnTo>
                    <a:pt x="227826" y="353611"/>
                  </a:lnTo>
                  <a:lnTo>
                    <a:pt x="179958" y="360045"/>
                  </a:lnTo>
                  <a:lnTo>
                    <a:pt x="132100" y="353611"/>
                  </a:lnTo>
                  <a:lnTo>
                    <a:pt x="89106" y="335458"/>
                  </a:lnTo>
                  <a:lnTo>
                    <a:pt x="52689" y="307308"/>
                  </a:lnTo>
                  <a:lnTo>
                    <a:pt x="24558" y="270881"/>
                  </a:lnTo>
                  <a:lnTo>
                    <a:pt x="6424" y="227900"/>
                  </a:lnTo>
                  <a:lnTo>
                    <a:pt x="0" y="180086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660260" y="5090413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9" y="0"/>
                  </a:moveTo>
                  <a:lnTo>
                    <a:pt x="132100" y="6433"/>
                  </a:lnTo>
                  <a:lnTo>
                    <a:pt x="89106" y="24586"/>
                  </a:lnTo>
                  <a:lnTo>
                    <a:pt x="52689" y="52736"/>
                  </a:lnTo>
                  <a:lnTo>
                    <a:pt x="24558" y="89163"/>
                  </a:lnTo>
                  <a:lnTo>
                    <a:pt x="6424" y="132144"/>
                  </a:lnTo>
                  <a:lnTo>
                    <a:pt x="0" y="179959"/>
                  </a:lnTo>
                  <a:lnTo>
                    <a:pt x="6424" y="227826"/>
                  </a:lnTo>
                  <a:lnTo>
                    <a:pt x="24558" y="270843"/>
                  </a:lnTo>
                  <a:lnTo>
                    <a:pt x="52689" y="307292"/>
                  </a:lnTo>
                  <a:lnTo>
                    <a:pt x="89106" y="335454"/>
                  </a:lnTo>
                  <a:lnTo>
                    <a:pt x="132100" y="353610"/>
                  </a:lnTo>
                  <a:lnTo>
                    <a:pt x="179959" y="360045"/>
                  </a:lnTo>
                  <a:lnTo>
                    <a:pt x="227826" y="353610"/>
                  </a:lnTo>
                  <a:lnTo>
                    <a:pt x="270843" y="335454"/>
                  </a:lnTo>
                  <a:lnTo>
                    <a:pt x="307292" y="307292"/>
                  </a:lnTo>
                  <a:lnTo>
                    <a:pt x="335454" y="270843"/>
                  </a:lnTo>
                  <a:lnTo>
                    <a:pt x="353610" y="227826"/>
                  </a:lnTo>
                  <a:lnTo>
                    <a:pt x="360045" y="179959"/>
                  </a:lnTo>
                  <a:lnTo>
                    <a:pt x="353610" y="132144"/>
                  </a:lnTo>
                  <a:lnTo>
                    <a:pt x="335454" y="89163"/>
                  </a:lnTo>
                  <a:lnTo>
                    <a:pt x="307292" y="52736"/>
                  </a:lnTo>
                  <a:lnTo>
                    <a:pt x="270843" y="24586"/>
                  </a:lnTo>
                  <a:lnTo>
                    <a:pt x="227826" y="6433"/>
                  </a:lnTo>
                  <a:lnTo>
                    <a:pt x="1799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6660260" y="5090413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959"/>
                  </a:moveTo>
                  <a:lnTo>
                    <a:pt x="6424" y="132144"/>
                  </a:lnTo>
                  <a:lnTo>
                    <a:pt x="24558" y="89163"/>
                  </a:lnTo>
                  <a:lnTo>
                    <a:pt x="52689" y="52736"/>
                  </a:lnTo>
                  <a:lnTo>
                    <a:pt x="89106" y="24586"/>
                  </a:lnTo>
                  <a:lnTo>
                    <a:pt x="132100" y="6433"/>
                  </a:lnTo>
                  <a:lnTo>
                    <a:pt x="179959" y="0"/>
                  </a:lnTo>
                  <a:lnTo>
                    <a:pt x="227826" y="6433"/>
                  </a:lnTo>
                  <a:lnTo>
                    <a:pt x="270843" y="24586"/>
                  </a:lnTo>
                  <a:lnTo>
                    <a:pt x="307292" y="52736"/>
                  </a:lnTo>
                  <a:lnTo>
                    <a:pt x="335454" y="89163"/>
                  </a:lnTo>
                  <a:lnTo>
                    <a:pt x="353610" y="132144"/>
                  </a:lnTo>
                  <a:lnTo>
                    <a:pt x="360045" y="179959"/>
                  </a:lnTo>
                  <a:lnTo>
                    <a:pt x="353610" y="227826"/>
                  </a:lnTo>
                  <a:lnTo>
                    <a:pt x="335454" y="270843"/>
                  </a:lnTo>
                  <a:lnTo>
                    <a:pt x="307292" y="307292"/>
                  </a:lnTo>
                  <a:lnTo>
                    <a:pt x="270843" y="335454"/>
                  </a:lnTo>
                  <a:lnTo>
                    <a:pt x="227826" y="353610"/>
                  </a:lnTo>
                  <a:lnTo>
                    <a:pt x="179959" y="360045"/>
                  </a:lnTo>
                  <a:lnTo>
                    <a:pt x="132100" y="353610"/>
                  </a:lnTo>
                  <a:lnTo>
                    <a:pt x="89106" y="335454"/>
                  </a:lnTo>
                  <a:lnTo>
                    <a:pt x="52689" y="307292"/>
                  </a:lnTo>
                  <a:lnTo>
                    <a:pt x="24558" y="270843"/>
                  </a:lnTo>
                  <a:lnTo>
                    <a:pt x="6424" y="227826"/>
                  </a:lnTo>
                  <a:lnTo>
                    <a:pt x="0" y="179959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7290561" y="4527930"/>
            <a:ext cx="1000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Ön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 ödeme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735061" y="5466079"/>
            <a:ext cx="12731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040" marR="5080" indent="-5334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İhale</a:t>
            </a:r>
            <a:r>
              <a:rPr sz="1800" spc="-30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ve</a:t>
            </a:r>
            <a:r>
              <a:rPr sz="1800" spc="-30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DA0000"/>
                </a:solidFill>
                <a:latin typeface="Calibri"/>
                <a:cs typeface="Calibri"/>
              </a:rPr>
              <a:t>diğer </a:t>
            </a: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satın</a:t>
            </a:r>
            <a:r>
              <a:rPr sz="1800" spc="-3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almalar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813168" y="5094223"/>
            <a:ext cx="6731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6510" algn="just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5853938" y="2048129"/>
            <a:ext cx="385445" cy="385445"/>
            <a:chOff x="5853938" y="2048129"/>
            <a:chExt cx="385445" cy="385445"/>
          </a:xfrm>
        </p:grpSpPr>
        <p:sp>
          <p:nvSpPr>
            <p:cNvPr id="49" name="object 49"/>
            <p:cNvSpPr/>
            <p:nvPr/>
          </p:nvSpPr>
          <p:spPr>
            <a:xfrm>
              <a:off x="5866638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180086" y="0"/>
                  </a:moveTo>
                  <a:lnTo>
                    <a:pt x="132218" y="6433"/>
                  </a:lnTo>
                  <a:lnTo>
                    <a:pt x="89201" y="24586"/>
                  </a:lnTo>
                  <a:lnTo>
                    <a:pt x="52752" y="52736"/>
                  </a:lnTo>
                  <a:lnTo>
                    <a:pt x="24590" y="89163"/>
                  </a:lnTo>
                  <a:lnTo>
                    <a:pt x="6434" y="132144"/>
                  </a:lnTo>
                  <a:lnTo>
                    <a:pt x="0" y="179959"/>
                  </a:lnTo>
                  <a:lnTo>
                    <a:pt x="6434" y="227826"/>
                  </a:lnTo>
                  <a:lnTo>
                    <a:pt x="24590" y="270843"/>
                  </a:lnTo>
                  <a:lnTo>
                    <a:pt x="52752" y="307292"/>
                  </a:lnTo>
                  <a:lnTo>
                    <a:pt x="89201" y="335454"/>
                  </a:lnTo>
                  <a:lnTo>
                    <a:pt x="132218" y="353610"/>
                  </a:lnTo>
                  <a:lnTo>
                    <a:pt x="180086" y="360045"/>
                  </a:lnTo>
                  <a:lnTo>
                    <a:pt x="227944" y="353610"/>
                  </a:lnTo>
                  <a:lnTo>
                    <a:pt x="270938" y="335454"/>
                  </a:lnTo>
                  <a:lnTo>
                    <a:pt x="307355" y="307292"/>
                  </a:lnTo>
                  <a:lnTo>
                    <a:pt x="335486" y="270843"/>
                  </a:lnTo>
                  <a:lnTo>
                    <a:pt x="353620" y="227826"/>
                  </a:lnTo>
                  <a:lnTo>
                    <a:pt x="360045" y="179959"/>
                  </a:lnTo>
                  <a:lnTo>
                    <a:pt x="353620" y="132144"/>
                  </a:lnTo>
                  <a:lnTo>
                    <a:pt x="335486" y="89163"/>
                  </a:lnTo>
                  <a:lnTo>
                    <a:pt x="307355" y="52736"/>
                  </a:lnTo>
                  <a:lnTo>
                    <a:pt x="270938" y="24586"/>
                  </a:lnTo>
                  <a:lnTo>
                    <a:pt x="227944" y="6433"/>
                  </a:lnTo>
                  <a:lnTo>
                    <a:pt x="180086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866638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0" y="179959"/>
                  </a:moveTo>
                  <a:lnTo>
                    <a:pt x="6434" y="132144"/>
                  </a:lnTo>
                  <a:lnTo>
                    <a:pt x="24590" y="89163"/>
                  </a:lnTo>
                  <a:lnTo>
                    <a:pt x="52752" y="52736"/>
                  </a:lnTo>
                  <a:lnTo>
                    <a:pt x="89201" y="24586"/>
                  </a:lnTo>
                  <a:lnTo>
                    <a:pt x="132218" y="6433"/>
                  </a:lnTo>
                  <a:lnTo>
                    <a:pt x="180086" y="0"/>
                  </a:lnTo>
                  <a:lnTo>
                    <a:pt x="227944" y="6433"/>
                  </a:lnTo>
                  <a:lnTo>
                    <a:pt x="270938" y="24586"/>
                  </a:lnTo>
                  <a:lnTo>
                    <a:pt x="307355" y="52736"/>
                  </a:lnTo>
                  <a:lnTo>
                    <a:pt x="335486" y="89163"/>
                  </a:lnTo>
                  <a:lnTo>
                    <a:pt x="353620" y="132144"/>
                  </a:lnTo>
                  <a:lnTo>
                    <a:pt x="360045" y="179959"/>
                  </a:lnTo>
                  <a:lnTo>
                    <a:pt x="353620" y="227826"/>
                  </a:lnTo>
                  <a:lnTo>
                    <a:pt x="335486" y="270843"/>
                  </a:lnTo>
                  <a:lnTo>
                    <a:pt x="307355" y="307292"/>
                  </a:lnTo>
                  <a:lnTo>
                    <a:pt x="270938" y="335454"/>
                  </a:lnTo>
                  <a:lnTo>
                    <a:pt x="227944" y="353610"/>
                  </a:lnTo>
                  <a:lnTo>
                    <a:pt x="180086" y="360045"/>
                  </a:lnTo>
                  <a:lnTo>
                    <a:pt x="132218" y="353610"/>
                  </a:lnTo>
                  <a:lnTo>
                    <a:pt x="89201" y="335454"/>
                  </a:lnTo>
                  <a:lnTo>
                    <a:pt x="52752" y="307292"/>
                  </a:lnTo>
                  <a:lnTo>
                    <a:pt x="24590" y="270843"/>
                  </a:lnTo>
                  <a:lnTo>
                    <a:pt x="6434" y="227826"/>
                  </a:lnTo>
                  <a:lnTo>
                    <a:pt x="0" y="179959"/>
                  </a:lnTo>
                  <a:close/>
                </a:path>
              </a:pathLst>
            </a:custGeom>
            <a:ln w="254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6019546" y="2063953"/>
            <a:ext cx="6731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6510" algn="just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solidFill>
                  <a:srgbClr val="FFFFFF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endParaRPr sz="700" dirty="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628259" y="1696288"/>
            <a:ext cx="9531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Ön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 izleme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290564" y="5466079"/>
            <a:ext cx="12452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Ara</a:t>
            </a:r>
            <a:r>
              <a:rPr sz="1800" spc="-5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izlemeler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4703317" y="5075935"/>
            <a:ext cx="385445" cy="385445"/>
            <a:chOff x="4703317" y="5075935"/>
            <a:chExt cx="385445" cy="385445"/>
          </a:xfrm>
        </p:grpSpPr>
        <p:sp>
          <p:nvSpPr>
            <p:cNvPr id="55" name="object 55"/>
            <p:cNvSpPr/>
            <p:nvPr/>
          </p:nvSpPr>
          <p:spPr>
            <a:xfrm>
              <a:off x="4716017" y="508863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9" y="0"/>
                  </a:moveTo>
                  <a:lnTo>
                    <a:pt x="132144" y="6434"/>
                  </a:lnTo>
                  <a:lnTo>
                    <a:pt x="89163" y="24590"/>
                  </a:lnTo>
                  <a:lnTo>
                    <a:pt x="52736" y="52752"/>
                  </a:lnTo>
                  <a:lnTo>
                    <a:pt x="24586" y="89201"/>
                  </a:lnTo>
                  <a:lnTo>
                    <a:pt x="6433" y="132218"/>
                  </a:lnTo>
                  <a:lnTo>
                    <a:pt x="0" y="180085"/>
                  </a:lnTo>
                  <a:lnTo>
                    <a:pt x="6433" y="227944"/>
                  </a:lnTo>
                  <a:lnTo>
                    <a:pt x="24586" y="270938"/>
                  </a:lnTo>
                  <a:lnTo>
                    <a:pt x="52736" y="307355"/>
                  </a:lnTo>
                  <a:lnTo>
                    <a:pt x="89163" y="335486"/>
                  </a:lnTo>
                  <a:lnTo>
                    <a:pt x="132144" y="353620"/>
                  </a:lnTo>
                  <a:lnTo>
                    <a:pt x="179959" y="360044"/>
                  </a:lnTo>
                  <a:lnTo>
                    <a:pt x="227826" y="353620"/>
                  </a:lnTo>
                  <a:lnTo>
                    <a:pt x="270843" y="335486"/>
                  </a:lnTo>
                  <a:lnTo>
                    <a:pt x="307292" y="307355"/>
                  </a:lnTo>
                  <a:lnTo>
                    <a:pt x="335454" y="270938"/>
                  </a:lnTo>
                  <a:lnTo>
                    <a:pt x="353610" y="227944"/>
                  </a:lnTo>
                  <a:lnTo>
                    <a:pt x="360045" y="180085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716017" y="508863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5"/>
                  </a:moveTo>
                  <a:lnTo>
                    <a:pt x="6433" y="132218"/>
                  </a:lnTo>
                  <a:lnTo>
                    <a:pt x="24586" y="89201"/>
                  </a:lnTo>
                  <a:lnTo>
                    <a:pt x="52736" y="52752"/>
                  </a:lnTo>
                  <a:lnTo>
                    <a:pt x="89163" y="24590"/>
                  </a:lnTo>
                  <a:lnTo>
                    <a:pt x="132144" y="6434"/>
                  </a:lnTo>
                  <a:lnTo>
                    <a:pt x="179959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5" y="180085"/>
                  </a:lnTo>
                  <a:lnTo>
                    <a:pt x="353610" y="227944"/>
                  </a:lnTo>
                  <a:lnTo>
                    <a:pt x="335454" y="270938"/>
                  </a:lnTo>
                  <a:lnTo>
                    <a:pt x="307292" y="307355"/>
                  </a:lnTo>
                  <a:lnTo>
                    <a:pt x="270843" y="335486"/>
                  </a:lnTo>
                  <a:lnTo>
                    <a:pt x="227826" y="353620"/>
                  </a:lnTo>
                  <a:lnTo>
                    <a:pt x="179959" y="360044"/>
                  </a:lnTo>
                  <a:lnTo>
                    <a:pt x="132144" y="353620"/>
                  </a:lnTo>
                  <a:lnTo>
                    <a:pt x="89163" y="335486"/>
                  </a:lnTo>
                  <a:lnTo>
                    <a:pt x="52736" y="307355"/>
                  </a:lnTo>
                  <a:lnTo>
                    <a:pt x="24586" y="270938"/>
                  </a:lnTo>
                  <a:lnTo>
                    <a:pt x="6433" y="227944"/>
                  </a:lnTo>
                  <a:lnTo>
                    <a:pt x="0" y="180085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7" name="object 57"/>
          <p:cNvSpPr txBox="1"/>
          <p:nvPr/>
        </p:nvSpPr>
        <p:spPr>
          <a:xfrm>
            <a:off x="4868545" y="5092700"/>
            <a:ext cx="6731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6510" algn="just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1894967" y="5075935"/>
            <a:ext cx="385445" cy="385445"/>
            <a:chOff x="1894967" y="5075935"/>
            <a:chExt cx="385445" cy="385445"/>
          </a:xfrm>
        </p:grpSpPr>
        <p:sp>
          <p:nvSpPr>
            <p:cNvPr id="59" name="object 59"/>
            <p:cNvSpPr/>
            <p:nvPr/>
          </p:nvSpPr>
          <p:spPr>
            <a:xfrm>
              <a:off x="1907667" y="508863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180085" y="0"/>
                  </a:moveTo>
                  <a:lnTo>
                    <a:pt x="132218" y="6434"/>
                  </a:lnTo>
                  <a:lnTo>
                    <a:pt x="89201" y="24590"/>
                  </a:lnTo>
                  <a:lnTo>
                    <a:pt x="52752" y="52752"/>
                  </a:lnTo>
                  <a:lnTo>
                    <a:pt x="24590" y="89201"/>
                  </a:lnTo>
                  <a:lnTo>
                    <a:pt x="6434" y="132218"/>
                  </a:lnTo>
                  <a:lnTo>
                    <a:pt x="0" y="180085"/>
                  </a:lnTo>
                  <a:lnTo>
                    <a:pt x="6434" y="227944"/>
                  </a:lnTo>
                  <a:lnTo>
                    <a:pt x="24590" y="270938"/>
                  </a:lnTo>
                  <a:lnTo>
                    <a:pt x="52752" y="307355"/>
                  </a:lnTo>
                  <a:lnTo>
                    <a:pt x="89201" y="335486"/>
                  </a:lnTo>
                  <a:lnTo>
                    <a:pt x="132218" y="353620"/>
                  </a:lnTo>
                  <a:lnTo>
                    <a:pt x="180085" y="360044"/>
                  </a:lnTo>
                  <a:lnTo>
                    <a:pt x="227944" y="353620"/>
                  </a:lnTo>
                  <a:lnTo>
                    <a:pt x="270938" y="335486"/>
                  </a:lnTo>
                  <a:lnTo>
                    <a:pt x="307355" y="307355"/>
                  </a:lnTo>
                  <a:lnTo>
                    <a:pt x="335486" y="270938"/>
                  </a:lnTo>
                  <a:lnTo>
                    <a:pt x="353620" y="227944"/>
                  </a:lnTo>
                  <a:lnTo>
                    <a:pt x="360044" y="180085"/>
                  </a:lnTo>
                  <a:lnTo>
                    <a:pt x="353620" y="132218"/>
                  </a:lnTo>
                  <a:lnTo>
                    <a:pt x="335486" y="89201"/>
                  </a:lnTo>
                  <a:lnTo>
                    <a:pt x="307355" y="52752"/>
                  </a:lnTo>
                  <a:lnTo>
                    <a:pt x="270938" y="24590"/>
                  </a:lnTo>
                  <a:lnTo>
                    <a:pt x="227944" y="6434"/>
                  </a:lnTo>
                  <a:lnTo>
                    <a:pt x="1800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907667" y="508863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0" y="180085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5" y="0"/>
                  </a:lnTo>
                  <a:lnTo>
                    <a:pt x="227944" y="6434"/>
                  </a:lnTo>
                  <a:lnTo>
                    <a:pt x="270938" y="24590"/>
                  </a:lnTo>
                  <a:lnTo>
                    <a:pt x="307355" y="52752"/>
                  </a:lnTo>
                  <a:lnTo>
                    <a:pt x="335486" y="89201"/>
                  </a:lnTo>
                  <a:lnTo>
                    <a:pt x="353620" y="132218"/>
                  </a:lnTo>
                  <a:lnTo>
                    <a:pt x="360044" y="180085"/>
                  </a:lnTo>
                  <a:lnTo>
                    <a:pt x="353620" y="227944"/>
                  </a:lnTo>
                  <a:lnTo>
                    <a:pt x="335486" y="270938"/>
                  </a:lnTo>
                  <a:lnTo>
                    <a:pt x="307355" y="307355"/>
                  </a:lnTo>
                  <a:lnTo>
                    <a:pt x="270938" y="335486"/>
                  </a:lnTo>
                  <a:lnTo>
                    <a:pt x="227944" y="353620"/>
                  </a:lnTo>
                  <a:lnTo>
                    <a:pt x="180085" y="360044"/>
                  </a:lnTo>
                  <a:lnTo>
                    <a:pt x="132218" y="353620"/>
                  </a:lnTo>
                  <a:lnTo>
                    <a:pt x="89201" y="335486"/>
                  </a:lnTo>
                  <a:lnTo>
                    <a:pt x="52752" y="307355"/>
                  </a:lnTo>
                  <a:lnTo>
                    <a:pt x="24590" y="270938"/>
                  </a:lnTo>
                  <a:lnTo>
                    <a:pt x="6434" y="227944"/>
                  </a:lnTo>
                  <a:lnTo>
                    <a:pt x="0" y="180085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2059813" y="5092700"/>
            <a:ext cx="67310" cy="345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6510" algn="just">
              <a:lnSpc>
                <a:spcPct val="100000"/>
              </a:lnSpc>
              <a:spcBef>
                <a:spcPts val="95"/>
              </a:spcBef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1480566" y="5464250"/>
            <a:ext cx="12122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Nihai</a:t>
            </a:r>
            <a:r>
              <a:rPr sz="1800" spc="-3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AF50"/>
                </a:solidFill>
                <a:latin typeface="Calibri"/>
                <a:cs typeface="Calibri"/>
              </a:rPr>
              <a:t>ödeme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94843" y="5608421"/>
            <a:ext cx="1163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79546"/>
                </a:solidFill>
                <a:latin typeface="Calibri"/>
                <a:cs typeface="Calibri"/>
              </a:rPr>
              <a:t>Destek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F79546"/>
                </a:solidFill>
                <a:latin typeface="Calibri"/>
                <a:cs typeface="Calibri"/>
              </a:rPr>
              <a:t>programının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94843" y="6157061"/>
            <a:ext cx="8045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etkisinin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94843" y="6431381"/>
            <a:ext cx="16414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değerlendirilmesi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6352794" y="790143"/>
            <a:ext cx="17684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Anlaşmalı</a:t>
            </a:r>
            <a:r>
              <a:rPr spc="-20" dirty="0"/>
              <a:t> </a:t>
            </a:r>
            <a:r>
              <a:rPr spc="-10" dirty="0"/>
              <a:t>bankada</a:t>
            </a:r>
          </a:p>
          <a:p>
            <a:pPr algn="ctr">
              <a:lnSpc>
                <a:spcPct val="100000"/>
              </a:lnSpc>
            </a:pPr>
            <a:r>
              <a:rPr dirty="0"/>
              <a:t>proje</a:t>
            </a:r>
            <a:r>
              <a:rPr spc="-45" dirty="0"/>
              <a:t> </a:t>
            </a:r>
            <a:r>
              <a:rPr spc="-10" dirty="0"/>
              <a:t>hesabının</a:t>
            </a:r>
          </a:p>
        </p:txBody>
      </p:sp>
      <p:grpSp>
        <p:nvGrpSpPr>
          <p:cNvPr id="67" name="object 67"/>
          <p:cNvGrpSpPr/>
          <p:nvPr/>
        </p:nvGrpSpPr>
        <p:grpSpPr>
          <a:xfrm>
            <a:off x="7007606" y="1665477"/>
            <a:ext cx="385445" cy="385445"/>
            <a:chOff x="7007606" y="1665477"/>
            <a:chExt cx="385445" cy="385445"/>
          </a:xfrm>
        </p:grpSpPr>
        <p:sp>
          <p:nvSpPr>
            <p:cNvPr id="68" name="object 68"/>
            <p:cNvSpPr/>
            <p:nvPr/>
          </p:nvSpPr>
          <p:spPr>
            <a:xfrm>
              <a:off x="7020306" y="167817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179959" y="0"/>
                  </a:moveTo>
                  <a:lnTo>
                    <a:pt x="132100" y="6434"/>
                  </a:lnTo>
                  <a:lnTo>
                    <a:pt x="89106" y="24590"/>
                  </a:lnTo>
                  <a:lnTo>
                    <a:pt x="52689" y="52752"/>
                  </a:lnTo>
                  <a:lnTo>
                    <a:pt x="24558" y="89201"/>
                  </a:lnTo>
                  <a:lnTo>
                    <a:pt x="6424" y="132218"/>
                  </a:lnTo>
                  <a:lnTo>
                    <a:pt x="0" y="180086"/>
                  </a:lnTo>
                  <a:lnTo>
                    <a:pt x="6424" y="227944"/>
                  </a:lnTo>
                  <a:lnTo>
                    <a:pt x="24558" y="270938"/>
                  </a:lnTo>
                  <a:lnTo>
                    <a:pt x="52689" y="307355"/>
                  </a:lnTo>
                  <a:lnTo>
                    <a:pt x="89106" y="335486"/>
                  </a:lnTo>
                  <a:lnTo>
                    <a:pt x="132100" y="353620"/>
                  </a:lnTo>
                  <a:lnTo>
                    <a:pt x="179959" y="360045"/>
                  </a:lnTo>
                  <a:lnTo>
                    <a:pt x="227826" y="353620"/>
                  </a:lnTo>
                  <a:lnTo>
                    <a:pt x="270843" y="335486"/>
                  </a:lnTo>
                  <a:lnTo>
                    <a:pt x="307292" y="307355"/>
                  </a:lnTo>
                  <a:lnTo>
                    <a:pt x="335454" y="270938"/>
                  </a:lnTo>
                  <a:lnTo>
                    <a:pt x="353610" y="227944"/>
                  </a:lnTo>
                  <a:lnTo>
                    <a:pt x="360045" y="180086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9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7020306" y="167817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0" y="180086"/>
                  </a:moveTo>
                  <a:lnTo>
                    <a:pt x="6424" y="132218"/>
                  </a:lnTo>
                  <a:lnTo>
                    <a:pt x="24558" y="89201"/>
                  </a:lnTo>
                  <a:lnTo>
                    <a:pt x="52689" y="52752"/>
                  </a:lnTo>
                  <a:lnTo>
                    <a:pt x="89106" y="24590"/>
                  </a:lnTo>
                  <a:lnTo>
                    <a:pt x="132100" y="6434"/>
                  </a:lnTo>
                  <a:lnTo>
                    <a:pt x="179959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5" y="180086"/>
                  </a:lnTo>
                  <a:lnTo>
                    <a:pt x="353610" y="227944"/>
                  </a:lnTo>
                  <a:lnTo>
                    <a:pt x="335454" y="270938"/>
                  </a:lnTo>
                  <a:lnTo>
                    <a:pt x="307292" y="307355"/>
                  </a:lnTo>
                  <a:lnTo>
                    <a:pt x="270843" y="335486"/>
                  </a:lnTo>
                  <a:lnTo>
                    <a:pt x="227826" y="353620"/>
                  </a:lnTo>
                  <a:lnTo>
                    <a:pt x="179959" y="360045"/>
                  </a:lnTo>
                  <a:lnTo>
                    <a:pt x="132100" y="353620"/>
                  </a:lnTo>
                  <a:lnTo>
                    <a:pt x="89106" y="335486"/>
                  </a:lnTo>
                  <a:lnTo>
                    <a:pt x="52689" y="307355"/>
                  </a:lnTo>
                  <a:lnTo>
                    <a:pt x="24558" y="270938"/>
                  </a:lnTo>
                  <a:lnTo>
                    <a:pt x="6424" y="227944"/>
                  </a:lnTo>
                  <a:lnTo>
                    <a:pt x="0" y="180086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6852919" y="1258950"/>
            <a:ext cx="770255" cy="734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735" marR="5080" indent="-280670">
              <a:lnSpc>
                <a:spcPct val="129200"/>
              </a:lnSpc>
              <a:spcBef>
                <a:spcPts val="100"/>
              </a:spcBef>
            </a:pP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açılması </a:t>
            </a: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2615057" y="6008585"/>
            <a:ext cx="385445" cy="385445"/>
            <a:chOff x="2615057" y="6008585"/>
            <a:chExt cx="385445" cy="385445"/>
          </a:xfrm>
        </p:grpSpPr>
        <p:sp>
          <p:nvSpPr>
            <p:cNvPr id="72" name="object 72"/>
            <p:cNvSpPr/>
            <p:nvPr/>
          </p:nvSpPr>
          <p:spPr>
            <a:xfrm>
              <a:off x="2627757" y="602128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180086" y="0"/>
                  </a:moveTo>
                  <a:lnTo>
                    <a:pt x="132218" y="6430"/>
                  </a:lnTo>
                  <a:lnTo>
                    <a:pt x="89201" y="24577"/>
                  </a:lnTo>
                  <a:lnTo>
                    <a:pt x="52752" y="52725"/>
                  </a:lnTo>
                  <a:lnTo>
                    <a:pt x="24590" y="89159"/>
                  </a:lnTo>
                  <a:lnTo>
                    <a:pt x="6434" y="132163"/>
                  </a:lnTo>
                  <a:lnTo>
                    <a:pt x="0" y="180022"/>
                  </a:lnTo>
                  <a:lnTo>
                    <a:pt x="6434" y="227876"/>
                  </a:lnTo>
                  <a:lnTo>
                    <a:pt x="24590" y="270879"/>
                  </a:lnTo>
                  <a:lnTo>
                    <a:pt x="52752" y="307314"/>
                  </a:lnTo>
                  <a:lnTo>
                    <a:pt x="89201" y="335464"/>
                  </a:lnTo>
                  <a:lnTo>
                    <a:pt x="132218" y="353613"/>
                  </a:lnTo>
                  <a:lnTo>
                    <a:pt x="180086" y="360044"/>
                  </a:lnTo>
                  <a:lnTo>
                    <a:pt x="227944" y="353613"/>
                  </a:lnTo>
                  <a:lnTo>
                    <a:pt x="270938" y="335464"/>
                  </a:lnTo>
                  <a:lnTo>
                    <a:pt x="307355" y="307314"/>
                  </a:lnTo>
                  <a:lnTo>
                    <a:pt x="335486" y="270879"/>
                  </a:lnTo>
                  <a:lnTo>
                    <a:pt x="353620" y="227876"/>
                  </a:lnTo>
                  <a:lnTo>
                    <a:pt x="360044" y="180022"/>
                  </a:lnTo>
                  <a:lnTo>
                    <a:pt x="353620" y="132163"/>
                  </a:lnTo>
                  <a:lnTo>
                    <a:pt x="335486" y="89159"/>
                  </a:lnTo>
                  <a:lnTo>
                    <a:pt x="307355" y="52725"/>
                  </a:lnTo>
                  <a:lnTo>
                    <a:pt x="270938" y="24577"/>
                  </a:lnTo>
                  <a:lnTo>
                    <a:pt x="227944" y="6430"/>
                  </a:lnTo>
                  <a:lnTo>
                    <a:pt x="18008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627757" y="602128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0" y="180022"/>
                  </a:moveTo>
                  <a:lnTo>
                    <a:pt x="6434" y="132163"/>
                  </a:lnTo>
                  <a:lnTo>
                    <a:pt x="24590" y="89159"/>
                  </a:lnTo>
                  <a:lnTo>
                    <a:pt x="52752" y="52725"/>
                  </a:lnTo>
                  <a:lnTo>
                    <a:pt x="89201" y="24577"/>
                  </a:lnTo>
                  <a:lnTo>
                    <a:pt x="132218" y="6430"/>
                  </a:lnTo>
                  <a:lnTo>
                    <a:pt x="180086" y="0"/>
                  </a:lnTo>
                  <a:lnTo>
                    <a:pt x="227944" y="6430"/>
                  </a:lnTo>
                  <a:lnTo>
                    <a:pt x="270938" y="24577"/>
                  </a:lnTo>
                  <a:lnTo>
                    <a:pt x="307355" y="52725"/>
                  </a:lnTo>
                  <a:lnTo>
                    <a:pt x="335486" y="89159"/>
                  </a:lnTo>
                  <a:lnTo>
                    <a:pt x="353620" y="132163"/>
                  </a:lnTo>
                  <a:lnTo>
                    <a:pt x="360044" y="180022"/>
                  </a:lnTo>
                  <a:lnTo>
                    <a:pt x="353620" y="227876"/>
                  </a:lnTo>
                  <a:lnTo>
                    <a:pt x="335486" y="270879"/>
                  </a:lnTo>
                  <a:lnTo>
                    <a:pt x="307355" y="307314"/>
                  </a:lnTo>
                  <a:lnTo>
                    <a:pt x="270938" y="335464"/>
                  </a:lnTo>
                  <a:lnTo>
                    <a:pt x="227944" y="353613"/>
                  </a:lnTo>
                  <a:lnTo>
                    <a:pt x="180086" y="360044"/>
                  </a:lnTo>
                  <a:lnTo>
                    <a:pt x="132218" y="353613"/>
                  </a:lnTo>
                  <a:lnTo>
                    <a:pt x="89201" y="335464"/>
                  </a:lnTo>
                  <a:lnTo>
                    <a:pt x="52752" y="307314"/>
                  </a:lnTo>
                  <a:lnTo>
                    <a:pt x="24590" y="270879"/>
                  </a:lnTo>
                  <a:lnTo>
                    <a:pt x="6434" y="227876"/>
                  </a:lnTo>
                  <a:lnTo>
                    <a:pt x="0" y="180022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2739898" y="6037579"/>
            <a:ext cx="1371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852166" y="5466079"/>
            <a:ext cx="2918460" cy="855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64640" algn="l"/>
              </a:tabLst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Nihai</a:t>
            </a:r>
            <a:r>
              <a:rPr sz="1800" spc="-3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izleme</a:t>
            </a: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	Ara</a:t>
            </a:r>
            <a:r>
              <a:rPr sz="1800" spc="-5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AF50"/>
                </a:solidFill>
                <a:latin typeface="Calibri"/>
                <a:cs typeface="Calibri"/>
              </a:rPr>
              <a:t>ödeme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>
              <a:latin typeface="Calibri"/>
              <a:cs typeface="Calibri"/>
            </a:endParaRPr>
          </a:p>
          <a:p>
            <a:pPr marL="155575">
              <a:lnSpc>
                <a:spcPct val="100000"/>
              </a:lnSpc>
            </a:pP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:</a:t>
            </a:r>
            <a:r>
              <a:rPr sz="1800" spc="-60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Yararlanıcının</a:t>
            </a:r>
            <a:r>
              <a:rPr sz="1800" spc="-3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sorumlulukları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1318894" y="4685284"/>
            <a:ext cx="4705985" cy="385445"/>
            <a:chOff x="1318894" y="4685284"/>
            <a:chExt cx="4705985" cy="385445"/>
          </a:xfrm>
        </p:grpSpPr>
        <p:sp>
          <p:nvSpPr>
            <p:cNvPr id="77" name="object 77"/>
            <p:cNvSpPr/>
            <p:nvPr/>
          </p:nvSpPr>
          <p:spPr>
            <a:xfrm>
              <a:off x="2627756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180086" y="0"/>
                  </a:moveTo>
                  <a:lnTo>
                    <a:pt x="132218" y="6434"/>
                  </a:lnTo>
                  <a:lnTo>
                    <a:pt x="89201" y="24590"/>
                  </a:lnTo>
                  <a:lnTo>
                    <a:pt x="52752" y="52752"/>
                  </a:lnTo>
                  <a:lnTo>
                    <a:pt x="24590" y="89201"/>
                  </a:lnTo>
                  <a:lnTo>
                    <a:pt x="6434" y="132218"/>
                  </a:lnTo>
                  <a:lnTo>
                    <a:pt x="0" y="180086"/>
                  </a:lnTo>
                  <a:lnTo>
                    <a:pt x="6434" y="227900"/>
                  </a:lnTo>
                  <a:lnTo>
                    <a:pt x="24590" y="270881"/>
                  </a:lnTo>
                  <a:lnTo>
                    <a:pt x="52752" y="307308"/>
                  </a:lnTo>
                  <a:lnTo>
                    <a:pt x="89201" y="335458"/>
                  </a:lnTo>
                  <a:lnTo>
                    <a:pt x="132218" y="353611"/>
                  </a:lnTo>
                  <a:lnTo>
                    <a:pt x="180086" y="360045"/>
                  </a:lnTo>
                  <a:lnTo>
                    <a:pt x="227944" y="353611"/>
                  </a:lnTo>
                  <a:lnTo>
                    <a:pt x="270938" y="335458"/>
                  </a:lnTo>
                  <a:lnTo>
                    <a:pt x="307355" y="307308"/>
                  </a:lnTo>
                  <a:lnTo>
                    <a:pt x="335486" y="270881"/>
                  </a:lnTo>
                  <a:lnTo>
                    <a:pt x="353620" y="227900"/>
                  </a:lnTo>
                  <a:lnTo>
                    <a:pt x="360044" y="180086"/>
                  </a:lnTo>
                  <a:lnTo>
                    <a:pt x="353620" y="132218"/>
                  </a:lnTo>
                  <a:lnTo>
                    <a:pt x="335486" y="89201"/>
                  </a:lnTo>
                  <a:lnTo>
                    <a:pt x="307355" y="52752"/>
                  </a:lnTo>
                  <a:lnTo>
                    <a:pt x="270938" y="24590"/>
                  </a:lnTo>
                  <a:lnTo>
                    <a:pt x="227944" y="6434"/>
                  </a:lnTo>
                  <a:lnTo>
                    <a:pt x="18008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627756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0" y="180086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6" y="0"/>
                  </a:lnTo>
                  <a:lnTo>
                    <a:pt x="227944" y="6434"/>
                  </a:lnTo>
                  <a:lnTo>
                    <a:pt x="270938" y="24590"/>
                  </a:lnTo>
                  <a:lnTo>
                    <a:pt x="307355" y="52752"/>
                  </a:lnTo>
                  <a:lnTo>
                    <a:pt x="335486" y="89201"/>
                  </a:lnTo>
                  <a:lnTo>
                    <a:pt x="353620" y="132218"/>
                  </a:lnTo>
                  <a:lnTo>
                    <a:pt x="360044" y="180086"/>
                  </a:lnTo>
                  <a:lnTo>
                    <a:pt x="353620" y="227900"/>
                  </a:lnTo>
                  <a:lnTo>
                    <a:pt x="335486" y="270881"/>
                  </a:lnTo>
                  <a:lnTo>
                    <a:pt x="307355" y="307308"/>
                  </a:lnTo>
                  <a:lnTo>
                    <a:pt x="270938" y="335458"/>
                  </a:lnTo>
                  <a:lnTo>
                    <a:pt x="227944" y="353611"/>
                  </a:lnTo>
                  <a:lnTo>
                    <a:pt x="180086" y="360045"/>
                  </a:lnTo>
                  <a:lnTo>
                    <a:pt x="132218" y="353611"/>
                  </a:lnTo>
                  <a:lnTo>
                    <a:pt x="89201" y="335458"/>
                  </a:lnTo>
                  <a:lnTo>
                    <a:pt x="52752" y="307308"/>
                  </a:lnTo>
                  <a:lnTo>
                    <a:pt x="24590" y="270881"/>
                  </a:lnTo>
                  <a:lnTo>
                    <a:pt x="6434" y="227900"/>
                  </a:lnTo>
                  <a:lnTo>
                    <a:pt x="0" y="180086"/>
                  </a:lnTo>
                  <a:close/>
                </a:path>
              </a:pathLst>
            </a:custGeom>
            <a:ln w="25399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5652135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9" y="0"/>
                  </a:moveTo>
                  <a:lnTo>
                    <a:pt x="132144" y="6434"/>
                  </a:lnTo>
                  <a:lnTo>
                    <a:pt x="89163" y="24590"/>
                  </a:lnTo>
                  <a:lnTo>
                    <a:pt x="52736" y="52752"/>
                  </a:lnTo>
                  <a:lnTo>
                    <a:pt x="24586" y="89201"/>
                  </a:lnTo>
                  <a:lnTo>
                    <a:pt x="6433" y="132218"/>
                  </a:lnTo>
                  <a:lnTo>
                    <a:pt x="0" y="180086"/>
                  </a:lnTo>
                  <a:lnTo>
                    <a:pt x="6433" y="227900"/>
                  </a:lnTo>
                  <a:lnTo>
                    <a:pt x="24586" y="270881"/>
                  </a:lnTo>
                  <a:lnTo>
                    <a:pt x="52736" y="307308"/>
                  </a:lnTo>
                  <a:lnTo>
                    <a:pt x="89163" y="335458"/>
                  </a:lnTo>
                  <a:lnTo>
                    <a:pt x="132144" y="353611"/>
                  </a:lnTo>
                  <a:lnTo>
                    <a:pt x="179959" y="360045"/>
                  </a:lnTo>
                  <a:lnTo>
                    <a:pt x="227826" y="353611"/>
                  </a:lnTo>
                  <a:lnTo>
                    <a:pt x="270843" y="335458"/>
                  </a:lnTo>
                  <a:lnTo>
                    <a:pt x="307292" y="307308"/>
                  </a:lnTo>
                  <a:lnTo>
                    <a:pt x="335454" y="270881"/>
                  </a:lnTo>
                  <a:lnTo>
                    <a:pt x="353610" y="227900"/>
                  </a:lnTo>
                  <a:lnTo>
                    <a:pt x="360044" y="180086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9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5652135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6"/>
                  </a:moveTo>
                  <a:lnTo>
                    <a:pt x="6433" y="132218"/>
                  </a:lnTo>
                  <a:lnTo>
                    <a:pt x="24586" y="89201"/>
                  </a:lnTo>
                  <a:lnTo>
                    <a:pt x="52736" y="52752"/>
                  </a:lnTo>
                  <a:lnTo>
                    <a:pt x="89163" y="24590"/>
                  </a:lnTo>
                  <a:lnTo>
                    <a:pt x="132144" y="6434"/>
                  </a:lnTo>
                  <a:lnTo>
                    <a:pt x="179959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4" y="180086"/>
                  </a:lnTo>
                  <a:lnTo>
                    <a:pt x="353610" y="227900"/>
                  </a:lnTo>
                  <a:lnTo>
                    <a:pt x="335454" y="270881"/>
                  </a:lnTo>
                  <a:lnTo>
                    <a:pt x="307292" y="307308"/>
                  </a:lnTo>
                  <a:lnTo>
                    <a:pt x="270843" y="335458"/>
                  </a:lnTo>
                  <a:lnTo>
                    <a:pt x="227826" y="353611"/>
                  </a:lnTo>
                  <a:lnTo>
                    <a:pt x="179959" y="360045"/>
                  </a:lnTo>
                  <a:lnTo>
                    <a:pt x="132144" y="353611"/>
                  </a:lnTo>
                  <a:lnTo>
                    <a:pt x="89163" y="335458"/>
                  </a:lnTo>
                  <a:lnTo>
                    <a:pt x="52736" y="307308"/>
                  </a:lnTo>
                  <a:lnTo>
                    <a:pt x="24586" y="270881"/>
                  </a:lnTo>
                  <a:lnTo>
                    <a:pt x="6433" y="227900"/>
                  </a:lnTo>
                  <a:lnTo>
                    <a:pt x="0" y="180086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331594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180086" y="0"/>
                  </a:moveTo>
                  <a:lnTo>
                    <a:pt x="132218" y="6434"/>
                  </a:lnTo>
                  <a:lnTo>
                    <a:pt x="89201" y="24590"/>
                  </a:lnTo>
                  <a:lnTo>
                    <a:pt x="52752" y="52752"/>
                  </a:lnTo>
                  <a:lnTo>
                    <a:pt x="24590" y="89201"/>
                  </a:lnTo>
                  <a:lnTo>
                    <a:pt x="6434" y="132218"/>
                  </a:lnTo>
                  <a:lnTo>
                    <a:pt x="0" y="180086"/>
                  </a:lnTo>
                  <a:lnTo>
                    <a:pt x="6434" y="227900"/>
                  </a:lnTo>
                  <a:lnTo>
                    <a:pt x="24590" y="270881"/>
                  </a:lnTo>
                  <a:lnTo>
                    <a:pt x="52752" y="307308"/>
                  </a:lnTo>
                  <a:lnTo>
                    <a:pt x="89201" y="335458"/>
                  </a:lnTo>
                  <a:lnTo>
                    <a:pt x="132218" y="353611"/>
                  </a:lnTo>
                  <a:lnTo>
                    <a:pt x="180086" y="360045"/>
                  </a:lnTo>
                  <a:lnTo>
                    <a:pt x="227944" y="353611"/>
                  </a:lnTo>
                  <a:lnTo>
                    <a:pt x="270938" y="335458"/>
                  </a:lnTo>
                  <a:lnTo>
                    <a:pt x="307355" y="307308"/>
                  </a:lnTo>
                  <a:lnTo>
                    <a:pt x="335486" y="270881"/>
                  </a:lnTo>
                  <a:lnTo>
                    <a:pt x="353620" y="227900"/>
                  </a:lnTo>
                  <a:lnTo>
                    <a:pt x="360044" y="180086"/>
                  </a:lnTo>
                  <a:lnTo>
                    <a:pt x="353620" y="132218"/>
                  </a:lnTo>
                  <a:lnTo>
                    <a:pt x="335486" y="89201"/>
                  </a:lnTo>
                  <a:lnTo>
                    <a:pt x="307355" y="52752"/>
                  </a:lnTo>
                  <a:lnTo>
                    <a:pt x="270938" y="24590"/>
                  </a:lnTo>
                  <a:lnTo>
                    <a:pt x="227944" y="6434"/>
                  </a:lnTo>
                  <a:lnTo>
                    <a:pt x="18008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331594" y="4697984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5">
                  <a:moveTo>
                    <a:pt x="0" y="180086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6" y="0"/>
                  </a:lnTo>
                  <a:lnTo>
                    <a:pt x="227944" y="6434"/>
                  </a:lnTo>
                  <a:lnTo>
                    <a:pt x="270938" y="24590"/>
                  </a:lnTo>
                  <a:lnTo>
                    <a:pt x="307355" y="52752"/>
                  </a:lnTo>
                  <a:lnTo>
                    <a:pt x="335486" y="89201"/>
                  </a:lnTo>
                  <a:lnTo>
                    <a:pt x="353620" y="132218"/>
                  </a:lnTo>
                  <a:lnTo>
                    <a:pt x="360044" y="180086"/>
                  </a:lnTo>
                  <a:lnTo>
                    <a:pt x="353620" y="227900"/>
                  </a:lnTo>
                  <a:lnTo>
                    <a:pt x="335486" y="270881"/>
                  </a:lnTo>
                  <a:lnTo>
                    <a:pt x="307355" y="307308"/>
                  </a:lnTo>
                  <a:lnTo>
                    <a:pt x="270938" y="335458"/>
                  </a:lnTo>
                  <a:lnTo>
                    <a:pt x="227944" y="353611"/>
                  </a:lnTo>
                  <a:lnTo>
                    <a:pt x="180086" y="360045"/>
                  </a:lnTo>
                  <a:lnTo>
                    <a:pt x="132218" y="353611"/>
                  </a:lnTo>
                  <a:lnTo>
                    <a:pt x="89201" y="335458"/>
                  </a:lnTo>
                  <a:lnTo>
                    <a:pt x="52752" y="307308"/>
                  </a:lnTo>
                  <a:lnTo>
                    <a:pt x="24590" y="270881"/>
                  </a:lnTo>
                  <a:lnTo>
                    <a:pt x="6434" y="227900"/>
                  </a:lnTo>
                  <a:lnTo>
                    <a:pt x="0" y="180086"/>
                  </a:lnTo>
                  <a:close/>
                </a:path>
              </a:pathLst>
            </a:custGeom>
            <a:ln w="25399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object 83"/>
          <p:cNvSpPr txBox="1"/>
          <p:nvPr/>
        </p:nvSpPr>
        <p:spPr>
          <a:xfrm>
            <a:off x="906576" y="4099305"/>
            <a:ext cx="2555240" cy="915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Proje</a:t>
            </a:r>
            <a:r>
              <a:rPr sz="1800" spc="-40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Sonrası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30" dirty="0">
                <a:solidFill>
                  <a:srgbClr val="DA0000"/>
                </a:solidFill>
                <a:latin typeface="Calibri"/>
                <a:cs typeface="Calibri"/>
              </a:rPr>
              <a:t>Değer.</a:t>
            </a:r>
            <a:r>
              <a:rPr sz="1800" spc="-4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Raporu</a:t>
            </a:r>
            <a:r>
              <a:rPr sz="1800" spc="490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2700" baseline="1543" dirty="0">
                <a:solidFill>
                  <a:srgbClr val="DA0000"/>
                </a:solidFill>
                <a:latin typeface="Calibri"/>
                <a:cs typeface="Calibri"/>
              </a:rPr>
              <a:t>Nihai</a:t>
            </a:r>
            <a:r>
              <a:rPr sz="2700" spc="-44" baseline="1543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2700" spc="-15" baseline="1543" dirty="0">
                <a:solidFill>
                  <a:srgbClr val="DA0000"/>
                </a:solidFill>
                <a:latin typeface="Calibri"/>
                <a:cs typeface="Calibri"/>
              </a:rPr>
              <a:t>Rapor</a:t>
            </a:r>
            <a:endParaRPr sz="2700" baseline="1543">
              <a:latin typeface="Calibri"/>
              <a:cs typeface="Calibri"/>
            </a:endParaRPr>
          </a:p>
          <a:p>
            <a:pPr marL="549275">
              <a:lnSpc>
                <a:spcPct val="100000"/>
              </a:lnSpc>
              <a:spcBef>
                <a:spcPts val="520"/>
              </a:spcBef>
              <a:tabLst>
                <a:tab pos="1845945" algn="l"/>
              </a:tabLst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443854" y="4291203"/>
            <a:ext cx="948690" cy="72263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1800" dirty="0">
                <a:solidFill>
                  <a:srgbClr val="DA0000"/>
                </a:solidFill>
                <a:latin typeface="Calibri"/>
                <a:cs typeface="Calibri"/>
              </a:rPr>
              <a:t>Ara</a:t>
            </a:r>
            <a:r>
              <a:rPr sz="1800" spc="-55" dirty="0">
                <a:solidFill>
                  <a:srgbClr val="DA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DA0000"/>
                </a:solidFill>
                <a:latin typeface="Calibri"/>
                <a:cs typeface="Calibri"/>
              </a:rPr>
              <a:t>Rapor</a:t>
            </a:r>
            <a:endParaRPr sz="1800">
              <a:latin typeface="Calibri"/>
              <a:cs typeface="Calibri"/>
            </a:endParaRPr>
          </a:p>
          <a:p>
            <a:pPr marR="161925" algn="ctr">
              <a:lnSpc>
                <a:spcPct val="100000"/>
              </a:lnSpc>
              <a:spcBef>
                <a:spcPts val="58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50" name="Grup 149">
            <a:extLst>
              <a:ext uri="{FF2B5EF4-FFF2-40B4-BE49-F238E27FC236}">
                <a16:creationId xmlns:a16="http://schemas.microsoft.com/office/drawing/2014/main" id="{21F2F913-C332-4580-9106-716A8E9A747D}"/>
              </a:ext>
            </a:extLst>
          </p:cNvPr>
          <p:cNvGrpSpPr/>
          <p:nvPr/>
        </p:nvGrpSpPr>
        <p:grpSpPr>
          <a:xfrm>
            <a:off x="3263138" y="5077714"/>
            <a:ext cx="385445" cy="385445"/>
            <a:chOff x="3263138" y="5077714"/>
            <a:chExt cx="385445" cy="385445"/>
          </a:xfrm>
        </p:grpSpPr>
        <p:grpSp>
          <p:nvGrpSpPr>
            <p:cNvPr id="85" name="object 85"/>
            <p:cNvGrpSpPr/>
            <p:nvPr/>
          </p:nvGrpSpPr>
          <p:grpSpPr>
            <a:xfrm>
              <a:off x="3263138" y="5077714"/>
              <a:ext cx="385445" cy="385445"/>
              <a:chOff x="3263138" y="5077714"/>
              <a:chExt cx="385445" cy="385445"/>
            </a:xfrm>
          </p:grpSpPr>
          <p:sp>
            <p:nvSpPr>
              <p:cNvPr id="86" name="object 86"/>
              <p:cNvSpPr/>
              <p:nvPr/>
            </p:nvSpPr>
            <p:spPr>
              <a:xfrm>
                <a:off x="3275838" y="5090414"/>
                <a:ext cx="360045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60045">
                    <a:moveTo>
                      <a:pt x="180086" y="0"/>
                    </a:moveTo>
                    <a:lnTo>
                      <a:pt x="132218" y="6433"/>
                    </a:lnTo>
                    <a:lnTo>
                      <a:pt x="89201" y="24586"/>
                    </a:lnTo>
                    <a:lnTo>
                      <a:pt x="52752" y="52736"/>
                    </a:lnTo>
                    <a:lnTo>
                      <a:pt x="24590" y="89163"/>
                    </a:lnTo>
                    <a:lnTo>
                      <a:pt x="6434" y="132144"/>
                    </a:lnTo>
                    <a:lnTo>
                      <a:pt x="0" y="179959"/>
                    </a:lnTo>
                    <a:lnTo>
                      <a:pt x="6434" y="227826"/>
                    </a:lnTo>
                    <a:lnTo>
                      <a:pt x="24590" y="270843"/>
                    </a:lnTo>
                    <a:lnTo>
                      <a:pt x="52752" y="307292"/>
                    </a:lnTo>
                    <a:lnTo>
                      <a:pt x="89201" y="335454"/>
                    </a:lnTo>
                    <a:lnTo>
                      <a:pt x="132218" y="353610"/>
                    </a:lnTo>
                    <a:lnTo>
                      <a:pt x="180086" y="360045"/>
                    </a:lnTo>
                    <a:lnTo>
                      <a:pt x="227900" y="353610"/>
                    </a:lnTo>
                    <a:lnTo>
                      <a:pt x="270881" y="335454"/>
                    </a:lnTo>
                    <a:lnTo>
                      <a:pt x="307308" y="307292"/>
                    </a:lnTo>
                    <a:lnTo>
                      <a:pt x="335458" y="270843"/>
                    </a:lnTo>
                    <a:lnTo>
                      <a:pt x="353611" y="227826"/>
                    </a:lnTo>
                    <a:lnTo>
                      <a:pt x="360045" y="179959"/>
                    </a:lnTo>
                    <a:lnTo>
                      <a:pt x="353611" y="132144"/>
                    </a:lnTo>
                    <a:lnTo>
                      <a:pt x="335458" y="89163"/>
                    </a:lnTo>
                    <a:lnTo>
                      <a:pt x="307308" y="52736"/>
                    </a:lnTo>
                    <a:lnTo>
                      <a:pt x="270881" y="24586"/>
                    </a:lnTo>
                    <a:lnTo>
                      <a:pt x="227900" y="6433"/>
                    </a:lnTo>
                    <a:lnTo>
                      <a:pt x="1800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/>
              <p:cNvSpPr/>
              <p:nvPr/>
            </p:nvSpPr>
            <p:spPr>
              <a:xfrm>
                <a:off x="3275838" y="5090414"/>
                <a:ext cx="360045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60045">
                    <a:moveTo>
                      <a:pt x="0" y="179959"/>
                    </a:moveTo>
                    <a:lnTo>
                      <a:pt x="6434" y="132144"/>
                    </a:lnTo>
                    <a:lnTo>
                      <a:pt x="24590" y="89163"/>
                    </a:lnTo>
                    <a:lnTo>
                      <a:pt x="52752" y="52736"/>
                    </a:lnTo>
                    <a:lnTo>
                      <a:pt x="89201" y="24586"/>
                    </a:lnTo>
                    <a:lnTo>
                      <a:pt x="132218" y="6433"/>
                    </a:lnTo>
                    <a:lnTo>
                      <a:pt x="180086" y="0"/>
                    </a:lnTo>
                    <a:lnTo>
                      <a:pt x="227900" y="6433"/>
                    </a:lnTo>
                    <a:lnTo>
                      <a:pt x="270881" y="24586"/>
                    </a:lnTo>
                    <a:lnTo>
                      <a:pt x="307308" y="52736"/>
                    </a:lnTo>
                    <a:lnTo>
                      <a:pt x="335458" y="89163"/>
                    </a:lnTo>
                    <a:lnTo>
                      <a:pt x="353611" y="132144"/>
                    </a:lnTo>
                    <a:lnTo>
                      <a:pt x="360045" y="179959"/>
                    </a:lnTo>
                    <a:lnTo>
                      <a:pt x="353611" y="227826"/>
                    </a:lnTo>
                    <a:lnTo>
                      <a:pt x="335458" y="270843"/>
                    </a:lnTo>
                    <a:lnTo>
                      <a:pt x="307308" y="307292"/>
                    </a:lnTo>
                    <a:lnTo>
                      <a:pt x="270881" y="335454"/>
                    </a:lnTo>
                    <a:lnTo>
                      <a:pt x="227900" y="353610"/>
                    </a:lnTo>
                    <a:lnTo>
                      <a:pt x="180086" y="360045"/>
                    </a:lnTo>
                    <a:lnTo>
                      <a:pt x="132218" y="353610"/>
                    </a:lnTo>
                    <a:lnTo>
                      <a:pt x="89201" y="335454"/>
                    </a:lnTo>
                    <a:lnTo>
                      <a:pt x="52752" y="307292"/>
                    </a:lnTo>
                    <a:lnTo>
                      <a:pt x="24590" y="270843"/>
                    </a:lnTo>
                    <a:lnTo>
                      <a:pt x="6434" y="227826"/>
                    </a:lnTo>
                    <a:lnTo>
                      <a:pt x="0" y="179959"/>
                    </a:lnTo>
                    <a:close/>
                  </a:path>
                </a:pathLst>
              </a:custGeom>
              <a:ln w="254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8" name="object 88"/>
            <p:cNvSpPr txBox="1"/>
            <p:nvPr/>
          </p:nvSpPr>
          <p:spPr>
            <a:xfrm>
              <a:off x="3428110" y="5094223"/>
              <a:ext cx="67310" cy="34544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R="5080" indent="16510" algn="just">
                <a:lnSpc>
                  <a:spcPct val="100000"/>
                </a:lnSpc>
                <a:spcBef>
                  <a:spcPts val="95"/>
                </a:spcBef>
              </a:pPr>
              <a:r>
                <a:rPr sz="700" spc="-50" dirty="0">
                  <a:solidFill>
                    <a:srgbClr val="00AF50"/>
                  </a:solidFill>
                  <a:latin typeface="Calibri"/>
                  <a:cs typeface="Calibri"/>
                </a:rPr>
                <a:t>İ</a:t>
              </a:r>
              <a:r>
                <a:rPr sz="700" spc="500" dirty="0">
                  <a:solidFill>
                    <a:srgbClr val="00AF50"/>
                  </a:solidFill>
                  <a:latin typeface="Calibri"/>
                  <a:cs typeface="Calibri"/>
                </a:rPr>
                <a:t> </a:t>
              </a:r>
              <a:r>
                <a:rPr sz="700" spc="-50" dirty="0">
                  <a:solidFill>
                    <a:srgbClr val="00AF50"/>
                  </a:solidFill>
                  <a:latin typeface="Calibri"/>
                  <a:cs typeface="Calibri"/>
                </a:rPr>
                <a:t>D</a:t>
              </a:r>
              <a:r>
                <a:rPr sz="700" spc="500" dirty="0">
                  <a:solidFill>
                    <a:srgbClr val="00AF50"/>
                  </a:solidFill>
                  <a:latin typeface="Calibri"/>
                  <a:cs typeface="Calibri"/>
                </a:rPr>
                <a:t> </a:t>
              </a:r>
              <a:r>
                <a:rPr sz="700" spc="-50" dirty="0">
                  <a:solidFill>
                    <a:srgbClr val="00AF50"/>
                  </a:solidFill>
                  <a:latin typeface="Calibri"/>
                  <a:cs typeface="Calibri"/>
                </a:rPr>
                <a:t>B</a:t>
              </a:r>
              <a:endParaRPr sz="700" dirty="0">
                <a:latin typeface="Calibri"/>
                <a:cs typeface="Calibri"/>
              </a:endParaRPr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303987" y="878585"/>
            <a:ext cx="12649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160" marR="5080" indent="-12509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79546"/>
                </a:solidFill>
                <a:latin typeface="Calibri"/>
                <a:cs typeface="Calibri"/>
              </a:rPr>
              <a:t>Bir</a:t>
            </a:r>
            <a:r>
              <a:rPr sz="1800" spc="-40" dirty="0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79546"/>
                </a:solidFill>
                <a:latin typeface="Calibri"/>
                <a:cs typeface="Calibri"/>
              </a:rPr>
              <a:t>sonraki</a:t>
            </a:r>
            <a:r>
              <a:rPr sz="1800" spc="-45" dirty="0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79546"/>
                </a:solidFill>
                <a:latin typeface="Calibri"/>
                <a:cs typeface="Calibri"/>
              </a:rPr>
              <a:t>yıl </a:t>
            </a:r>
            <a:r>
              <a:rPr sz="1800" dirty="0">
                <a:solidFill>
                  <a:srgbClr val="F79546"/>
                </a:solidFill>
                <a:latin typeface="Calibri"/>
                <a:cs typeface="Calibri"/>
              </a:rPr>
              <a:t>için</a:t>
            </a:r>
            <a:r>
              <a:rPr sz="1800" spc="-15" dirty="0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79546"/>
                </a:solidFill>
                <a:latin typeface="Calibri"/>
                <a:cs typeface="Calibri"/>
              </a:rPr>
              <a:t>destek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07035" y="1427175"/>
            <a:ext cx="125603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79546"/>
                </a:solidFill>
                <a:latin typeface="Calibri"/>
                <a:cs typeface="Calibri"/>
              </a:rPr>
              <a:t>stratejilerinin</a:t>
            </a:r>
            <a:endParaRPr sz="1800">
              <a:latin typeface="Calibri"/>
              <a:cs typeface="Calibri"/>
            </a:endParaRPr>
          </a:p>
          <a:p>
            <a:pPr marL="56515">
              <a:lnSpc>
                <a:spcPct val="100000"/>
              </a:lnSpc>
            </a:pPr>
            <a:r>
              <a:rPr sz="1800" spc="-10" dirty="0">
                <a:solidFill>
                  <a:srgbClr val="F79546"/>
                </a:solidFill>
                <a:latin typeface="Calibri"/>
                <a:cs typeface="Calibri"/>
              </a:rPr>
              <a:t>belirlenmesi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1" name="object 91"/>
          <p:cNvGrpSpPr/>
          <p:nvPr/>
        </p:nvGrpSpPr>
        <p:grpSpPr>
          <a:xfrm>
            <a:off x="300062" y="1898904"/>
            <a:ext cx="1584325" cy="673735"/>
            <a:chOff x="300062" y="1898904"/>
            <a:chExt cx="1584325" cy="673735"/>
          </a:xfrm>
        </p:grpSpPr>
        <p:sp>
          <p:nvSpPr>
            <p:cNvPr id="92" name="object 92"/>
            <p:cNvSpPr/>
            <p:nvPr/>
          </p:nvSpPr>
          <p:spPr>
            <a:xfrm>
              <a:off x="312762" y="1911604"/>
              <a:ext cx="1558925" cy="648335"/>
            </a:xfrm>
            <a:custGeom>
              <a:avLst/>
              <a:gdLst/>
              <a:ahLst/>
              <a:cxnLst/>
              <a:rect l="l" t="t" r="r" b="b"/>
              <a:pathLst>
                <a:path w="1558925" h="648335">
                  <a:moveTo>
                    <a:pt x="1231557" y="0"/>
                  </a:moveTo>
                  <a:lnTo>
                    <a:pt x="1231557" y="162051"/>
                  </a:lnTo>
                  <a:lnTo>
                    <a:pt x="0" y="162051"/>
                  </a:lnTo>
                  <a:lnTo>
                    <a:pt x="0" y="486029"/>
                  </a:lnTo>
                  <a:lnTo>
                    <a:pt x="1231557" y="486029"/>
                  </a:lnTo>
                  <a:lnTo>
                    <a:pt x="1231557" y="648081"/>
                  </a:lnTo>
                  <a:lnTo>
                    <a:pt x="1558836" y="324104"/>
                  </a:lnTo>
                  <a:lnTo>
                    <a:pt x="1231557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312762" y="1911604"/>
              <a:ext cx="1558925" cy="648335"/>
            </a:xfrm>
            <a:custGeom>
              <a:avLst/>
              <a:gdLst/>
              <a:ahLst/>
              <a:cxnLst/>
              <a:rect l="l" t="t" r="r" b="b"/>
              <a:pathLst>
                <a:path w="1558925" h="648335">
                  <a:moveTo>
                    <a:pt x="0" y="162051"/>
                  </a:moveTo>
                  <a:lnTo>
                    <a:pt x="1231557" y="162051"/>
                  </a:lnTo>
                  <a:lnTo>
                    <a:pt x="1231557" y="0"/>
                  </a:lnTo>
                  <a:lnTo>
                    <a:pt x="1558836" y="324104"/>
                  </a:lnTo>
                  <a:lnTo>
                    <a:pt x="1231557" y="648081"/>
                  </a:lnTo>
                  <a:lnTo>
                    <a:pt x="1231557" y="486029"/>
                  </a:lnTo>
                  <a:lnTo>
                    <a:pt x="0" y="486029"/>
                  </a:lnTo>
                  <a:lnTo>
                    <a:pt x="0" y="162051"/>
                  </a:lnTo>
                  <a:close/>
                </a:path>
              </a:pathLst>
            </a:custGeom>
            <a:ln w="25400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799045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4">
                  <a:moveTo>
                    <a:pt x="180022" y="0"/>
                  </a:moveTo>
                  <a:lnTo>
                    <a:pt x="132163" y="6434"/>
                  </a:lnTo>
                  <a:lnTo>
                    <a:pt x="89159" y="24590"/>
                  </a:lnTo>
                  <a:lnTo>
                    <a:pt x="52725" y="52752"/>
                  </a:lnTo>
                  <a:lnTo>
                    <a:pt x="24577" y="89201"/>
                  </a:lnTo>
                  <a:lnTo>
                    <a:pt x="6430" y="132218"/>
                  </a:lnTo>
                  <a:lnTo>
                    <a:pt x="0" y="180086"/>
                  </a:lnTo>
                  <a:lnTo>
                    <a:pt x="6430" y="227900"/>
                  </a:lnTo>
                  <a:lnTo>
                    <a:pt x="24577" y="270881"/>
                  </a:lnTo>
                  <a:lnTo>
                    <a:pt x="52725" y="307308"/>
                  </a:lnTo>
                  <a:lnTo>
                    <a:pt x="89159" y="335458"/>
                  </a:lnTo>
                  <a:lnTo>
                    <a:pt x="132163" y="353611"/>
                  </a:lnTo>
                  <a:lnTo>
                    <a:pt x="180022" y="360045"/>
                  </a:lnTo>
                  <a:lnTo>
                    <a:pt x="227875" y="353611"/>
                  </a:lnTo>
                  <a:lnTo>
                    <a:pt x="270876" y="335458"/>
                  </a:lnTo>
                  <a:lnTo>
                    <a:pt x="307308" y="307308"/>
                  </a:lnTo>
                  <a:lnTo>
                    <a:pt x="335455" y="270881"/>
                  </a:lnTo>
                  <a:lnTo>
                    <a:pt x="353602" y="227900"/>
                  </a:lnTo>
                  <a:lnTo>
                    <a:pt x="360032" y="180086"/>
                  </a:lnTo>
                  <a:lnTo>
                    <a:pt x="353602" y="132218"/>
                  </a:lnTo>
                  <a:lnTo>
                    <a:pt x="335455" y="89201"/>
                  </a:lnTo>
                  <a:lnTo>
                    <a:pt x="307308" y="52752"/>
                  </a:lnTo>
                  <a:lnTo>
                    <a:pt x="270876" y="24590"/>
                  </a:lnTo>
                  <a:lnTo>
                    <a:pt x="227875" y="6434"/>
                  </a:lnTo>
                  <a:lnTo>
                    <a:pt x="1800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799045" y="2060829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4">
                  <a:moveTo>
                    <a:pt x="0" y="180086"/>
                  </a:moveTo>
                  <a:lnTo>
                    <a:pt x="6430" y="132218"/>
                  </a:lnTo>
                  <a:lnTo>
                    <a:pt x="24577" y="89201"/>
                  </a:lnTo>
                  <a:lnTo>
                    <a:pt x="52725" y="52752"/>
                  </a:lnTo>
                  <a:lnTo>
                    <a:pt x="89159" y="24590"/>
                  </a:lnTo>
                  <a:lnTo>
                    <a:pt x="132163" y="6434"/>
                  </a:lnTo>
                  <a:lnTo>
                    <a:pt x="180022" y="0"/>
                  </a:lnTo>
                  <a:lnTo>
                    <a:pt x="227875" y="6434"/>
                  </a:lnTo>
                  <a:lnTo>
                    <a:pt x="270876" y="24590"/>
                  </a:lnTo>
                  <a:lnTo>
                    <a:pt x="307308" y="52752"/>
                  </a:lnTo>
                  <a:lnTo>
                    <a:pt x="335455" y="89201"/>
                  </a:lnTo>
                  <a:lnTo>
                    <a:pt x="353602" y="132218"/>
                  </a:lnTo>
                  <a:lnTo>
                    <a:pt x="360032" y="180086"/>
                  </a:lnTo>
                  <a:lnTo>
                    <a:pt x="353602" y="227900"/>
                  </a:lnTo>
                  <a:lnTo>
                    <a:pt x="335455" y="270881"/>
                  </a:lnTo>
                  <a:lnTo>
                    <a:pt x="307308" y="307308"/>
                  </a:lnTo>
                  <a:lnTo>
                    <a:pt x="270876" y="335458"/>
                  </a:lnTo>
                  <a:lnTo>
                    <a:pt x="227875" y="353611"/>
                  </a:lnTo>
                  <a:lnTo>
                    <a:pt x="180022" y="360045"/>
                  </a:lnTo>
                  <a:lnTo>
                    <a:pt x="132163" y="353611"/>
                  </a:lnTo>
                  <a:lnTo>
                    <a:pt x="89159" y="335458"/>
                  </a:lnTo>
                  <a:lnTo>
                    <a:pt x="52725" y="307308"/>
                  </a:lnTo>
                  <a:lnTo>
                    <a:pt x="24577" y="270881"/>
                  </a:lnTo>
                  <a:lnTo>
                    <a:pt x="6430" y="227900"/>
                  </a:lnTo>
                  <a:lnTo>
                    <a:pt x="0" y="180086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932180" y="2072767"/>
            <a:ext cx="5706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034" marR="5080" indent="-13970" algn="ctr">
              <a:lnSpc>
                <a:spcPct val="100000"/>
              </a:lnSpc>
              <a:spcBef>
                <a:spcPts val="100"/>
              </a:spcBef>
            </a:pPr>
            <a:r>
              <a:rPr lang="tr-TR" sz="600" spc="-25" dirty="0">
                <a:solidFill>
                  <a:srgbClr val="F79546"/>
                </a:solidFill>
                <a:latin typeface="Calibri"/>
                <a:cs typeface="Calibri"/>
              </a:rPr>
              <a:t>sop</a:t>
            </a:r>
            <a:endParaRPr sz="600" dirty="0">
              <a:latin typeface="Calibri"/>
              <a:cs typeface="Calibri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300062" y="2066417"/>
            <a:ext cx="396240" cy="2527935"/>
            <a:chOff x="300062" y="2066417"/>
            <a:chExt cx="396240" cy="2527935"/>
          </a:xfrm>
        </p:grpSpPr>
        <p:sp>
          <p:nvSpPr>
            <p:cNvPr id="98" name="object 98"/>
            <p:cNvSpPr/>
            <p:nvPr/>
          </p:nvSpPr>
          <p:spPr>
            <a:xfrm>
              <a:off x="312762" y="2079117"/>
              <a:ext cx="370840" cy="2502535"/>
            </a:xfrm>
            <a:custGeom>
              <a:avLst/>
              <a:gdLst/>
              <a:ahLst/>
              <a:cxnLst/>
              <a:rect l="l" t="t" r="r" b="b"/>
              <a:pathLst>
                <a:path w="370840" h="2502535">
                  <a:moveTo>
                    <a:pt x="370801" y="0"/>
                  </a:moveTo>
                  <a:lnTo>
                    <a:pt x="0" y="0"/>
                  </a:lnTo>
                  <a:lnTo>
                    <a:pt x="0" y="2502026"/>
                  </a:lnTo>
                  <a:lnTo>
                    <a:pt x="370801" y="2502026"/>
                  </a:lnTo>
                  <a:lnTo>
                    <a:pt x="370801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312762" y="2079117"/>
              <a:ext cx="370840" cy="2502535"/>
            </a:xfrm>
            <a:custGeom>
              <a:avLst/>
              <a:gdLst/>
              <a:ahLst/>
              <a:cxnLst/>
              <a:rect l="l" t="t" r="r" b="b"/>
              <a:pathLst>
                <a:path w="370840" h="2502535">
                  <a:moveTo>
                    <a:pt x="0" y="2502026"/>
                  </a:moveTo>
                  <a:lnTo>
                    <a:pt x="370801" y="2502026"/>
                  </a:lnTo>
                  <a:lnTo>
                    <a:pt x="370801" y="0"/>
                  </a:lnTo>
                  <a:lnTo>
                    <a:pt x="0" y="0"/>
                  </a:lnTo>
                  <a:lnTo>
                    <a:pt x="0" y="2502026"/>
                  </a:lnTo>
                  <a:close/>
                </a:path>
              </a:pathLst>
            </a:custGeom>
            <a:ln w="25400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" name="object 100"/>
          <p:cNvSpPr txBox="1"/>
          <p:nvPr/>
        </p:nvSpPr>
        <p:spPr>
          <a:xfrm>
            <a:off x="366775" y="2079117"/>
            <a:ext cx="215444" cy="2502535"/>
          </a:xfrm>
          <a:prstGeom prst="rect">
            <a:avLst/>
          </a:prstGeom>
        </p:spPr>
        <p:txBody>
          <a:bodyPr vert="vert270" wrap="square" lIns="0" tIns="12700" rIns="0" bIns="0" rtlCol="0">
            <a:spAutoFit/>
          </a:bodyPr>
          <a:lstStyle/>
          <a:p>
            <a:pPr marL="185420" algn="ctr">
              <a:lnSpc>
                <a:spcPct val="100000"/>
              </a:lnSpc>
              <a:spcBef>
                <a:spcPts val="100"/>
              </a:spcBef>
            </a:pPr>
            <a:r>
              <a:rPr lang="tr-TR" sz="1400" spc="-10" dirty="0">
                <a:solidFill>
                  <a:srgbClr val="FFFFFF"/>
                </a:solidFill>
                <a:latin typeface="Calibri"/>
                <a:cs typeface="Calibri"/>
              </a:rPr>
              <a:t>İlgili SOP </a:t>
            </a:r>
            <a:r>
              <a:rPr sz="1400" spc="-10" dirty="0" err="1">
                <a:solidFill>
                  <a:srgbClr val="FFFFFF"/>
                </a:solidFill>
                <a:latin typeface="Calibri"/>
                <a:cs typeface="Calibri"/>
              </a:rPr>
              <a:t>Birimi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101" name="object 101"/>
          <p:cNvGrpSpPr/>
          <p:nvPr/>
        </p:nvGrpSpPr>
        <p:grpSpPr>
          <a:xfrm>
            <a:off x="310807" y="2048255"/>
            <a:ext cx="8441055" cy="3409950"/>
            <a:chOff x="310807" y="2048255"/>
            <a:chExt cx="8441055" cy="3409950"/>
          </a:xfrm>
        </p:grpSpPr>
        <p:sp>
          <p:nvSpPr>
            <p:cNvPr id="102" name="object 102"/>
            <p:cNvSpPr/>
            <p:nvPr/>
          </p:nvSpPr>
          <p:spPr>
            <a:xfrm>
              <a:off x="323545" y="5260213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20">
                  <a:moveTo>
                    <a:pt x="359918" y="0"/>
                  </a:moveTo>
                  <a:lnTo>
                    <a:pt x="179984" y="4953"/>
                  </a:lnTo>
                  <a:lnTo>
                    <a:pt x="0" y="2540"/>
                  </a:lnTo>
                  <a:lnTo>
                    <a:pt x="50" y="9906"/>
                  </a:lnTo>
                  <a:lnTo>
                    <a:pt x="7792" y="57591"/>
                  </a:lnTo>
                  <a:lnTo>
                    <a:pt x="27114" y="100094"/>
                  </a:lnTo>
                  <a:lnTo>
                    <a:pt x="56251" y="135747"/>
                  </a:lnTo>
                  <a:lnTo>
                    <a:pt x="93442" y="162879"/>
                  </a:lnTo>
                  <a:lnTo>
                    <a:pt x="136925" y="179824"/>
                  </a:lnTo>
                  <a:lnTo>
                    <a:pt x="184937" y="184912"/>
                  </a:lnTo>
                  <a:lnTo>
                    <a:pt x="232590" y="177194"/>
                  </a:lnTo>
                  <a:lnTo>
                    <a:pt x="275071" y="157884"/>
                  </a:lnTo>
                  <a:lnTo>
                    <a:pt x="310713" y="128746"/>
                  </a:lnTo>
                  <a:lnTo>
                    <a:pt x="337847" y="91543"/>
                  </a:lnTo>
                  <a:lnTo>
                    <a:pt x="354804" y="48040"/>
                  </a:lnTo>
                  <a:lnTo>
                    <a:pt x="3599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23507" y="5260213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20">
                  <a:moveTo>
                    <a:pt x="359956" y="0"/>
                  </a:moveTo>
                  <a:lnTo>
                    <a:pt x="354842" y="48040"/>
                  </a:lnTo>
                  <a:lnTo>
                    <a:pt x="337885" y="91543"/>
                  </a:lnTo>
                  <a:lnTo>
                    <a:pt x="310751" y="128746"/>
                  </a:lnTo>
                  <a:lnTo>
                    <a:pt x="275109" y="157884"/>
                  </a:lnTo>
                  <a:lnTo>
                    <a:pt x="232628" y="177194"/>
                  </a:lnTo>
                  <a:lnTo>
                    <a:pt x="184975" y="184912"/>
                  </a:lnTo>
                  <a:lnTo>
                    <a:pt x="136963" y="179824"/>
                  </a:lnTo>
                  <a:lnTo>
                    <a:pt x="93480" y="162879"/>
                  </a:lnTo>
                  <a:lnTo>
                    <a:pt x="56289" y="135747"/>
                  </a:lnTo>
                  <a:lnTo>
                    <a:pt x="27152" y="100094"/>
                  </a:lnTo>
                  <a:lnTo>
                    <a:pt x="7831" y="57591"/>
                  </a:lnTo>
                  <a:lnTo>
                    <a:pt x="88" y="9906"/>
                  </a:lnTo>
                  <a:lnTo>
                    <a:pt x="0" y="4953"/>
                  </a:lnTo>
                  <a:lnTo>
                    <a:pt x="38" y="2540"/>
                  </a:lnTo>
                  <a:lnTo>
                    <a:pt x="180022" y="4953"/>
                  </a:lnTo>
                  <a:lnTo>
                    <a:pt x="359956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8378698" y="2060955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19">
                  <a:moveTo>
                    <a:pt x="175005" y="0"/>
                  </a:moveTo>
                  <a:lnTo>
                    <a:pt x="127320" y="7761"/>
                  </a:lnTo>
                  <a:lnTo>
                    <a:pt x="84817" y="27083"/>
                  </a:lnTo>
                  <a:lnTo>
                    <a:pt x="49164" y="56213"/>
                  </a:lnTo>
                  <a:lnTo>
                    <a:pt x="22032" y="93396"/>
                  </a:lnTo>
                  <a:lnTo>
                    <a:pt x="5087" y="136880"/>
                  </a:lnTo>
                  <a:lnTo>
                    <a:pt x="0" y="184912"/>
                  </a:lnTo>
                  <a:lnTo>
                    <a:pt x="179958" y="179959"/>
                  </a:lnTo>
                  <a:lnTo>
                    <a:pt x="359918" y="182499"/>
                  </a:lnTo>
                  <a:lnTo>
                    <a:pt x="352073" y="127320"/>
                  </a:lnTo>
                  <a:lnTo>
                    <a:pt x="332768" y="84817"/>
                  </a:lnTo>
                  <a:lnTo>
                    <a:pt x="303641" y="49164"/>
                  </a:lnTo>
                  <a:lnTo>
                    <a:pt x="266460" y="22032"/>
                  </a:lnTo>
                  <a:lnTo>
                    <a:pt x="222992" y="5087"/>
                  </a:lnTo>
                  <a:lnTo>
                    <a:pt x="175005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8378698" y="2060955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19">
                  <a:moveTo>
                    <a:pt x="0" y="184912"/>
                  </a:moveTo>
                  <a:lnTo>
                    <a:pt x="5087" y="136880"/>
                  </a:lnTo>
                  <a:lnTo>
                    <a:pt x="22032" y="93396"/>
                  </a:lnTo>
                  <a:lnTo>
                    <a:pt x="49164" y="56213"/>
                  </a:lnTo>
                  <a:lnTo>
                    <a:pt x="84817" y="27083"/>
                  </a:lnTo>
                  <a:lnTo>
                    <a:pt x="127320" y="7761"/>
                  </a:lnTo>
                  <a:lnTo>
                    <a:pt x="175005" y="0"/>
                  </a:lnTo>
                  <a:lnTo>
                    <a:pt x="222992" y="5087"/>
                  </a:lnTo>
                  <a:lnTo>
                    <a:pt x="266460" y="22032"/>
                  </a:lnTo>
                  <a:lnTo>
                    <a:pt x="303641" y="49164"/>
                  </a:lnTo>
                  <a:lnTo>
                    <a:pt x="332768" y="84817"/>
                  </a:lnTo>
                  <a:lnTo>
                    <a:pt x="352073" y="127320"/>
                  </a:lnTo>
                  <a:lnTo>
                    <a:pt x="359791" y="175006"/>
                  </a:lnTo>
                  <a:lnTo>
                    <a:pt x="359918" y="177419"/>
                  </a:lnTo>
                  <a:lnTo>
                    <a:pt x="359918" y="179959"/>
                  </a:lnTo>
                  <a:lnTo>
                    <a:pt x="359918" y="182499"/>
                  </a:lnTo>
                  <a:lnTo>
                    <a:pt x="179958" y="179959"/>
                  </a:lnTo>
                  <a:lnTo>
                    <a:pt x="0" y="184912"/>
                  </a:lnTo>
                  <a:close/>
                </a:path>
              </a:pathLst>
            </a:custGeom>
            <a:ln w="25399">
              <a:solidFill>
                <a:srgbClr val="E1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6" name="object 10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9275" y="3246436"/>
              <a:ext cx="909267" cy="259535"/>
            </a:xfrm>
            <a:prstGeom prst="rect">
              <a:avLst/>
            </a:prstGeom>
          </p:spPr>
        </p:pic>
        <p:sp>
          <p:nvSpPr>
            <p:cNvPr id="107" name="object 107"/>
            <p:cNvSpPr/>
            <p:nvPr/>
          </p:nvSpPr>
          <p:spPr>
            <a:xfrm>
              <a:off x="2459228" y="3026155"/>
              <a:ext cx="203200" cy="342900"/>
            </a:xfrm>
            <a:custGeom>
              <a:avLst/>
              <a:gdLst/>
              <a:ahLst/>
              <a:cxnLst/>
              <a:rect l="l" t="t" r="r" b="b"/>
              <a:pathLst>
                <a:path w="203200" h="342900">
                  <a:moveTo>
                    <a:pt x="63881" y="0"/>
                  </a:moveTo>
                  <a:lnTo>
                    <a:pt x="0" y="37719"/>
                  </a:lnTo>
                  <a:lnTo>
                    <a:pt x="24261" y="83376"/>
                  </a:lnTo>
                  <a:lnTo>
                    <a:pt x="44401" y="130849"/>
                  </a:lnTo>
                  <a:lnTo>
                    <a:pt x="60322" y="179853"/>
                  </a:lnTo>
                  <a:lnTo>
                    <a:pt x="71928" y="230100"/>
                  </a:lnTo>
                  <a:lnTo>
                    <a:pt x="79121" y="281305"/>
                  </a:lnTo>
                  <a:lnTo>
                    <a:pt x="29845" y="280924"/>
                  </a:lnTo>
                  <a:lnTo>
                    <a:pt x="118872" y="342773"/>
                  </a:lnTo>
                  <a:lnTo>
                    <a:pt x="203073" y="282321"/>
                  </a:lnTo>
                  <a:lnTo>
                    <a:pt x="153670" y="281940"/>
                  </a:lnTo>
                  <a:lnTo>
                    <a:pt x="147636" y="232454"/>
                  </a:lnTo>
                  <a:lnTo>
                    <a:pt x="137954" y="183698"/>
                  </a:lnTo>
                  <a:lnTo>
                    <a:pt x="124682" y="135874"/>
                  </a:lnTo>
                  <a:lnTo>
                    <a:pt x="107874" y="89182"/>
                  </a:lnTo>
                  <a:lnTo>
                    <a:pt x="87588" y="43823"/>
                  </a:lnTo>
                  <a:lnTo>
                    <a:pt x="63881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459228" y="3026155"/>
              <a:ext cx="203200" cy="342900"/>
            </a:xfrm>
            <a:custGeom>
              <a:avLst/>
              <a:gdLst/>
              <a:ahLst/>
              <a:cxnLst/>
              <a:rect l="l" t="t" r="r" b="b"/>
              <a:pathLst>
                <a:path w="203200" h="342900">
                  <a:moveTo>
                    <a:pt x="63881" y="0"/>
                  </a:moveTo>
                  <a:lnTo>
                    <a:pt x="87588" y="43823"/>
                  </a:lnTo>
                  <a:lnTo>
                    <a:pt x="107874" y="89182"/>
                  </a:lnTo>
                  <a:lnTo>
                    <a:pt x="124682" y="135874"/>
                  </a:lnTo>
                  <a:lnTo>
                    <a:pt x="137954" y="183698"/>
                  </a:lnTo>
                  <a:lnTo>
                    <a:pt x="147636" y="232454"/>
                  </a:lnTo>
                  <a:lnTo>
                    <a:pt x="153670" y="281940"/>
                  </a:lnTo>
                  <a:lnTo>
                    <a:pt x="203073" y="282321"/>
                  </a:lnTo>
                  <a:lnTo>
                    <a:pt x="118872" y="342773"/>
                  </a:lnTo>
                  <a:lnTo>
                    <a:pt x="29845" y="280924"/>
                  </a:lnTo>
                  <a:lnTo>
                    <a:pt x="79121" y="281305"/>
                  </a:lnTo>
                  <a:lnTo>
                    <a:pt x="71928" y="230100"/>
                  </a:lnTo>
                  <a:lnTo>
                    <a:pt x="60322" y="179853"/>
                  </a:lnTo>
                  <a:lnTo>
                    <a:pt x="44401" y="130849"/>
                  </a:lnTo>
                  <a:lnTo>
                    <a:pt x="24261" y="83376"/>
                  </a:lnTo>
                  <a:lnTo>
                    <a:pt x="0" y="37719"/>
                  </a:lnTo>
                  <a:lnTo>
                    <a:pt x="63881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9" name="object 109"/>
          <p:cNvSpPr txBox="1"/>
          <p:nvPr/>
        </p:nvSpPr>
        <p:spPr>
          <a:xfrm>
            <a:off x="2127630" y="2743580"/>
            <a:ext cx="26924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latin typeface="Calibri"/>
                <a:cs typeface="Calibri"/>
              </a:rPr>
              <a:t>işlem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2366517" y="3451352"/>
            <a:ext cx="25146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latin typeface="Calibri"/>
                <a:cs typeface="Calibri"/>
              </a:rPr>
              <a:t>önce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2065908" y="3735323"/>
            <a:ext cx="363220" cy="325120"/>
            <a:chOff x="2065908" y="3735323"/>
            <a:chExt cx="363220" cy="325120"/>
          </a:xfrm>
        </p:grpSpPr>
        <p:sp>
          <p:nvSpPr>
            <p:cNvPr id="112" name="object 112"/>
            <p:cNvSpPr/>
            <p:nvPr/>
          </p:nvSpPr>
          <p:spPr>
            <a:xfrm>
              <a:off x="2078608" y="3748023"/>
              <a:ext cx="337820" cy="299720"/>
            </a:xfrm>
            <a:custGeom>
              <a:avLst/>
              <a:gdLst/>
              <a:ahLst/>
              <a:cxnLst/>
              <a:rect l="l" t="t" r="r" b="b"/>
              <a:pathLst>
                <a:path w="337819" h="299720">
                  <a:moveTo>
                    <a:pt x="279019" y="0"/>
                  </a:moveTo>
                  <a:lnTo>
                    <a:pt x="246976" y="38199"/>
                  </a:lnTo>
                  <a:lnTo>
                    <a:pt x="211948" y="73438"/>
                  </a:lnTo>
                  <a:lnTo>
                    <a:pt x="174148" y="105552"/>
                  </a:lnTo>
                  <a:lnTo>
                    <a:pt x="133787" y="134375"/>
                  </a:lnTo>
                  <a:lnTo>
                    <a:pt x="91076" y="159740"/>
                  </a:lnTo>
                  <a:lnTo>
                    <a:pt x="46228" y="181482"/>
                  </a:lnTo>
                  <a:lnTo>
                    <a:pt x="31368" y="134493"/>
                  </a:lnTo>
                  <a:lnTo>
                    <a:pt x="0" y="238378"/>
                  </a:lnTo>
                  <a:lnTo>
                    <a:pt x="83439" y="299719"/>
                  </a:lnTo>
                  <a:lnTo>
                    <a:pt x="68707" y="252602"/>
                  </a:lnTo>
                  <a:lnTo>
                    <a:pt x="113358" y="231871"/>
                  </a:lnTo>
                  <a:lnTo>
                    <a:pt x="156204" y="207969"/>
                  </a:lnTo>
                  <a:lnTo>
                    <a:pt x="197086" y="181023"/>
                  </a:lnTo>
                  <a:lnTo>
                    <a:pt x="235846" y="151161"/>
                  </a:lnTo>
                  <a:lnTo>
                    <a:pt x="272327" y="118508"/>
                  </a:lnTo>
                  <a:lnTo>
                    <a:pt x="306371" y="83192"/>
                  </a:lnTo>
                  <a:lnTo>
                    <a:pt x="337820" y="45338"/>
                  </a:lnTo>
                  <a:lnTo>
                    <a:pt x="279019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078608" y="3748023"/>
              <a:ext cx="337820" cy="299720"/>
            </a:xfrm>
            <a:custGeom>
              <a:avLst/>
              <a:gdLst/>
              <a:ahLst/>
              <a:cxnLst/>
              <a:rect l="l" t="t" r="r" b="b"/>
              <a:pathLst>
                <a:path w="337819" h="299720">
                  <a:moveTo>
                    <a:pt x="337820" y="45338"/>
                  </a:moveTo>
                  <a:lnTo>
                    <a:pt x="306371" y="83192"/>
                  </a:lnTo>
                  <a:lnTo>
                    <a:pt x="272327" y="118508"/>
                  </a:lnTo>
                  <a:lnTo>
                    <a:pt x="235846" y="151161"/>
                  </a:lnTo>
                  <a:lnTo>
                    <a:pt x="197086" y="181023"/>
                  </a:lnTo>
                  <a:lnTo>
                    <a:pt x="156204" y="207969"/>
                  </a:lnTo>
                  <a:lnTo>
                    <a:pt x="113358" y="231871"/>
                  </a:lnTo>
                  <a:lnTo>
                    <a:pt x="68707" y="252602"/>
                  </a:lnTo>
                  <a:lnTo>
                    <a:pt x="83439" y="299719"/>
                  </a:lnTo>
                  <a:lnTo>
                    <a:pt x="0" y="238378"/>
                  </a:lnTo>
                  <a:lnTo>
                    <a:pt x="31368" y="134493"/>
                  </a:lnTo>
                  <a:lnTo>
                    <a:pt x="46228" y="181482"/>
                  </a:lnTo>
                  <a:lnTo>
                    <a:pt x="91076" y="159740"/>
                  </a:lnTo>
                  <a:lnTo>
                    <a:pt x="133787" y="134375"/>
                  </a:lnTo>
                  <a:lnTo>
                    <a:pt x="174148" y="105552"/>
                  </a:lnTo>
                  <a:lnTo>
                    <a:pt x="211948" y="73438"/>
                  </a:lnTo>
                  <a:lnTo>
                    <a:pt x="246976" y="38199"/>
                  </a:lnTo>
                  <a:lnTo>
                    <a:pt x="279019" y="0"/>
                  </a:lnTo>
                  <a:lnTo>
                    <a:pt x="337820" y="45338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object 114"/>
          <p:cNvSpPr txBox="1"/>
          <p:nvPr/>
        </p:nvSpPr>
        <p:spPr>
          <a:xfrm>
            <a:off x="1700529" y="3888740"/>
            <a:ext cx="38036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latin typeface="Calibri"/>
                <a:cs typeface="Calibri"/>
              </a:rPr>
              <a:t>KAYS’ta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15" name="object 115"/>
          <p:cNvGrpSpPr/>
          <p:nvPr/>
        </p:nvGrpSpPr>
        <p:grpSpPr>
          <a:xfrm>
            <a:off x="1213611" y="2639567"/>
            <a:ext cx="7547609" cy="1356995"/>
            <a:chOff x="1213611" y="2639567"/>
            <a:chExt cx="7547609" cy="1356995"/>
          </a:xfrm>
        </p:grpSpPr>
        <p:sp>
          <p:nvSpPr>
            <p:cNvPr id="116" name="object 116"/>
            <p:cNvSpPr/>
            <p:nvPr/>
          </p:nvSpPr>
          <p:spPr>
            <a:xfrm>
              <a:off x="1364360" y="3726306"/>
              <a:ext cx="348615" cy="257175"/>
            </a:xfrm>
            <a:custGeom>
              <a:avLst/>
              <a:gdLst/>
              <a:ahLst/>
              <a:cxnLst/>
              <a:rect l="l" t="t" r="r" b="b"/>
              <a:pathLst>
                <a:path w="348614" h="257175">
                  <a:moveTo>
                    <a:pt x="137286" y="0"/>
                  </a:moveTo>
                  <a:lnTo>
                    <a:pt x="28955" y="6096"/>
                  </a:lnTo>
                  <a:lnTo>
                    <a:pt x="0" y="105537"/>
                  </a:lnTo>
                  <a:lnTo>
                    <a:pt x="39115" y="75438"/>
                  </a:lnTo>
                  <a:lnTo>
                    <a:pt x="73929" y="110277"/>
                  </a:lnTo>
                  <a:lnTo>
                    <a:pt x="111094" y="142336"/>
                  </a:lnTo>
                  <a:lnTo>
                    <a:pt x="150440" y="171506"/>
                  </a:lnTo>
                  <a:lnTo>
                    <a:pt x="191798" y="197682"/>
                  </a:lnTo>
                  <a:lnTo>
                    <a:pt x="235001" y="220756"/>
                  </a:lnTo>
                  <a:lnTo>
                    <a:pt x="279879" y="240623"/>
                  </a:lnTo>
                  <a:lnTo>
                    <a:pt x="326263" y="257175"/>
                  </a:lnTo>
                  <a:lnTo>
                    <a:pt x="348488" y="186309"/>
                  </a:lnTo>
                  <a:lnTo>
                    <a:pt x="301653" y="169313"/>
                  </a:lnTo>
                  <a:lnTo>
                    <a:pt x="256554" y="148514"/>
                  </a:lnTo>
                  <a:lnTo>
                    <a:pt x="213423" y="124047"/>
                  </a:lnTo>
                  <a:lnTo>
                    <a:pt x="172494" y="96044"/>
                  </a:lnTo>
                  <a:lnTo>
                    <a:pt x="133999" y="64641"/>
                  </a:lnTo>
                  <a:lnTo>
                    <a:pt x="98170" y="29972"/>
                  </a:lnTo>
                  <a:lnTo>
                    <a:pt x="13728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364360" y="3726306"/>
              <a:ext cx="348615" cy="257175"/>
            </a:xfrm>
            <a:custGeom>
              <a:avLst/>
              <a:gdLst/>
              <a:ahLst/>
              <a:cxnLst/>
              <a:rect l="l" t="t" r="r" b="b"/>
              <a:pathLst>
                <a:path w="348614" h="257175">
                  <a:moveTo>
                    <a:pt x="326263" y="257175"/>
                  </a:moveTo>
                  <a:lnTo>
                    <a:pt x="279879" y="240623"/>
                  </a:lnTo>
                  <a:lnTo>
                    <a:pt x="235001" y="220756"/>
                  </a:lnTo>
                  <a:lnTo>
                    <a:pt x="191798" y="197682"/>
                  </a:lnTo>
                  <a:lnTo>
                    <a:pt x="150440" y="171506"/>
                  </a:lnTo>
                  <a:lnTo>
                    <a:pt x="111094" y="142336"/>
                  </a:lnTo>
                  <a:lnTo>
                    <a:pt x="73929" y="110277"/>
                  </a:lnTo>
                  <a:lnTo>
                    <a:pt x="39115" y="75438"/>
                  </a:lnTo>
                  <a:lnTo>
                    <a:pt x="0" y="105537"/>
                  </a:lnTo>
                  <a:lnTo>
                    <a:pt x="28955" y="6096"/>
                  </a:lnTo>
                  <a:lnTo>
                    <a:pt x="137286" y="0"/>
                  </a:lnTo>
                  <a:lnTo>
                    <a:pt x="98170" y="29972"/>
                  </a:lnTo>
                  <a:lnTo>
                    <a:pt x="133999" y="64641"/>
                  </a:lnTo>
                  <a:lnTo>
                    <a:pt x="172494" y="96044"/>
                  </a:lnTo>
                  <a:lnTo>
                    <a:pt x="213423" y="124047"/>
                  </a:lnTo>
                  <a:lnTo>
                    <a:pt x="256554" y="148514"/>
                  </a:lnTo>
                  <a:lnTo>
                    <a:pt x="301653" y="169313"/>
                  </a:lnTo>
                  <a:lnTo>
                    <a:pt x="348488" y="186309"/>
                  </a:lnTo>
                  <a:lnTo>
                    <a:pt x="326263" y="257175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26311" y="3031616"/>
              <a:ext cx="170180" cy="324485"/>
            </a:xfrm>
            <a:custGeom>
              <a:avLst/>
              <a:gdLst/>
              <a:ahLst/>
              <a:cxnLst/>
              <a:rect l="l" t="t" r="r" b="b"/>
              <a:pathLst>
                <a:path w="170180" h="324485">
                  <a:moveTo>
                    <a:pt x="124078" y="0"/>
                  </a:moveTo>
                  <a:lnTo>
                    <a:pt x="21031" y="10160"/>
                  </a:lnTo>
                  <a:lnTo>
                    <a:pt x="63500" y="35179"/>
                  </a:lnTo>
                  <a:lnTo>
                    <a:pt x="43934" y="81046"/>
                  </a:lnTo>
                  <a:lnTo>
                    <a:pt x="27902" y="128095"/>
                  </a:lnTo>
                  <a:lnTo>
                    <a:pt x="15447" y="176133"/>
                  </a:lnTo>
                  <a:lnTo>
                    <a:pt x="6616" y="224964"/>
                  </a:lnTo>
                  <a:lnTo>
                    <a:pt x="1451" y="274394"/>
                  </a:lnTo>
                  <a:lnTo>
                    <a:pt x="0" y="324231"/>
                  </a:lnTo>
                  <a:lnTo>
                    <a:pt x="74168" y="323596"/>
                  </a:lnTo>
                  <a:lnTo>
                    <a:pt x="76035" y="271922"/>
                  </a:lnTo>
                  <a:lnTo>
                    <a:pt x="82371" y="220736"/>
                  </a:lnTo>
                  <a:lnTo>
                    <a:pt x="93132" y="170342"/>
                  </a:lnTo>
                  <a:lnTo>
                    <a:pt x="108277" y="121046"/>
                  </a:lnTo>
                  <a:lnTo>
                    <a:pt x="127762" y="73152"/>
                  </a:lnTo>
                  <a:lnTo>
                    <a:pt x="170179" y="98171"/>
                  </a:lnTo>
                  <a:lnTo>
                    <a:pt x="124078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26311" y="3031616"/>
              <a:ext cx="170180" cy="324485"/>
            </a:xfrm>
            <a:custGeom>
              <a:avLst/>
              <a:gdLst/>
              <a:ahLst/>
              <a:cxnLst/>
              <a:rect l="l" t="t" r="r" b="b"/>
              <a:pathLst>
                <a:path w="170180" h="324485">
                  <a:moveTo>
                    <a:pt x="0" y="324231"/>
                  </a:moveTo>
                  <a:lnTo>
                    <a:pt x="1451" y="274394"/>
                  </a:lnTo>
                  <a:lnTo>
                    <a:pt x="6616" y="224964"/>
                  </a:lnTo>
                  <a:lnTo>
                    <a:pt x="15447" y="176133"/>
                  </a:lnTo>
                  <a:lnTo>
                    <a:pt x="27902" y="128095"/>
                  </a:lnTo>
                  <a:lnTo>
                    <a:pt x="43934" y="81046"/>
                  </a:lnTo>
                  <a:lnTo>
                    <a:pt x="63500" y="35179"/>
                  </a:lnTo>
                  <a:lnTo>
                    <a:pt x="21031" y="10160"/>
                  </a:lnTo>
                  <a:lnTo>
                    <a:pt x="124078" y="0"/>
                  </a:lnTo>
                  <a:lnTo>
                    <a:pt x="170179" y="98171"/>
                  </a:lnTo>
                  <a:lnTo>
                    <a:pt x="127762" y="73152"/>
                  </a:lnTo>
                  <a:lnTo>
                    <a:pt x="108277" y="121046"/>
                  </a:lnTo>
                  <a:lnTo>
                    <a:pt x="93132" y="170342"/>
                  </a:lnTo>
                  <a:lnTo>
                    <a:pt x="82371" y="220736"/>
                  </a:lnTo>
                  <a:lnTo>
                    <a:pt x="76035" y="271922"/>
                  </a:lnTo>
                  <a:lnTo>
                    <a:pt x="74168" y="323596"/>
                  </a:lnTo>
                  <a:lnTo>
                    <a:pt x="0" y="324231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699513" y="2652267"/>
              <a:ext cx="370840" cy="166370"/>
            </a:xfrm>
            <a:custGeom>
              <a:avLst/>
              <a:gdLst/>
              <a:ahLst/>
              <a:cxnLst/>
              <a:rect l="l" t="t" r="r" b="b"/>
              <a:pathLst>
                <a:path w="370839" h="166369">
                  <a:moveTo>
                    <a:pt x="336042" y="0"/>
                  </a:moveTo>
                  <a:lnTo>
                    <a:pt x="321944" y="47117"/>
                  </a:lnTo>
                  <a:lnTo>
                    <a:pt x="268225" y="38595"/>
                  </a:lnTo>
                  <a:lnTo>
                    <a:pt x="214178" y="34487"/>
                  </a:lnTo>
                  <a:lnTo>
                    <a:pt x="160067" y="34782"/>
                  </a:lnTo>
                  <a:lnTo>
                    <a:pt x="106157" y="39468"/>
                  </a:lnTo>
                  <a:lnTo>
                    <a:pt x="52713" y="48536"/>
                  </a:lnTo>
                  <a:lnTo>
                    <a:pt x="0" y="61976"/>
                  </a:lnTo>
                  <a:lnTo>
                    <a:pt x="21336" y="133096"/>
                  </a:lnTo>
                  <a:lnTo>
                    <a:pt x="67007" y="121404"/>
                  </a:lnTo>
                  <a:lnTo>
                    <a:pt x="113321" y="113396"/>
                  </a:lnTo>
                  <a:lnTo>
                    <a:pt x="160051" y="109093"/>
                  </a:lnTo>
                  <a:lnTo>
                    <a:pt x="206972" y="108514"/>
                  </a:lnTo>
                  <a:lnTo>
                    <a:pt x="253857" y="111682"/>
                  </a:lnTo>
                  <a:lnTo>
                    <a:pt x="300481" y="118618"/>
                  </a:lnTo>
                  <a:lnTo>
                    <a:pt x="286258" y="165862"/>
                  </a:lnTo>
                  <a:lnTo>
                    <a:pt x="370586" y="97536"/>
                  </a:lnTo>
                  <a:lnTo>
                    <a:pt x="336042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699513" y="2652267"/>
              <a:ext cx="370840" cy="166370"/>
            </a:xfrm>
            <a:custGeom>
              <a:avLst/>
              <a:gdLst/>
              <a:ahLst/>
              <a:cxnLst/>
              <a:rect l="l" t="t" r="r" b="b"/>
              <a:pathLst>
                <a:path w="370839" h="166369">
                  <a:moveTo>
                    <a:pt x="0" y="61976"/>
                  </a:moveTo>
                  <a:lnTo>
                    <a:pt x="52713" y="48536"/>
                  </a:lnTo>
                  <a:lnTo>
                    <a:pt x="106157" y="39468"/>
                  </a:lnTo>
                  <a:lnTo>
                    <a:pt x="160067" y="34782"/>
                  </a:lnTo>
                  <a:lnTo>
                    <a:pt x="214178" y="34487"/>
                  </a:lnTo>
                  <a:lnTo>
                    <a:pt x="268225" y="38595"/>
                  </a:lnTo>
                  <a:lnTo>
                    <a:pt x="321944" y="47117"/>
                  </a:lnTo>
                  <a:lnTo>
                    <a:pt x="336042" y="0"/>
                  </a:lnTo>
                  <a:lnTo>
                    <a:pt x="370586" y="97536"/>
                  </a:lnTo>
                  <a:lnTo>
                    <a:pt x="286258" y="165862"/>
                  </a:lnTo>
                  <a:lnTo>
                    <a:pt x="300481" y="118618"/>
                  </a:lnTo>
                  <a:lnTo>
                    <a:pt x="253857" y="111682"/>
                  </a:lnTo>
                  <a:lnTo>
                    <a:pt x="206972" y="108514"/>
                  </a:lnTo>
                  <a:lnTo>
                    <a:pt x="160051" y="109093"/>
                  </a:lnTo>
                  <a:lnTo>
                    <a:pt x="113321" y="113396"/>
                  </a:lnTo>
                  <a:lnTo>
                    <a:pt x="67007" y="121404"/>
                  </a:lnTo>
                  <a:lnTo>
                    <a:pt x="21336" y="133096"/>
                  </a:lnTo>
                  <a:lnTo>
                    <a:pt x="0" y="61976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8388477" y="349808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958" y="0"/>
                  </a:moveTo>
                  <a:lnTo>
                    <a:pt x="132100" y="6434"/>
                  </a:lnTo>
                  <a:lnTo>
                    <a:pt x="89106" y="24590"/>
                  </a:lnTo>
                  <a:lnTo>
                    <a:pt x="52689" y="52752"/>
                  </a:lnTo>
                  <a:lnTo>
                    <a:pt x="24558" y="89201"/>
                  </a:lnTo>
                  <a:lnTo>
                    <a:pt x="6424" y="132218"/>
                  </a:lnTo>
                  <a:lnTo>
                    <a:pt x="0" y="180086"/>
                  </a:lnTo>
                  <a:lnTo>
                    <a:pt x="6424" y="227944"/>
                  </a:lnTo>
                  <a:lnTo>
                    <a:pt x="24558" y="270938"/>
                  </a:lnTo>
                  <a:lnTo>
                    <a:pt x="52689" y="307355"/>
                  </a:lnTo>
                  <a:lnTo>
                    <a:pt x="89106" y="335486"/>
                  </a:lnTo>
                  <a:lnTo>
                    <a:pt x="132100" y="353620"/>
                  </a:lnTo>
                  <a:lnTo>
                    <a:pt x="179958" y="360044"/>
                  </a:lnTo>
                  <a:lnTo>
                    <a:pt x="227826" y="353620"/>
                  </a:lnTo>
                  <a:lnTo>
                    <a:pt x="270843" y="335486"/>
                  </a:lnTo>
                  <a:lnTo>
                    <a:pt x="307292" y="307355"/>
                  </a:lnTo>
                  <a:lnTo>
                    <a:pt x="335454" y="270938"/>
                  </a:lnTo>
                  <a:lnTo>
                    <a:pt x="353610" y="227944"/>
                  </a:lnTo>
                  <a:lnTo>
                    <a:pt x="360045" y="180086"/>
                  </a:lnTo>
                  <a:lnTo>
                    <a:pt x="353610" y="132218"/>
                  </a:lnTo>
                  <a:lnTo>
                    <a:pt x="335454" y="89201"/>
                  </a:lnTo>
                  <a:lnTo>
                    <a:pt x="307292" y="52752"/>
                  </a:lnTo>
                  <a:lnTo>
                    <a:pt x="270843" y="24590"/>
                  </a:lnTo>
                  <a:lnTo>
                    <a:pt x="227826" y="6434"/>
                  </a:lnTo>
                  <a:lnTo>
                    <a:pt x="17995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8388477" y="349808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80086"/>
                  </a:moveTo>
                  <a:lnTo>
                    <a:pt x="6424" y="132218"/>
                  </a:lnTo>
                  <a:lnTo>
                    <a:pt x="24558" y="89201"/>
                  </a:lnTo>
                  <a:lnTo>
                    <a:pt x="52689" y="52752"/>
                  </a:lnTo>
                  <a:lnTo>
                    <a:pt x="89106" y="24590"/>
                  </a:lnTo>
                  <a:lnTo>
                    <a:pt x="132100" y="6434"/>
                  </a:lnTo>
                  <a:lnTo>
                    <a:pt x="179958" y="0"/>
                  </a:lnTo>
                  <a:lnTo>
                    <a:pt x="227826" y="6434"/>
                  </a:lnTo>
                  <a:lnTo>
                    <a:pt x="270843" y="24590"/>
                  </a:lnTo>
                  <a:lnTo>
                    <a:pt x="307292" y="52752"/>
                  </a:lnTo>
                  <a:lnTo>
                    <a:pt x="335454" y="89201"/>
                  </a:lnTo>
                  <a:lnTo>
                    <a:pt x="353610" y="132218"/>
                  </a:lnTo>
                  <a:lnTo>
                    <a:pt x="360045" y="180086"/>
                  </a:lnTo>
                  <a:lnTo>
                    <a:pt x="353610" y="227944"/>
                  </a:lnTo>
                  <a:lnTo>
                    <a:pt x="335454" y="270938"/>
                  </a:lnTo>
                  <a:lnTo>
                    <a:pt x="307292" y="307355"/>
                  </a:lnTo>
                  <a:lnTo>
                    <a:pt x="270843" y="335486"/>
                  </a:lnTo>
                  <a:lnTo>
                    <a:pt x="227826" y="353620"/>
                  </a:lnTo>
                  <a:lnTo>
                    <a:pt x="179958" y="360044"/>
                  </a:lnTo>
                  <a:lnTo>
                    <a:pt x="132100" y="353620"/>
                  </a:lnTo>
                  <a:lnTo>
                    <a:pt x="89106" y="335486"/>
                  </a:lnTo>
                  <a:lnTo>
                    <a:pt x="52689" y="307355"/>
                  </a:lnTo>
                  <a:lnTo>
                    <a:pt x="24558" y="270938"/>
                  </a:lnTo>
                  <a:lnTo>
                    <a:pt x="6424" y="227944"/>
                  </a:lnTo>
                  <a:lnTo>
                    <a:pt x="0" y="180086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4" name="object 124"/>
          <p:cNvSpPr txBox="1"/>
          <p:nvPr/>
        </p:nvSpPr>
        <p:spPr>
          <a:xfrm>
            <a:off x="1119632" y="3451352"/>
            <a:ext cx="33845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latin typeface="Calibri"/>
                <a:cs typeface="Calibri"/>
              </a:rPr>
              <a:t>yapılır.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1421383" y="2743580"/>
            <a:ext cx="19367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latin typeface="Calibri"/>
                <a:cs typeface="Calibri"/>
              </a:rPr>
              <a:t>Her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8378570" y="2996945"/>
            <a:ext cx="370205" cy="2088514"/>
          </a:xfrm>
          <a:prstGeom prst="rect">
            <a:avLst/>
          </a:prstGeom>
          <a:ln w="25400">
            <a:solidFill>
              <a:srgbClr val="00AF50"/>
            </a:solidFill>
          </a:ln>
        </p:spPr>
        <p:txBody>
          <a:bodyPr vert="horz" wrap="square" lIns="0" tIns="28575" rIns="0" bIns="0" rtlCol="0">
            <a:spAutoFit/>
          </a:bodyPr>
          <a:lstStyle/>
          <a:p>
            <a:pPr marL="135255">
              <a:lnSpc>
                <a:spcPct val="100000"/>
              </a:lnSpc>
              <a:spcBef>
                <a:spcPts val="225"/>
              </a:spcBef>
            </a:pPr>
            <a:r>
              <a:rPr sz="1800" spc="-5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800">
              <a:latin typeface="Calibri"/>
              <a:cs typeface="Calibri"/>
            </a:endParaRPr>
          </a:p>
          <a:p>
            <a:pPr marL="163195" marR="144145" indent="16510" algn="just">
              <a:lnSpc>
                <a:spcPct val="100000"/>
              </a:lnSpc>
              <a:spcBef>
                <a:spcPts val="1685"/>
              </a:spcBef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90"/>
              </a:spcBef>
            </a:pPr>
            <a:endParaRPr sz="700">
              <a:latin typeface="Calibri"/>
              <a:cs typeface="Calibri"/>
            </a:endParaRPr>
          </a:p>
          <a:p>
            <a:pPr marL="152400" marR="154305" indent="16510" algn="just">
              <a:lnSpc>
                <a:spcPct val="100000"/>
              </a:lnSpc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95"/>
              </a:spcBef>
            </a:pPr>
            <a:endParaRPr sz="700">
              <a:latin typeface="Calibri"/>
              <a:cs typeface="Calibri"/>
            </a:endParaRPr>
          </a:p>
          <a:p>
            <a:pPr marL="163195" marR="144145" indent="16510" algn="just">
              <a:lnSpc>
                <a:spcPct val="100000"/>
              </a:lnSpc>
            </a:pP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İ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D</a:t>
            </a:r>
            <a:r>
              <a:rPr sz="700" spc="500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00AF50"/>
                </a:solidFill>
                <a:latin typeface="Calibri"/>
                <a:cs typeface="Calibri"/>
              </a:rPr>
              <a:t>B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5859907" y="3516883"/>
            <a:ext cx="2399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Proje</a:t>
            </a:r>
            <a:r>
              <a:rPr sz="1800" spc="-6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AF50"/>
                </a:solidFill>
                <a:latin typeface="Calibri"/>
                <a:cs typeface="Calibri"/>
              </a:rPr>
              <a:t>uygulama</a:t>
            </a:r>
            <a:r>
              <a:rPr sz="1800" spc="-75" dirty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AF50"/>
                </a:solidFill>
                <a:latin typeface="Calibri"/>
                <a:cs typeface="Calibri"/>
              </a:rPr>
              <a:t>eğitimleri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28" name="object 128"/>
          <p:cNvGrpSpPr/>
          <p:nvPr/>
        </p:nvGrpSpPr>
        <p:grpSpPr>
          <a:xfrm>
            <a:off x="183603" y="2048243"/>
            <a:ext cx="8704237" cy="3218828"/>
            <a:chOff x="183603" y="2048243"/>
            <a:chExt cx="8704237" cy="3218828"/>
          </a:xfrm>
        </p:grpSpPr>
        <p:pic>
          <p:nvPicPr>
            <p:cNvPr id="129" name="object 12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20305" y="2048243"/>
              <a:ext cx="385203" cy="385203"/>
            </a:xfrm>
            <a:prstGeom prst="rect">
              <a:avLst/>
            </a:prstGeom>
          </p:spPr>
        </p:pic>
        <p:sp>
          <p:nvSpPr>
            <p:cNvPr id="130" name="object 130"/>
            <p:cNvSpPr/>
            <p:nvPr/>
          </p:nvSpPr>
          <p:spPr>
            <a:xfrm>
              <a:off x="8239505" y="2420874"/>
              <a:ext cx="648335" cy="547370"/>
            </a:xfrm>
            <a:custGeom>
              <a:avLst/>
              <a:gdLst/>
              <a:ahLst/>
              <a:cxnLst/>
              <a:rect l="l" t="t" r="r" b="b"/>
              <a:pathLst>
                <a:path w="648334" h="547369">
                  <a:moveTo>
                    <a:pt x="508253" y="0"/>
                  </a:moveTo>
                  <a:lnTo>
                    <a:pt x="139826" y="0"/>
                  </a:lnTo>
                  <a:lnTo>
                    <a:pt x="139826" y="273558"/>
                  </a:lnTo>
                  <a:lnTo>
                    <a:pt x="0" y="273558"/>
                  </a:lnTo>
                  <a:lnTo>
                    <a:pt x="323976" y="547242"/>
                  </a:lnTo>
                  <a:lnTo>
                    <a:pt x="648080" y="273558"/>
                  </a:lnTo>
                  <a:lnTo>
                    <a:pt x="508253" y="273558"/>
                  </a:lnTo>
                  <a:lnTo>
                    <a:pt x="508253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239505" y="2420874"/>
              <a:ext cx="648335" cy="547370"/>
            </a:xfrm>
            <a:custGeom>
              <a:avLst/>
              <a:gdLst/>
              <a:ahLst/>
              <a:cxnLst/>
              <a:rect l="l" t="t" r="r" b="b"/>
              <a:pathLst>
                <a:path w="648334" h="547369">
                  <a:moveTo>
                    <a:pt x="0" y="273558"/>
                  </a:moveTo>
                  <a:lnTo>
                    <a:pt x="139826" y="273558"/>
                  </a:lnTo>
                  <a:lnTo>
                    <a:pt x="139826" y="0"/>
                  </a:lnTo>
                  <a:lnTo>
                    <a:pt x="508253" y="0"/>
                  </a:lnTo>
                  <a:lnTo>
                    <a:pt x="508253" y="273558"/>
                  </a:lnTo>
                  <a:lnTo>
                    <a:pt x="648080" y="273558"/>
                  </a:lnTo>
                  <a:lnTo>
                    <a:pt x="323976" y="547242"/>
                  </a:lnTo>
                  <a:lnTo>
                    <a:pt x="0" y="273558"/>
                  </a:lnTo>
                  <a:close/>
                </a:path>
              </a:pathLst>
            </a:custGeom>
            <a:ln w="25400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8378571" y="2239010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19">
                  <a:moveTo>
                    <a:pt x="359918" y="0"/>
                  </a:moveTo>
                  <a:lnTo>
                    <a:pt x="180085" y="4952"/>
                  </a:lnTo>
                  <a:lnTo>
                    <a:pt x="0" y="2412"/>
                  </a:lnTo>
                  <a:lnTo>
                    <a:pt x="126" y="9905"/>
                  </a:lnTo>
                  <a:lnTo>
                    <a:pt x="7844" y="57538"/>
                  </a:lnTo>
                  <a:lnTo>
                    <a:pt x="27154" y="100010"/>
                  </a:lnTo>
                  <a:lnTo>
                    <a:pt x="56292" y="135651"/>
                  </a:lnTo>
                  <a:lnTo>
                    <a:pt x="93495" y="162795"/>
                  </a:lnTo>
                  <a:lnTo>
                    <a:pt x="136998" y="179771"/>
                  </a:lnTo>
                  <a:lnTo>
                    <a:pt x="185038" y="184912"/>
                  </a:lnTo>
                  <a:lnTo>
                    <a:pt x="232671" y="177141"/>
                  </a:lnTo>
                  <a:lnTo>
                    <a:pt x="275138" y="157799"/>
                  </a:lnTo>
                  <a:lnTo>
                    <a:pt x="310769" y="128650"/>
                  </a:lnTo>
                  <a:lnTo>
                    <a:pt x="337890" y="91458"/>
                  </a:lnTo>
                  <a:lnTo>
                    <a:pt x="354830" y="47987"/>
                  </a:lnTo>
                  <a:lnTo>
                    <a:pt x="3599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8378571" y="2239010"/>
              <a:ext cx="360045" cy="185420"/>
            </a:xfrm>
            <a:custGeom>
              <a:avLst/>
              <a:gdLst/>
              <a:ahLst/>
              <a:cxnLst/>
              <a:rect l="l" t="t" r="r" b="b"/>
              <a:pathLst>
                <a:path w="360045" h="185419">
                  <a:moveTo>
                    <a:pt x="359918" y="0"/>
                  </a:moveTo>
                  <a:lnTo>
                    <a:pt x="354830" y="47987"/>
                  </a:lnTo>
                  <a:lnTo>
                    <a:pt x="337890" y="91458"/>
                  </a:lnTo>
                  <a:lnTo>
                    <a:pt x="310769" y="128650"/>
                  </a:lnTo>
                  <a:lnTo>
                    <a:pt x="275138" y="157799"/>
                  </a:lnTo>
                  <a:lnTo>
                    <a:pt x="232671" y="177141"/>
                  </a:lnTo>
                  <a:lnTo>
                    <a:pt x="185038" y="184912"/>
                  </a:lnTo>
                  <a:lnTo>
                    <a:pt x="136998" y="179771"/>
                  </a:lnTo>
                  <a:lnTo>
                    <a:pt x="93495" y="162795"/>
                  </a:lnTo>
                  <a:lnTo>
                    <a:pt x="56292" y="135651"/>
                  </a:lnTo>
                  <a:lnTo>
                    <a:pt x="27154" y="100010"/>
                  </a:lnTo>
                  <a:lnTo>
                    <a:pt x="7844" y="57538"/>
                  </a:lnTo>
                  <a:lnTo>
                    <a:pt x="126" y="9905"/>
                  </a:lnTo>
                  <a:lnTo>
                    <a:pt x="0" y="7365"/>
                  </a:lnTo>
                  <a:lnTo>
                    <a:pt x="0" y="4952"/>
                  </a:lnTo>
                  <a:lnTo>
                    <a:pt x="0" y="2412"/>
                  </a:lnTo>
                  <a:lnTo>
                    <a:pt x="180085" y="4952"/>
                  </a:lnTo>
                  <a:lnTo>
                    <a:pt x="359918" y="0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83603" y="4609973"/>
              <a:ext cx="648335" cy="475615"/>
            </a:xfrm>
            <a:custGeom>
              <a:avLst/>
              <a:gdLst/>
              <a:ahLst/>
              <a:cxnLst/>
              <a:rect l="l" t="t" r="r" b="b"/>
              <a:pathLst>
                <a:path w="648335" h="475614">
                  <a:moveTo>
                    <a:pt x="323989" y="0"/>
                  </a:moveTo>
                  <a:lnTo>
                    <a:pt x="0" y="237616"/>
                  </a:lnTo>
                  <a:lnTo>
                    <a:pt x="139776" y="237616"/>
                  </a:lnTo>
                  <a:lnTo>
                    <a:pt x="139776" y="475233"/>
                  </a:lnTo>
                  <a:lnTo>
                    <a:pt x="508215" y="475233"/>
                  </a:lnTo>
                  <a:lnTo>
                    <a:pt x="508215" y="237616"/>
                  </a:lnTo>
                  <a:lnTo>
                    <a:pt x="647992" y="237616"/>
                  </a:lnTo>
                  <a:lnTo>
                    <a:pt x="323989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83603" y="4609973"/>
              <a:ext cx="648335" cy="475615"/>
            </a:xfrm>
            <a:custGeom>
              <a:avLst/>
              <a:gdLst/>
              <a:ahLst/>
              <a:cxnLst/>
              <a:rect l="l" t="t" r="r" b="b"/>
              <a:pathLst>
                <a:path w="648335" h="475614">
                  <a:moveTo>
                    <a:pt x="647992" y="237616"/>
                  </a:moveTo>
                  <a:lnTo>
                    <a:pt x="508215" y="237616"/>
                  </a:lnTo>
                  <a:lnTo>
                    <a:pt x="508215" y="475233"/>
                  </a:lnTo>
                  <a:lnTo>
                    <a:pt x="139776" y="475233"/>
                  </a:lnTo>
                  <a:lnTo>
                    <a:pt x="139776" y="237616"/>
                  </a:lnTo>
                  <a:lnTo>
                    <a:pt x="0" y="237616"/>
                  </a:lnTo>
                  <a:lnTo>
                    <a:pt x="323989" y="0"/>
                  </a:lnTo>
                  <a:lnTo>
                    <a:pt x="647992" y="237616"/>
                  </a:lnTo>
                  <a:close/>
                </a:path>
              </a:pathLst>
            </a:custGeom>
            <a:ln w="254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23595" y="5082286"/>
              <a:ext cx="360045" cy="184785"/>
            </a:xfrm>
            <a:custGeom>
              <a:avLst/>
              <a:gdLst/>
              <a:ahLst/>
              <a:cxnLst/>
              <a:rect l="l" t="t" r="r" b="b"/>
              <a:pathLst>
                <a:path w="360045" h="184785">
                  <a:moveTo>
                    <a:pt x="174980" y="0"/>
                  </a:moveTo>
                  <a:lnTo>
                    <a:pt x="127323" y="7717"/>
                  </a:lnTo>
                  <a:lnTo>
                    <a:pt x="84840" y="27022"/>
                  </a:lnTo>
                  <a:lnTo>
                    <a:pt x="49199" y="56149"/>
                  </a:lnTo>
                  <a:lnTo>
                    <a:pt x="22067" y="93330"/>
                  </a:lnTo>
                  <a:lnTo>
                    <a:pt x="5112" y="136798"/>
                  </a:lnTo>
                  <a:lnTo>
                    <a:pt x="0" y="184784"/>
                  </a:lnTo>
                  <a:lnTo>
                    <a:pt x="179933" y="179831"/>
                  </a:lnTo>
                  <a:lnTo>
                    <a:pt x="359918" y="182372"/>
                  </a:lnTo>
                  <a:lnTo>
                    <a:pt x="352120" y="127246"/>
                  </a:lnTo>
                  <a:lnTo>
                    <a:pt x="332798" y="84779"/>
                  </a:lnTo>
                  <a:lnTo>
                    <a:pt x="303661" y="49148"/>
                  </a:lnTo>
                  <a:lnTo>
                    <a:pt x="266472" y="22027"/>
                  </a:lnTo>
                  <a:lnTo>
                    <a:pt x="222991" y="5087"/>
                  </a:lnTo>
                  <a:lnTo>
                    <a:pt x="17498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23595" y="5082286"/>
              <a:ext cx="360045" cy="184785"/>
            </a:xfrm>
            <a:custGeom>
              <a:avLst/>
              <a:gdLst/>
              <a:ahLst/>
              <a:cxnLst/>
              <a:rect l="l" t="t" r="r" b="b"/>
              <a:pathLst>
                <a:path w="360045" h="184785">
                  <a:moveTo>
                    <a:pt x="0" y="184784"/>
                  </a:moveTo>
                  <a:lnTo>
                    <a:pt x="5112" y="136798"/>
                  </a:lnTo>
                  <a:lnTo>
                    <a:pt x="22067" y="93330"/>
                  </a:lnTo>
                  <a:lnTo>
                    <a:pt x="49199" y="56149"/>
                  </a:lnTo>
                  <a:lnTo>
                    <a:pt x="84840" y="27022"/>
                  </a:lnTo>
                  <a:lnTo>
                    <a:pt x="127323" y="7717"/>
                  </a:lnTo>
                  <a:lnTo>
                    <a:pt x="174980" y="0"/>
                  </a:lnTo>
                  <a:lnTo>
                    <a:pt x="222991" y="5087"/>
                  </a:lnTo>
                  <a:lnTo>
                    <a:pt x="266472" y="22027"/>
                  </a:lnTo>
                  <a:lnTo>
                    <a:pt x="303661" y="49148"/>
                  </a:lnTo>
                  <a:lnTo>
                    <a:pt x="332798" y="84779"/>
                  </a:lnTo>
                  <a:lnTo>
                    <a:pt x="352120" y="127246"/>
                  </a:lnTo>
                  <a:lnTo>
                    <a:pt x="359867" y="174878"/>
                  </a:lnTo>
                  <a:lnTo>
                    <a:pt x="359943" y="179958"/>
                  </a:lnTo>
                  <a:lnTo>
                    <a:pt x="359918" y="182372"/>
                  </a:lnTo>
                  <a:lnTo>
                    <a:pt x="179933" y="179831"/>
                  </a:lnTo>
                  <a:lnTo>
                    <a:pt x="0" y="184784"/>
                  </a:lnTo>
                  <a:close/>
                </a:path>
              </a:pathLst>
            </a:custGeom>
            <a:ln w="25400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779014" y="3418459"/>
              <a:ext cx="641350" cy="299085"/>
            </a:xfrm>
            <a:custGeom>
              <a:avLst/>
              <a:gdLst/>
              <a:ahLst/>
              <a:cxnLst/>
              <a:rect l="l" t="t" r="r" b="b"/>
              <a:pathLst>
                <a:path w="641350" h="299085">
                  <a:moveTo>
                    <a:pt x="491616" y="0"/>
                  </a:moveTo>
                  <a:lnTo>
                    <a:pt x="491616" y="74675"/>
                  </a:lnTo>
                  <a:lnTo>
                    <a:pt x="0" y="74675"/>
                  </a:lnTo>
                  <a:lnTo>
                    <a:pt x="74675" y="149225"/>
                  </a:lnTo>
                  <a:lnTo>
                    <a:pt x="0" y="223900"/>
                  </a:lnTo>
                  <a:lnTo>
                    <a:pt x="491616" y="223900"/>
                  </a:lnTo>
                  <a:lnTo>
                    <a:pt x="491616" y="298576"/>
                  </a:lnTo>
                  <a:lnTo>
                    <a:pt x="640841" y="149225"/>
                  </a:lnTo>
                  <a:lnTo>
                    <a:pt x="491616" y="0"/>
                  </a:lnTo>
                  <a:close/>
                </a:path>
              </a:pathLst>
            </a:custGeom>
            <a:solidFill>
              <a:srgbClr val="D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779014" y="3418459"/>
              <a:ext cx="641350" cy="299085"/>
            </a:xfrm>
            <a:custGeom>
              <a:avLst/>
              <a:gdLst/>
              <a:ahLst/>
              <a:cxnLst/>
              <a:rect l="l" t="t" r="r" b="b"/>
              <a:pathLst>
                <a:path w="641350" h="299085">
                  <a:moveTo>
                    <a:pt x="0" y="74675"/>
                  </a:moveTo>
                  <a:lnTo>
                    <a:pt x="491616" y="74675"/>
                  </a:lnTo>
                  <a:lnTo>
                    <a:pt x="491616" y="0"/>
                  </a:lnTo>
                  <a:lnTo>
                    <a:pt x="640841" y="149225"/>
                  </a:lnTo>
                  <a:lnTo>
                    <a:pt x="491616" y="298576"/>
                  </a:lnTo>
                  <a:lnTo>
                    <a:pt x="491616" y="223900"/>
                  </a:lnTo>
                  <a:lnTo>
                    <a:pt x="0" y="223900"/>
                  </a:lnTo>
                  <a:lnTo>
                    <a:pt x="74675" y="149225"/>
                  </a:lnTo>
                  <a:lnTo>
                    <a:pt x="0" y="74675"/>
                  </a:lnTo>
                  <a:close/>
                </a:path>
              </a:pathLst>
            </a:custGeom>
            <a:ln w="25400">
              <a:solidFill>
                <a:srgbClr val="E1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0" name="object 140"/>
          <p:cNvSpPr txBox="1"/>
          <p:nvPr/>
        </p:nvSpPr>
        <p:spPr>
          <a:xfrm>
            <a:off x="2934716" y="3466591"/>
            <a:ext cx="3289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10" dirty="0">
                <a:solidFill>
                  <a:srgbClr val="FFFFFF"/>
                </a:solidFill>
                <a:latin typeface="Calibri"/>
                <a:cs typeface="Calibri"/>
              </a:rPr>
              <a:t>sonra</a:t>
            </a:r>
            <a:endParaRPr sz="1050">
              <a:latin typeface="Calibri"/>
              <a:cs typeface="Calibri"/>
            </a:endParaRPr>
          </a:p>
        </p:txBody>
      </p:sp>
      <p:grpSp>
        <p:nvGrpSpPr>
          <p:cNvPr id="141" name="object 141"/>
          <p:cNvGrpSpPr/>
          <p:nvPr/>
        </p:nvGrpSpPr>
        <p:grpSpPr>
          <a:xfrm>
            <a:off x="3578478" y="2881795"/>
            <a:ext cx="1713864" cy="1267460"/>
            <a:chOff x="3578478" y="2881795"/>
            <a:chExt cx="1713864" cy="1267460"/>
          </a:xfrm>
        </p:grpSpPr>
        <p:pic>
          <p:nvPicPr>
            <p:cNvPr id="142" name="object 1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78478" y="2953143"/>
              <a:ext cx="522084" cy="547865"/>
            </a:xfrm>
            <a:prstGeom prst="rect">
              <a:avLst/>
            </a:prstGeom>
          </p:spPr>
        </p:pic>
        <p:pic>
          <p:nvPicPr>
            <p:cNvPr id="143" name="object 14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56327" y="2881795"/>
              <a:ext cx="635723" cy="547204"/>
            </a:xfrm>
            <a:prstGeom prst="rect">
              <a:avLst/>
            </a:prstGeom>
          </p:spPr>
        </p:pic>
        <p:pic>
          <p:nvPicPr>
            <p:cNvPr id="144" name="object 14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78605" y="3609085"/>
              <a:ext cx="521995" cy="540004"/>
            </a:xfrm>
            <a:prstGeom prst="rect">
              <a:avLst/>
            </a:prstGeom>
          </p:spPr>
        </p:pic>
        <p:sp>
          <p:nvSpPr>
            <p:cNvPr id="145" name="object 145"/>
            <p:cNvSpPr/>
            <p:nvPr/>
          </p:nvSpPr>
          <p:spPr>
            <a:xfrm>
              <a:off x="4259707" y="3001009"/>
              <a:ext cx="264795" cy="264160"/>
            </a:xfrm>
            <a:custGeom>
              <a:avLst/>
              <a:gdLst/>
              <a:ahLst/>
              <a:cxnLst/>
              <a:rect l="l" t="t" r="r" b="b"/>
              <a:pathLst>
                <a:path w="264795" h="264160">
                  <a:moveTo>
                    <a:pt x="264541" y="90170"/>
                  </a:moveTo>
                  <a:lnTo>
                    <a:pt x="174625" y="90170"/>
                  </a:lnTo>
                  <a:lnTo>
                    <a:pt x="174625" y="0"/>
                  </a:lnTo>
                  <a:lnTo>
                    <a:pt x="89916" y="0"/>
                  </a:lnTo>
                  <a:lnTo>
                    <a:pt x="89916" y="90170"/>
                  </a:lnTo>
                  <a:lnTo>
                    <a:pt x="0" y="90170"/>
                  </a:lnTo>
                  <a:lnTo>
                    <a:pt x="0" y="173990"/>
                  </a:lnTo>
                  <a:lnTo>
                    <a:pt x="89916" y="173990"/>
                  </a:lnTo>
                  <a:lnTo>
                    <a:pt x="89916" y="264160"/>
                  </a:lnTo>
                  <a:lnTo>
                    <a:pt x="174625" y="264160"/>
                  </a:lnTo>
                  <a:lnTo>
                    <a:pt x="174625" y="173990"/>
                  </a:lnTo>
                  <a:lnTo>
                    <a:pt x="264541" y="173990"/>
                  </a:lnTo>
                  <a:lnTo>
                    <a:pt x="264541" y="9017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4259706" y="3000882"/>
              <a:ext cx="264795" cy="264795"/>
            </a:xfrm>
            <a:custGeom>
              <a:avLst/>
              <a:gdLst/>
              <a:ahLst/>
              <a:cxnLst/>
              <a:rect l="l" t="t" r="r" b="b"/>
              <a:pathLst>
                <a:path w="264795" h="264795">
                  <a:moveTo>
                    <a:pt x="0" y="89915"/>
                  </a:moveTo>
                  <a:lnTo>
                    <a:pt x="89915" y="89915"/>
                  </a:lnTo>
                  <a:lnTo>
                    <a:pt x="89915" y="0"/>
                  </a:lnTo>
                  <a:lnTo>
                    <a:pt x="174625" y="0"/>
                  </a:lnTo>
                  <a:lnTo>
                    <a:pt x="174625" y="89915"/>
                  </a:lnTo>
                  <a:lnTo>
                    <a:pt x="264540" y="89915"/>
                  </a:lnTo>
                  <a:lnTo>
                    <a:pt x="264540" y="174625"/>
                  </a:lnTo>
                  <a:lnTo>
                    <a:pt x="174625" y="174625"/>
                  </a:lnTo>
                  <a:lnTo>
                    <a:pt x="174625" y="264540"/>
                  </a:lnTo>
                  <a:lnTo>
                    <a:pt x="89915" y="264540"/>
                  </a:lnTo>
                  <a:lnTo>
                    <a:pt x="89915" y="174625"/>
                  </a:lnTo>
                  <a:lnTo>
                    <a:pt x="0" y="174625"/>
                  </a:lnTo>
                  <a:lnTo>
                    <a:pt x="0" y="89915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4218813" y="3700398"/>
              <a:ext cx="346710" cy="212090"/>
            </a:xfrm>
            <a:custGeom>
              <a:avLst/>
              <a:gdLst/>
              <a:ahLst/>
              <a:cxnLst/>
              <a:rect l="l" t="t" r="r" b="b"/>
              <a:pathLst>
                <a:path w="346710" h="212089">
                  <a:moveTo>
                    <a:pt x="346456" y="127000"/>
                  </a:moveTo>
                  <a:lnTo>
                    <a:pt x="0" y="127000"/>
                  </a:lnTo>
                  <a:lnTo>
                    <a:pt x="0" y="211709"/>
                  </a:lnTo>
                  <a:lnTo>
                    <a:pt x="346456" y="211709"/>
                  </a:lnTo>
                  <a:lnTo>
                    <a:pt x="346456" y="127000"/>
                  </a:lnTo>
                  <a:close/>
                </a:path>
                <a:path w="346710" h="212089">
                  <a:moveTo>
                    <a:pt x="346456" y="0"/>
                  </a:moveTo>
                  <a:lnTo>
                    <a:pt x="0" y="0"/>
                  </a:lnTo>
                  <a:lnTo>
                    <a:pt x="0" y="84709"/>
                  </a:lnTo>
                  <a:lnTo>
                    <a:pt x="346456" y="84709"/>
                  </a:lnTo>
                  <a:lnTo>
                    <a:pt x="346456" y="0"/>
                  </a:lnTo>
                  <a:close/>
                </a:path>
              </a:pathLst>
            </a:custGeom>
            <a:solidFill>
              <a:srgbClr val="E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4218812" y="3700398"/>
              <a:ext cx="346710" cy="212090"/>
            </a:xfrm>
            <a:custGeom>
              <a:avLst/>
              <a:gdLst/>
              <a:ahLst/>
              <a:cxnLst/>
              <a:rect l="l" t="t" r="r" b="b"/>
              <a:pathLst>
                <a:path w="346710" h="212089">
                  <a:moveTo>
                    <a:pt x="0" y="0"/>
                  </a:moveTo>
                  <a:lnTo>
                    <a:pt x="346456" y="0"/>
                  </a:lnTo>
                  <a:lnTo>
                    <a:pt x="346456" y="84708"/>
                  </a:lnTo>
                  <a:lnTo>
                    <a:pt x="0" y="84708"/>
                  </a:lnTo>
                  <a:lnTo>
                    <a:pt x="0" y="0"/>
                  </a:lnTo>
                  <a:close/>
                </a:path>
                <a:path w="346710" h="212089">
                  <a:moveTo>
                    <a:pt x="0" y="127000"/>
                  </a:moveTo>
                  <a:lnTo>
                    <a:pt x="346456" y="127000"/>
                  </a:lnTo>
                  <a:lnTo>
                    <a:pt x="346456" y="211708"/>
                  </a:lnTo>
                  <a:lnTo>
                    <a:pt x="0" y="211708"/>
                  </a:lnTo>
                  <a:lnTo>
                    <a:pt x="0" y="127000"/>
                  </a:lnTo>
                  <a:close/>
                </a:path>
              </a:pathLst>
            </a:custGeom>
            <a:ln w="25400">
              <a:solidFill>
                <a:srgbClr val="DA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9" name="object 14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16017" y="3573017"/>
              <a:ext cx="333451" cy="540003"/>
            </a:xfrm>
            <a:prstGeom prst="rect">
              <a:avLst/>
            </a:prstGeom>
          </p:spPr>
        </p:pic>
      </p:grpSp>
      <p:sp>
        <p:nvSpPr>
          <p:cNvPr id="151" name="object 12">
            <a:extLst>
              <a:ext uri="{FF2B5EF4-FFF2-40B4-BE49-F238E27FC236}">
                <a16:creationId xmlns:a16="http://schemas.microsoft.com/office/drawing/2014/main" id="{86CD0AB5-6ED1-4117-ABBF-2AFBF00856AB}"/>
              </a:ext>
            </a:extLst>
          </p:cNvPr>
          <p:cNvSpPr txBox="1"/>
          <p:nvPr/>
        </p:nvSpPr>
        <p:spPr>
          <a:xfrm>
            <a:off x="3461816" y="2114817"/>
            <a:ext cx="209918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İ</a:t>
            </a:r>
            <a:r>
              <a:rPr lang="tr-TR" sz="1800" dirty="0" err="1">
                <a:solidFill>
                  <a:srgbClr val="FFFFFF"/>
                </a:solidFill>
                <a:latin typeface="Calibri"/>
                <a:cs typeface="Calibri"/>
              </a:rPr>
              <a:t>lgili</a:t>
            </a:r>
            <a:r>
              <a:rPr lang="tr-TR" sz="1800" dirty="0">
                <a:solidFill>
                  <a:srgbClr val="FFFFFF"/>
                </a:solidFill>
                <a:latin typeface="Calibri"/>
                <a:cs typeface="Calibri"/>
              </a:rPr>
              <a:t>           SOP BİRİMİ</a:t>
            </a:r>
            <a:endParaRPr sz="1800" dirty="0">
              <a:latin typeface="Calibri"/>
              <a:cs typeface="Calibri"/>
            </a:endParaRPr>
          </a:p>
        </p:txBody>
      </p:sp>
      <p:grpSp>
        <p:nvGrpSpPr>
          <p:cNvPr id="152" name="Grup 151">
            <a:extLst>
              <a:ext uri="{FF2B5EF4-FFF2-40B4-BE49-F238E27FC236}">
                <a16:creationId xmlns:a16="http://schemas.microsoft.com/office/drawing/2014/main" id="{031D61D3-AF4C-4EFA-81DF-D2FBDA5A8977}"/>
              </a:ext>
            </a:extLst>
          </p:cNvPr>
          <p:cNvGrpSpPr/>
          <p:nvPr/>
        </p:nvGrpSpPr>
        <p:grpSpPr>
          <a:xfrm>
            <a:off x="3925951" y="2067204"/>
            <a:ext cx="385445" cy="385445"/>
            <a:chOff x="3263138" y="5077714"/>
            <a:chExt cx="385445" cy="385445"/>
          </a:xfrm>
        </p:grpSpPr>
        <p:grpSp>
          <p:nvGrpSpPr>
            <p:cNvPr id="153" name="object 85">
              <a:extLst>
                <a:ext uri="{FF2B5EF4-FFF2-40B4-BE49-F238E27FC236}">
                  <a16:creationId xmlns:a16="http://schemas.microsoft.com/office/drawing/2014/main" id="{9EE949FD-722B-417C-93AE-2A2F392A5A21}"/>
                </a:ext>
              </a:extLst>
            </p:cNvPr>
            <p:cNvGrpSpPr/>
            <p:nvPr/>
          </p:nvGrpSpPr>
          <p:grpSpPr>
            <a:xfrm>
              <a:off x="3263138" y="5077714"/>
              <a:ext cx="385445" cy="385445"/>
              <a:chOff x="3263138" y="5077714"/>
              <a:chExt cx="385445" cy="385445"/>
            </a:xfrm>
          </p:grpSpPr>
          <p:sp>
            <p:nvSpPr>
              <p:cNvPr id="155" name="object 86">
                <a:extLst>
                  <a:ext uri="{FF2B5EF4-FFF2-40B4-BE49-F238E27FC236}">
                    <a16:creationId xmlns:a16="http://schemas.microsoft.com/office/drawing/2014/main" id="{816DF02F-FE5E-462D-BDF8-249B05920099}"/>
                  </a:ext>
                </a:extLst>
              </p:cNvPr>
              <p:cNvSpPr/>
              <p:nvPr/>
            </p:nvSpPr>
            <p:spPr>
              <a:xfrm>
                <a:off x="3275838" y="5090414"/>
                <a:ext cx="360045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60045">
                    <a:moveTo>
                      <a:pt x="180086" y="0"/>
                    </a:moveTo>
                    <a:lnTo>
                      <a:pt x="132218" y="6433"/>
                    </a:lnTo>
                    <a:lnTo>
                      <a:pt x="89201" y="24586"/>
                    </a:lnTo>
                    <a:lnTo>
                      <a:pt x="52752" y="52736"/>
                    </a:lnTo>
                    <a:lnTo>
                      <a:pt x="24590" y="89163"/>
                    </a:lnTo>
                    <a:lnTo>
                      <a:pt x="6434" y="132144"/>
                    </a:lnTo>
                    <a:lnTo>
                      <a:pt x="0" y="179959"/>
                    </a:lnTo>
                    <a:lnTo>
                      <a:pt x="6434" y="227826"/>
                    </a:lnTo>
                    <a:lnTo>
                      <a:pt x="24590" y="270843"/>
                    </a:lnTo>
                    <a:lnTo>
                      <a:pt x="52752" y="307292"/>
                    </a:lnTo>
                    <a:lnTo>
                      <a:pt x="89201" y="335454"/>
                    </a:lnTo>
                    <a:lnTo>
                      <a:pt x="132218" y="353610"/>
                    </a:lnTo>
                    <a:lnTo>
                      <a:pt x="180086" y="360045"/>
                    </a:lnTo>
                    <a:lnTo>
                      <a:pt x="227900" y="353610"/>
                    </a:lnTo>
                    <a:lnTo>
                      <a:pt x="270881" y="335454"/>
                    </a:lnTo>
                    <a:lnTo>
                      <a:pt x="307308" y="307292"/>
                    </a:lnTo>
                    <a:lnTo>
                      <a:pt x="335458" y="270843"/>
                    </a:lnTo>
                    <a:lnTo>
                      <a:pt x="353611" y="227826"/>
                    </a:lnTo>
                    <a:lnTo>
                      <a:pt x="360045" y="179959"/>
                    </a:lnTo>
                    <a:lnTo>
                      <a:pt x="353611" y="132144"/>
                    </a:lnTo>
                    <a:lnTo>
                      <a:pt x="335458" y="89163"/>
                    </a:lnTo>
                    <a:lnTo>
                      <a:pt x="307308" y="52736"/>
                    </a:lnTo>
                    <a:lnTo>
                      <a:pt x="270881" y="24586"/>
                    </a:lnTo>
                    <a:lnTo>
                      <a:pt x="227900" y="6433"/>
                    </a:lnTo>
                    <a:lnTo>
                      <a:pt x="18008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87">
                <a:extLst>
                  <a:ext uri="{FF2B5EF4-FFF2-40B4-BE49-F238E27FC236}">
                    <a16:creationId xmlns:a16="http://schemas.microsoft.com/office/drawing/2014/main" id="{C5077BCA-1FDE-4A98-A827-C9733B7884E5}"/>
                  </a:ext>
                </a:extLst>
              </p:cNvPr>
              <p:cNvSpPr/>
              <p:nvPr/>
            </p:nvSpPr>
            <p:spPr>
              <a:xfrm>
                <a:off x="3275838" y="5090414"/>
                <a:ext cx="360045" cy="360045"/>
              </a:xfrm>
              <a:custGeom>
                <a:avLst/>
                <a:gdLst/>
                <a:ahLst/>
                <a:cxnLst/>
                <a:rect l="l" t="t" r="r" b="b"/>
                <a:pathLst>
                  <a:path w="360045" h="360045">
                    <a:moveTo>
                      <a:pt x="0" y="179959"/>
                    </a:moveTo>
                    <a:lnTo>
                      <a:pt x="6434" y="132144"/>
                    </a:lnTo>
                    <a:lnTo>
                      <a:pt x="24590" y="89163"/>
                    </a:lnTo>
                    <a:lnTo>
                      <a:pt x="52752" y="52736"/>
                    </a:lnTo>
                    <a:lnTo>
                      <a:pt x="89201" y="24586"/>
                    </a:lnTo>
                    <a:lnTo>
                      <a:pt x="132218" y="6433"/>
                    </a:lnTo>
                    <a:lnTo>
                      <a:pt x="180086" y="0"/>
                    </a:lnTo>
                    <a:lnTo>
                      <a:pt x="227900" y="6433"/>
                    </a:lnTo>
                    <a:lnTo>
                      <a:pt x="270881" y="24586"/>
                    </a:lnTo>
                    <a:lnTo>
                      <a:pt x="307308" y="52736"/>
                    </a:lnTo>
                    <a:lnTo>
                      <a:pt x="335458" y="89163"/>
                    </a:lnTo>
                    <a:lnTo>
                      <a:pt x="353611" y="132144"/>
                    </a:lnTo>
                    <a:lnTo>
                      <a:pt x="360045" y="179959"/>
                    </a:lnTo>
                    <a:lnTo>
                      <a:pt x="353611" y="227826"/>
                    </a:lnTo>
                    <a:lnTo>
                      <a:pt x="335458" y="270843"/>
                    </a:lnTo>
                    <a:lnTo>
                      <a:pt x="307308" y="307292"/>
                    </a:lnTo>
                    <a:lnTo>
                      <a:pt x="270881" y="335454"/>
                    </a:lnTo>
                    <a:lnTo>
                      <a:pt x="227900" y="353610"/>
                    </a:lnTo>
                    <a:lnTo>
                      <a:pt x="180086" y="360045"/>
                    </a:lnTo>
                    <a:lnTo>
                      <a:pt x="132218" y="353610"/>
                    </a:lnTo>
                    <a:lnTo>
                      <a:pt x="89201" y="335454"/>
                    </a:lnTo>
                    <a:lnTo>
                      <a:pt x="52752" y="307292"/>
                    </a:lnTo>
                    <a:lnTo>
                      <a:pt x="24590" y="270843"/>
                    </a:lnTo>
                    <a:lnTo>
                      <a:pt x="6434" y="227826"/>
                    </a:lnTo>
                    <a:lnTo>
                      <a:pt x="0" y="179959"/>
                    </a:lnTo>
                    <a:close/>
                  </a:path>
                </a:pathLst>
              </a:custGeom>
              <a:ln w="254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4" name="object 88">
              <a:extLst>
                <a:ext uri="{FF2B5EF4-FFF2-40B4-BE49-F238E27FC236}">
                  <a16:creationId xmlns:a16="http://schemas.microsoft.com/office/drawing/2014/main" id="{E92923D7-2A3E-4A8A-A85D-6CDCCA2EA5F2}"/>
                </a:ext>
              </a:extLst>
            </p:cNvPr>
            <p:cNvSpPr txBox="1"/>
            <p:nvPr/>
          </p:nvSpPr>
          <p:spPr>
            <a:xfrm>
              <a:off x="3428110" y="5094223"/>
              <a:ext cx="114174" cy="33534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R="5080" indent="16510" algn="just">
                <a:lnSpc>
                  <a:spcPct val="100000"/>
                </a:lnSpc>
                <a:spcBef>
                  <a:spcPts val="95"/>
                </a:spcBef>
              </a:pPr>
              <a:r>
                <a:rPr lang="tr-TR" sz="700" spc="500" dirty="0">
                  <a:solidFill>
                    <a:srgbClr val="00AF50"/>
                  </a:solidFill>
                  <a:latin typeface="Calibri"/>
                  <a:cs typeface="Calibri"/>
                </a:rPr>
                <a:t>SOP</a:t>
              </a:r>
              <a:r>
                <a:rPr sz="700" spc="500" dirty="0">
                  <a:solidFill>
                    <a:srgbClr val="00AF50"/>
                  </a:solidFill>
                  <a:latin typeface="Calibri"/>
                  <a:cs typeface="Calibri"/>
                </a:rPr>
                <a:t> </a:t>
              </a:r>
              <a:endParaRPr sz="700" dirty="0">
                <a:latin typeface="Calibri"/>
                <a:cs typeface="Calibri"/>
              </a:endParaRPr>
            </a:p>
          </p:txBody>
        </p:sp>
      </p:grpSp>
      <p:sp>
        <p:nvSpPr>
          <p:cNvPr id="157" name="object 51">
            <a:extLst>
              <a:ext uri="{FF2B5EF4-FFF2-40B4-BE49-F238E27FC236}">
                <a16:creationId xmlns:a16="http://schemas.microsoft.com/office/drawing/2014/main" id="{C8DEA805-7F20-4F2E-8C44-7476B9A21841}"/>
              </a:ext>
            </a:extLst>
          </p:cNvPr>
          <p:cNvSpPr txBox="1"/>
          <p:nvPr/>
        </p:nvSpPr>
        <p:spPr>
          <a:xfrm>
            <a:off x="8511572" y="2054987"/>
            <a:ext cx="67310" cy="3353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indent="16510" algn="just">
              <a:lnSpc>
                <a:spcPct val="100000"/>
              </a:lnSpc>
              <a:spcBef>
                <a:spcPts val="95"/>
              </a:spcBef>
            </a:pPr>
            <a:r>
              <a:rPr lang="tr-TR" sz="700" spc="500" dirty="0">
                <a:solidFill>
                  <a:schemeClr val="tx1"/>
                </a:solidFill>
                <a:latin typeface="Calibri"/>
                <a:cs typeface="Calibri"/>
              </a:rPr>
              <a:t>SOP</a:t>
            </a:r>
            <a:endParaRPr sz="7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334" y="1080332"/>
            <a:ext cx="8735695" cy="344487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497205" indent="-484505">
              <a:lnSpc>
                <a:spcPct val="100000"/>
              </a:lnSpc>
              <a:spcBef>
                <a:spcPts val="58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Projeler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sözleşmenin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imzalandığı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günün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ertesi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gün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başlar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(</a:t>
            </a:r>
            <a:r>
              <a:rPr sz="1900" i="1" dirty="0">
                <a:latin typeface="Calibri"/>
                <a:cs typeface="Calibri"/>
              </a:rPr>
              <a:t>Resmi</a:t>
            </a:r>
            <a:r>
              <a:rPr sz="1900" i="1" spc="-55" dirty="0">
                <a:latin typeface="Calibri"/>
                <a:cs typeface="Calibri"/>
              </a:rPr>
              <a:t> </a:t>
            </a:r>
            <a:r>
              <a:rPr sz="1900" i="1" dirty="0">
                <a:latin typeface="Calibri"/>
                <a:cs typeface="Calibri"/>
              </a:rPr>
              <a:t>tatil</a:t>
            </a:r>
            <a:r>
              <a:rPr sz="1900" i="1" spc="-60" dirty="0">
                <a:latin typeface="Calibri"/>
                <a:cs typeface="Calibri"/>
              </a:rPr>
              <a:t> </a:t>
            </a:r>
            <a:r>
              <a:rPr sz="1900" i="1" dirty="0">
                <a:latin typeface="Calibri"/>
                <a:cs typeface="Calibri"/>
              </a:rPr>
              <a:t>olsa</a:t>
            </a:r>
            <a:r>
              <a:rPr sz="1900" i="1" spc="-60" dirty="0">
                <a:latin typeface="Calibri"/>
                <a:cs typeface="Calibri"/>
              </a:rPr>
              <a:t> </a:t>
            </a:r>
            <a:r>
              <a:rPr sz="1900" i="1" spc="-10" dirty="0">
                <a:latin typeface="Calibri"/>
                <a:cs typeface="Calibri"/>
              </a:rPr>
              <a:t>bile</a:t>
            </a:r>
            <a:r>
              <a:rPr sz="1900" spc="-10" dirty="0">
                <a:latin typeface="Calibri"/>
                <a:cs typeface="Calibri"/>
              </a:rPr>
              <a:t>)</a:t>
            </a:r>
            <a:endParaRPr sz="1900" dirty="0">
              <a:latin typeface="Calibri"/>
              <a:cs typeface="Calibri"/>
            </a:endParaRPr>
          </a:p>
          <a:p>
            <a:pPr marL="818515" lvl="1" indent="-267970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  <a:tab pos="1741170" algn="l"/>
                <a:tab pos="2208530" algn="l"/>
                <a:tab pos="3182620" algn="l"/>
                <a:tab pos="4056379" algn="l"/>
                <a:tab pos="5011420" algn="l"/>
                <a:tab pos="6101715" algn="l"/>
                <a:tab pos="6680834" algn="l"/>
                <a:tab pos="7800975" algn="l"/>
              </a:tabLst>
            </a:pPr>
            <a:r>
              <a:rPr sz="1500" spc="-10" dirty="0">
                <a:latin typeface="Calibri"/>
                <a:cs typeface="Calibri"/>
              </a:rPr>
              <a:t>Projenin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25" dirty="0">
                <a:latin typeface="Calibri"/>
                <a:cs typeface="Calibri"/>
              </a:rPr>
              <a:t>en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başından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itibaren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çalışacak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personelin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25" dirty="0">
                <a:latin typeface="Calibri"/>
                <a:cs typeface="Calibri"/>
              </a:rPr>
              <a:t>SGK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bildirimleri</a:t>
            </a:r>
            <a:r>
              <a:rPr sz="1500" dirty="0">
                <a:latin typeface="Calibri"/>
                <a:cs typeface="Calibri"/>
              </a:rPr>
              <a:t>	</a:t>
            </a:r>
            <a:r>
              <a:rPr sz="1500" spc="-10" dirty="0">
                <a:latin typeface="Calibri"/>
                <a:cs typeface="Calibri"/>
              </a:rPr>
              <a:t>(</a:t>
            </a:r>
            <a:r>
              <a:rPr sz="1500" i="1" spc="-10" dirty="0">
                <a:latin typeface="Calibri"/>
                <a:cs typeface="Calibri"/>
              </a:rPr>
              <a:t>halihazırda</a:t>
            </a:r>
            <a:endParaRPr sz="1500" dirty="0">
              <a:latin typeface="Calibri"/>
              <a:cs typeface="Calibri"/>
            </a:endParaRPr>
          </a:p>
          <a:p>
            <a:pPr marL="818515">
              <a:lnSpc>
                <a:spcPct val="100000"/>
              </a:lnSpc>
            </a:pPr>
            <a:r>
              <a:rPr sz="1500" i="1" spc="-10" dirty="0">
                <a:latin typeface="Calibri"/>
                <a:cs typeface="Calibri"/>
              </a:rPr>
              <a:t>kurumunuzda/firmanızda</a:t>
            </a:r>
            <a:r>
              <a:rPr sz="1500" i="1" spc="40" dirty="0">
                <a:latin typeface="Calibri"/>
                <a:cs typeface="Calibri"/>
              </a:rPr>
              <a:t> </a:t>
            </a:r>
            <a:r>
              <a:rPr sz="1500" i="1" spc="-10" dirty="0">
                <a:latin typeface="Calibri"/>
                <a:cs typeface="Calibri"/>
              </a:rPr>
              <a:t>çalışmıyorlarsa</a:t>
            </a:r>
            <a:r>
              <a:rPr sz="1500" spc="-10" dirty="0">
                <a:latin typeface="Calibri"/>
                <a:cs typeface="Calibri"/>
              </a:rPr>
              <a:t>)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işbaşından</a:t>
            </a:r>
            <a:r>
              <a:rPr sz="1500" b="1" spc="-6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1</a:t>
            </a:r>
            <a:r>
              <a:rPr sz="1500" b="1" spc="-1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gün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önce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yapılır</a:t>
            </a:r>
            <a:endParaRPr sz="1500" dirty="0">
              <a:latin typeface="Calibri"/>
              <a:cs typeface="Calibri"/>
            </a:endParaRPr>
          </a:p>
          <a:p>
            <a:pPr marL="818515" marR="6350" lvl="1" indent="-268605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Yeni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işe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alınan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</a:t>
            </a:r>
            <a:r>
              <a:rPr sz="1500" i="1" dirty="0">
                <a:latin typeface="Calibri"/>
                <a:cs typeface="Calibri"/>
              </a:rPr>
              <a:t>ya</a:t>
            </a:r>
            <a:r>
              <a:rPr sz="1500" i="1" spc="20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da</a:t>
            </a:r>
            <a:r>
              <a:rPr sz="1500" i="1" spc="20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proje</a:t>
            </a:r>
            <a:r>
              <a:rPr sz="1500" i="1" spc="20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başvuru</a:t>
            </a:r>
            <a:r>
              <a:rPr sz="1500" i="1" spc="25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dosyasında</a:t>
            </a:r>
            <a:r>
              <a:rPr sz="1500" i="1" spc="15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yer</a:t>
            </a:r>
            <a:r>
              <a:rPr sz="1500" i="1" spc="25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almıyorsa</a:t>
            </a:r>
            <a:r>
              <a:rPr sz="1500" i="1" spc="25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halihazırda</a:t>
            </a:r>
            <a:r>
              <a:rPr sz="1500" i="1" spc="30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çalışan</a:t>
            </a:r>
            <a:r>
              <a:rPr sz="1500" dirty="0">
                <a:latin typeface="Calibri"/>
                <a:cs typeface="Calibri"/>
              </a:rPr>
              <a:t>)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personeli</a:t>
            </a:r>
            <a:r>
              <a:rPr sz="1500" spc="35" dirty="0">
                <a:latin typeface="Calibri"/>
                <a:cs typeface="Calibri"/>
              </a:rPr>
              <a:t> </a:t>
            </a:r>
            <a:r>
              <a:rPr sz="1500" spc="-20" dirty="0">
                <a:latin typeface="Calibri"/>
                <a:cs typeface="Calibri"/>
              </a:rPr>
              <a:t>için </a:t>
            </a:r>
            <a:r>
              <a:rPr sz="1500" dirty="0">
                <a:latin typeface="Calibri"/>
                <a:cs typeface="Calibri"/>
              </a:rPr>
              <a:t>iş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sözleşmeleri ve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özgeçmişler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(CV)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ilk</a:t>
            </a:r>
            <a:r>
              <a:rPr sz="1500" b="1" spc="-4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15</a:t>
            </a:r>
            <a:r>
              <a:rPr sz="1500" b="1" spc="-2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gün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içinde</a:t>
            </a:r>
            <a:r>
              <a:rPr sz="1500" b="1" spc="-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Ajansa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iletilir</a:t>
            </a:r>
            <a:endParaRPr sz="1500" dirty="0">
              <a:latin typeface="Calibri"/>
              <a:cs typeface="Calibri"/>
            </a:endParaRPr>
          </a:p>
          <a:p>
            <a:pPr marL="818515" marR="6350" lvl="1" indent="-268605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Proje</a:t>
            </a:r>
            <a:r>
              <a:rPr sz="1500" spc="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kapsamında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Yükseköğretim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</a:t>
            </a:r>
            <a:r>
              <a:rPr sz="1500" i="1" dirty="0">
                <a:latin typeface="Calibri"/>
                <a:cs typeface="Calibri"/>
              </a:rPr>
              <a:t>üniversite</a:t>
            </a:r>
            <a:r>
              <a:rPr sz="1500" i="1" spc="25" dirty="0">
                <a:latin typeface="Calibri"/>
                <a:cs typeface="Calibri"/>
              </a:rPr>
              <a:t> </a:t>
            </a:r>
            <a:r>
              <a:rPr sz="1500" i="1" dirty="0">
                <a:latin typeface="Calibri"/>
                <a:cs typeface="Calibri"/>
              </a:rPr>
              <a:t>hocaları</a:t>
            </a:r>
            <a:r>
              <a:rPr sz="1500" dirty="0">
                <a:latin typeface="Calibri"/>
                <a:cs typeface="Calibri"/>
              </a:rPr>
              <a:t>)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kamu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çalışanları</a:t>
            </a:r>
            <a:r>
              <a:rPr sz="1500" spc="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varsa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kurumlarındaki</a:t>
            </a:r>
            <a:r>
              <a:rPr sz="1500" spc="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yetkili </a:t>
            </a:r>
            <a:r>
              <a:rPr sz="1500" dirty="0">
                <a:latin typeface="Calibri"/>
                <a:cs typeface="Calibri"/>
              </a:rPr>
              <a:t>makam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tarafından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onaylanmış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görevlendirme</a:t>
            </a:r>
            <a:r>
              <a:rPr sz="1500" dirty="0">
                <a:latin typeface="Calibri"/>
                <a:cs typeface="Calibri"/>
              </a:rPr>
              <a:t> yazısı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ilk</a:t>
            </a:r>
            <a:r>
              <a:rPr sz="1500" b="1" spc="-2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10</a:t>
            </a:r>
            <a:r>
              <a:rPr sz="1500" b="1" spc="-1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gün</a:t>
            </a:r>
            <a:r>
              <a:rPr sz="1500" b="1" spc="-1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içinde</a:t>
            </a:r>
            <a:r>
              <a:rPr sz="1500" b="1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Ajansa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sunulur</a:t>
            </a:r>
            <a:endParaRPr sz="1500" dirty="0">
              <a:latin typeface="Calibri"/>
              <a:cs typeface="Calibri"/>
            </a:endParaRPr>
          </a:p>
          <a:p>
            <a:pPr marL="495934" marR="5080" indent="-483870" algn="just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Sözleşme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öncesinde</a:t>
            </a:r>
            <a:r>
              <a:rPr sz="1900" spc="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Ajansın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anlaşmalı</a:t>
            </a:r>
            <a:r>
              <a:rPr sz="1900" spc="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banka</a:t>
            </a:r>
            <a:r>
              <a:rPr sz="1900" spc="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şubesinde</a:t>
            </a:r>
            <a:r>
              <a:rPr sz="1900" spc="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(Vakıfbank</a:t>
            </a:r>
            <a:r>
              <a:rPr sz="1900" spc="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Ankara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Şubesi</a:t>
            </a:r>
            <a:r>
              <a:rPr sz="1900" spc="55" dirty="0">
                <a:latin typeface="Calibri"/>
                <a:cs typeface="Calibri"/>
              </a:rPr>
              <a:t> </a:t>
            </a:r>
            <a:r>
              <a:rPr sz="1900" spc="-50" dirty="0">
                <a:latin typeface="Calibri"/>
                <a:cs typeface="Calibri"/>
              </a:rPr>
              <a:t>- 	</a:t>
            </a:r>
            <a:r>
              <a:rPr sz="1900" dirty="0">
                <a:latin typeface="Calibri"/>
                <a:cs typeface="Calibri"/>
              </a:rPr>
              <a:t>Çankırı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Cad.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30" dirty="0">
                <a:latin typeface="Calibri"/>
                <a:cs typeface="Calibri"/>
              </a:rPr>
              <a:t>Taş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Han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No:9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Ulus)</a:t>
            </a:r>
            <a:r>
              <a:rPr sz="1900" spc="-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projeye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özel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hesap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açmayan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yararlanıcılar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ilk</a:t>
            </a:r>
            <a:r>
              <a:rPr sz="1900" b="1" spc="-3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15</a:t>
            </a:r>
            <a:r>
              <a:rPr sz="1900" b="1" spc="-30" dirty="0">
                <a:latin typeface="Calibri"/>
                <a:cs typeface="Calibri"/>
              </a:rPr>
              <a:t> </a:t>
            </a:r>
            <a:r>
              <a:rPr sz="1900" b="1" spc="-25" dirty="0">
                <a:latin typeface="Calibri"/>
                <a:cs typeface="Calibri"/>
              </a:rPr>
              <a:t>gün 	</a:t>
            </a:r>
            <a:r>
              <a:rPr sz="1900" b="1" dirty="0">
                <a:latin typeface="Calibri"/>
                <a:cs typeface="Calibri"/>
              </a:rPr>
              <a:t>içerisinde</a:t>
            </a:r>
            <a:r>
              <a:rPr sz="1900" b="1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hesap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açtırıp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IBAN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numaralarını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Ajansa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bildirir</a:t>
            </a:r>
            <a:endParaRPr sz="1900" dirty="0">
              <a:latin typeface="Calibri"/>
              <a:cs typeface="Calibri"/>
            </a:endParaRPr>
          </a:p>
          <a:p>
            <a:pPr marL="818515" lvl="1" indent="-267970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spc="-10" dirty="0">
                <a:latin typeface="Calibri"/>
                <a:cs typeface="Calibri"/>
              </a:rPr>
              <a:t>Yararlanıcılar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bu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adımı </a:t>
            </a:r>
            <a:r>
              <a:rPr sz="1500" spc="-10" dirty="0">
                <a:latin typeface="Calibri"/>
                <a:cs typeface="Calibri"/>
              </a:rPr>
              <a:t>tamamlamadan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ön ödeme</a:t>
            </a:r>
            <a:r>
              <a:rPr sz="1500" spc="-10" dirty="0">
                <a:latin typeface="Calibri"/>
                <a:cs typeface="Calibri"/>
              </a:rPr>
              <a:t> alamazlar</a:t>
            </a:r>
            <a:endParaRPr sz="15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Destek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sözleşmesi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için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ilk</a:t>
            </a:r>
            <a:r>
              <a:rPr sz="1900" b="1" spc="-7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15</a:t>
            </a:r>
            <a:r>
              <a:rPr sz="1900" b="1" spc="-5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gün</a:t>
            </a:r>
            <a:r>
              <a:rPr sz="1900" b="1" spc="-5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içinde</a:t>
            </a:r>
            <a:r>
              <a:rPr sz="1900" b="1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damga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vergisi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ödenir,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dekontu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Ajansa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iletilir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4306" y="4538929"/>
            <a:ext cx="727519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670" indent="-267970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Arial MT"/>
              <a:buChar char="•"/>
              <a:tabLst>
                <a:tab pos="280670" algn="l"/>
                <a:tab pos="1301750" algn="l"/>
                <a:tab pos="2279015" algn="l"/>
                <a:tab pos="3312160" algn="l"/>
                <a:tab pos="4201160" algn="l"/>
                <a:tab pos="5240655" algn="l"/>
                <a:tab pos="6496685" algn="l"/>
              </a:tabLst>
            </a:pPr>
            <a:r>
              <a:rPr sz="1500" spc="-10" dirty="0" err="1">
                <a:latin typeface="Calibri"/>
                <a:cs typeface="Calibri"/>
              </a:rPr>
              <a:t>Damga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vergisi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toplam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proje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bütçesi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üzerinden</a:t>
            </a:r>
            <a:r>
              <a:rPr lang="tr-TR" sz="1500" spc="-10" dirty="0">
                <a:latin typeface="Calibri"/>
                <a:cs typeface="Calibri"/>
              </a:rPr>
              <a:t> </a:t>
            </a:r>
            <a:r>
              <a:rPr sz="1500" spc="-10" dirty="0" err="1">
                <a:latin typeface="Calibri"/>
                <a:cs typeface="Calibri"/>
              </a:rPr>
              <a:t>ödenir</a:t>
            </a:r>
            <a:r>
              <a:rPr sz="1500" spc="-10" dirty="0">
                <a:latin typeface="Calibri"/>
                <a:cs typeface="Calibri"/>
              </a:rPr>
              <a:t>.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6334" y="4856394"/>
            <a:ext cx="8733790" cy="1208022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818515" indent="-267970">
              <a:lnSpc>
                <a:spcPct val="100000"/>
              </a:lnSpc>
              <a:spcBef>
                <a:spcPts val="359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 err="1">
                <a:latin typeface="Calibri"/>
                <a:cs typeface="Calibri"/>
              </a:rPr>
              <a:t>Kamu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kurumları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(devlet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vakıf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üniversiteleri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dahil)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damga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vergisinden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muaftır</a:t>
            </a:r>
            <a:endParaRPr sz="1500" dirty="0">
              <a:latin typeface="Calibri"/>
              <a:cs typeface="Calibri"/>
            </a:endParaRPr>
          </a:p>
          <a:p>
            <a:pPr marL="818515" indent="-267970">
              <a:lnSpc>
                <a:spcPct val="100000"/>
              </a:lnSpc>
              <a:spcBef>
                <a:spcPts val="359"/>
              </a:spcBef>
              <a:buClr>
                <a:srgbClr val="C00000"/>
              </a:buClr>
              <a:buChar char="•"/>
              <a:tabLst>
                <a:tab pos="818515" algn="l"/>
              </a:tabLst>
            </a:pPr>
            <a:r>
              <a:rPr sz="1500" spc="-10" dirty="0">
                <a:latin typeface="Calibri"/>
                <a:cs typeface="Calibri"/>
              </a:rPr>
              <a:t>Yararlanıcılar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bu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adımı </a:t>
            </a:r>
            <a:r>
              <a:rPr sz="1500" spc="-10" dirty="0">
                <a:latin typeface="Calibri"/>
                <a:cs typeface="Calibri"/>
              </a:rPr>
              <a:t>tamamlamadan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ön ödeme</a:t>
            </a:r>
            <a:r>
              <a:rPr sz="1500" spc="-10" dirty="0">
                <a:latin typeface="Calibri"/>
                <a:cs typeface="Calibri"/>
              </a:rPr>
              <a:t> alamazlar</a:t>
            </a:r>
            <a:endParaRPr sz="15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b="1" dirty="0">
                <a:latin typeface="Calibri"/>
                <a:cs typeface="Calibri"/>
              </a:rPr>
              <a:t>İlk</a:t>
            </a:r>
            <a:r>
              <a:rPr sz="1900" b="1" spc="4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45</a:t>
            </a:r>
            <a:r>
              <a:rPr sz="1900" b="1" spc="5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gün</a:t>
            </a:r>
            <a:r>
              <a:rPr sz="1900" b="1" spc="5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içinde</a:t>
            </a:r>
            <a:r>
              <a:rPr sz="1900" b="1" spc="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KAYS</a:t>
            </a:r>
            <a:r>
              <a:rPr sz="1900" spc="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üzerinden</a:t>
            </a:r>
            <a:r>
              <a:rPr sz="1900" spc="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ön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talebi</a:t>
            </a:r>
            <a:r>
              <a:rPr sz="1900" spc="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yapılır,</a:t>
            </a:r>
            <a:r>
              <a:rPr sz="1900" spc="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SGK’ya</a:t>
            </a:r>
            <a:r>
              <a:rPr sz="1900" spc="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vergi</a:t>
            </a:r>
            <a:r>
              <a:rPr sz="1900" spc="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dairesine</a:t>
            </a:r>
            <a:endParaRPr sz="1900" dirty="0">
              <a:latin typeface="Calibri"/>
              <a:cs typeface="Calibri"/>
            </a:endParaRPr>
          </a:p>
          <a:p>
            <a:pPr marL="497205">
              <a:lnSpc>
                <a:spcPct val="100000"/>
              </a:lnSpc>
            </a:pPr>
            <a:r>
              <a:rPr sz="1900" dirty="0">
                <a:latin typeface="Calibri"/>
                <a:cs typeface="Calibri"/>
              </a:rPr>
              <a:t>borçlu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olunmadığına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dair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yazılar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Ajansa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iletilir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ön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alınır</a:t>
            </a:r>
            <a:endParaRPr sz="1900" dirty="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4001" y="531748"/>
            <a:ext cx="6577965" cy="275209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8" name="object 8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63648" y="6516954"/>
              <a:ext cx="2880360" cy="152400"/>
            </a:xfrm>
            <a:custGeom>
              <a:avLst/>
              <a:gdLst/>
              <a:ahLst/>
              <a:cxnLst/>
              <a:rect l="l" t="t" r="r" b="b"/>
              <a:pathLst>
                <a:path w="2880360" h="152400">
                  <a:moveTo>
                    <a:pt x="2879979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2879979" y="152400"/>
                  </a:lnTo>
                  <a:lnTo>
                    <a:pt x="2879979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3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334" y="1148842"/>
            <a:ext cx="8773795" cy="52238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205" marR="6985" indent="-485140" algn="just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Sözleşme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sonrasında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projede</a:t>
            </a:r>
            <a:r>
              <a:rPr sz="1900" spc="229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yapılmak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istenen</a:t>
            </a:r>
            <a:r>
              <a:rPr sz="1900" spc="2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her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türlü</a:t>
            </a:r>
            <a:r>
              <a:rPr sz="1900" spc="2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değişiklik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</a:t>
            </a:r>
            <a:r>
              <a:rPr sz="1900" spc="220" dirty="0">
                <a:latin typeface="Calibri"/>
                <a:cs typeface="Calibri"/>
              </a:rPr>
              <a:t> </a:t>
            </a:r>
            <a:r>
              <a:rPr sz="1900" b="1" spc="-10" dirty="0">
                <a:latin typeface="Calibri"/>
                <a:cs typeface="Calibri"/>
              </a:rPr>
              <a:t>önceden </a:t>
            </a:r>
            <a:r>
              <a:rPr sz="1900" b="1" dirty="0">
                <a:latin typeface="Calibri"/>
                <a:cs typeface="Calibri"/>
              </a:rPr>
              <a:t>izin</a:t>
            </a:r>
            <a:r>
              <a:rPr sz="1900" b="1" spc="-8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verirse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yapılabilir</a:t>
            </a:r>
            <a:endParaRPr sz="1900" dirty="0">
              <a:latin typeface="Calibri"/>
              <a:cs typeface="Calibri"/>
            </a:endParaRPr>
          </a:p>
          <a:p>
            <a:pPr marL="497205" marR="6350" indent="-485140" algn="just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</a:t>
            </a:r>
            <a:r>
              <a:rPr sz="1900" spc="27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iletişim</a:t>
            </a:r>
            <a:r>
              <a:rPr sz="1900" b="1" spc="29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(irtibat)</a:t>
            </a:r>
            <a:r>
              <a:rPr sz="1900" b="1" spc="27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kişileri</a:t>
            </a:r>
            <a:r>
              <a:rPr sz="1900" b="1" spc="2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Ajanstan</a:t>
            </a:r>
            <a:r>
              <a:rPr sz="1900" spc="2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gelecek</a:t>
            </a:r>
            <a:r>
              <a:rPr sz="1900" spc="285" dirty="0">
                <a:latin typeface="Calibri"/>
                <a:cs typeface="Calibri"/>
              </a:rPr>
              <a:t> </a:t>
            </a:r>
            <a:r>
              <a:rPr sz="1900" spc="-20" dirty="0">
                <a:latin typeface="Calibri"/>
                <a:cs typeface="Calibri"/>
              </a:rPr>
              <a:t>e-</a:t>
            </a:r>
            <a:r>
              <a:rPr sz="1900" dirty="0">
                <a:latin typeface="Calibri"/>
                <a:cs typeface="Calibri"/>
              </a:rPr>
              <a:t>posta,</a:t>
            </a:r>
            <a:r>
              <a:rPr sz="1900" spc="2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telefon</a:t>
            </a:r>
            <a:r>
              <a:rPr sz="1900" spc="2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</a:t>
            </a:r>
            <a:r>
              <a:rPr sz="1900" spc="2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</a:t>
            </a:r>
            <a:r>
              <a:rPr sz="1900" spc="27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mektupları </a:t>
            </a:r>
            <a:r>
              <a:rPr sz="1900" dirty="0">
                <a:latin typeface="Calibri"/>
                <a:cs typeface="Calibri"/>
              </a:rPr>
              <a:t>makul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süre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içerisinde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cevaplayabilecek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kadar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vakti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olan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kişiler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arasından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seçilmelidir</a:t>
            </a:r>
            <a:endParaRPr sz="1900" dirty="0">
              <a:latin typeface="Calibri"/>
              <a:cs typeface="Calibri"/>
            </a:endParaRPr>
          </a:p>
          <a:p>
            <a:pPr marL="815340" marR="5080" lvl="1" indent="-265430" algn="just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Bu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kapsamda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başvuru</a:t>
            </a:r>
            <a:r>
              <a:rPr sz="1500" spc="2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dosyasında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iletişim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kişisi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olarak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Kaymakam,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Genel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Müdür,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Bölge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Müdürü,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spc="-25" dirty="0">
                <a:latin typeface="Calibri"/>
                <a:cs typeface="Calibri"/>
              </a:rPr>
              <a:t>İl 	</a:t>
            </a:r>
            <a:r>
              <a:rPr sz="1500" dirty="0">
                <a:latin typeface="Calibri"/>
                <a:cs typeface="Calibri"/>
              </a:rPr>
              <a:t>Müdürü</a:t>
            </a:r>
            <a:r>
              <a:rPr sz="1500" spc="7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gibi</a:t>
            </a:r>
            <a:r>
              <a:rPr sz="1500" spc="7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makam</a:t>
            </a:r>
            <a:r>
              <a:rPr sz="1500" spc="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sahiplerini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belirlemiş</a:t>
            </a:r>
            <a:r>
              <a:rPr sz="1500" spc="7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olan</a:t>
            </a:r>
            <a:r>
              <a:rPr sz="1500" spc="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yararlanıcıların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projeye</a:t>
            </a:r>
            <a:r>
              <a:rPr sz="1500" spc="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tam</a:t>
            </a:r>
            <a:r>
              <a:rPr sz="1500" spc="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zamanlı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vakit</a:t>
            </a:r>
            <a:r>
              <a:rPr sz="1500" spc="6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ayırabilecek 	</a:t>
            </a:r>
            <a:r>
              <a:rPr sz="1500" dirty="0">
                <a:latin typeface="Calibri"/>
                <a:cs typeface="Calibri"/>
              </a:rPr>
              <a:t>bir</a:t>
            </a:r>
            <a:r>
              <a:rPr sz="1500" spc="19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iletişim</a:t>
            </a:r>
            <a:r>
              <a:rPr sz="1500" spc="2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kişisi</a:t>
            </a:r>
            <a:r>
              <a:rPr sz="1500" spc="20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belirlemesi</a:t>
            </a:r>
            <a:r>
              <a:rPr sz="1500" spc="19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1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bu</a:t>
            </a:r>
            <a:r>
              <a:rPr sz="1500" spc="1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kişiye</a:t>
            </a:r>
            <a:r>
              <a:rPr sz="1500" spc="1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ait</a:t>
            </a:r>
            <a:r>
              <a:rPr sz="1500" spc="19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iletişim</a:t>
            </a:r>
            <a:r>
              <a:rPr sz="1500" spc="1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bilgilerini</a:t>
            </a:r>
            <a:r>
              <a:rPr sz="1500" spc="21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KAYS</a:t>
            </a:r>
            <a:r>
              <a:rPr sz="1500" b="1" spc="19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üzerinden</a:t>
            </a:r>
            <a:r>
              <a:rPr sz="1500" b="1" spc="1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bildirim</a:t>
            </a:r>
            <a:r>
              <a:rPr sz="1500" spc="2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mektubuyla 	</a:t>
            </a:r>
            <a:r>
              <a:rPr sz="1500" dirty="0">
                <a:latin typeface="Calibri"/>
                <a:cs typeface="Calibri"/>
              </a:rPr>
              <a:t>Ajansa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bildirmesi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önerilir</a:t>
            </a:r>
            <a:endParaRPr sz="15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Her</a:t>
            </a:r>
            <a:r>
              <a:rPr sz="1900" spc="1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projenin</a:t>
            </a:r>
            <a:r>
              <a:rPr sz="1900" spc="1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(ücreti</a:t>
            </a:r>
            <a:r>
              <a:rPr sz="1900" spc="1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bütçelenmiş</a:t>
            </a:r>
            <a:r>
              <a:rPr sz="1900" spc="1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olsun</a:t>
            </a:r>
            <a:r>
              <a:rPr sz="1900" spc="1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</a:t>
            </a:r>
            <a:r>
              <a:rPr sz="1900" spc="1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</a:t>
            </a:r>
            <a:r>
              <a:rPr sz="1900" spc="1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olmasın)</a:t>
            </a:r>
            <a:r>
              <a:rPr sz="1900" spc="1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bir</a:t>
            </a:r>
            <a:r>
              <a:rPr sz="1900" spc="11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muhasebeci</a:t>
            </a:r>
            <a:r>
              <a:rPr sz="1900" dirty="0">
                <a:latin typeface="Calibri"/>
                <a:cs typeface="Calibri"/>
              </a:rPr>
              <a:t>sinin</a:t>
            </a:r>
            <a:r>
              <a:rPr sz="1900" spc="13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olması,</a:t>
            </a:r>
            <a:endParaRPr sz="1900" dirty="0">
              <a:latin typeface="Calibri"/>
              <a:cs typeface="Calibri"/>
            </a:endParaRPr>
          </a:p>
          <a:p>
            <a:pPr marL="497205" algn="just">
              <a:lnSpc>
                <a:spcPct val="100000"/>
              </a:lnSpc>
            </a:pPr>
            <a:r>
              <a:rPr sz="1900" dirty="0">
                <a:latin typeface="Calibri"/>
                <a:cs typeface="Calibri"/>
              </a:rPr>
              <a:t>ara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raporun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nihai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raporun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mali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kısımlarının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dikkatle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hazırlanması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gerekir</a:t>
            </a:r>
            <a:endParaRPr sz="1900" dirty="0">
              <a:latin typeface="Calibri"/>
              <a:cs typeface="Calibri"/>
            </a:endParaRPr>
          </a:p>
          <a:p>
            <a:pPr marL="497205" marR="6985" indent="-485140" algn="just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Projenin</a:t>
            </a:r>
            <a:r>
              <a:rPr sz="1900" spc="8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uygulama</a:t>
            </a:r>
            <a:r>
              <a:rPr sz="1900" spc="8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süreçleri</a:t>
            </a:r>
            <a:r>
              <a:rPr sz="1900" spc="85" dirty="0">
                <a:latin typeface="Calibri"/>
                <a:cs typeface="Calibri"/>
              </a:rPr>
              <a:t>  </a:t>
            </a:r>
            <a:r>
              <a:rPr sz="1900" b="1" dirty="0">
                <a:latin typeface="Calibri"/>
                <a:cs typeface="Calibri"/>
              </a:rPr>
              <a:t>KAYS</a:t>
            </a:r>
            <a:r>
              <a:rPr sz="1900" b="1" spc="85" dirty="0">
                <a:latin typeface="Calibri"/>
                <a:cs typeface="Calibri"/>
              </a:rPr>
              <a:t>  </a:t>
            </a:r>
            <a:r>
              <a:rPr sz="1900" b="1" dirty="0">
                <a:latin typeface="Calibri"/>
                <a:cs typeface="Calibri"/>
              </a:rPr>
              <a:t>üzerinden</a:t>
            </a:r>
            <a:r>
              <a:rPr sz="1900" b="1" spc="9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yürütülür,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her</a:t>
            </a:r>
            <a:r>
              <a:rPr sz="1900" spc="9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bildirim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spc="-10" dirty="0">
                <a:latin typeface="Calibri"/>
                <a:cs typeface="Calibri"/>
              </a:rPr>
              <a:t>mektubu, </a:t>
            </a:r>
            <a:r>
              <a:rPr sz="1900" dirty="0">
                <a:latin typeface="Calibri"/>
                <a:cs typeface="Calibri"/>
              </a:rPr>
              <a:t>zeyilname,</a:t>
            </a:r>
            <a:r>
              <a:rPr sz="1900" spc="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ara</a:t>
            </a:r>
            <a:r>
              <a:rPr sz="1900" spc="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</a:t>
            </a:r>
            <a:r>
              <a:rPr sz="1900" spc="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</a:t>
            </a:r>
            <a:r>
              <a:rPr sz="1900" spc="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nihai</a:t>
            </a:r>
            <a:r>
              <a:rPr sz="1900" spc="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rapor</a:t>
            </a:r>
            <a:r>
              <a:rPr sz="1900" spc="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kanıtlayıcı</a:t>
            </a:r>
            <a:r>
              <a:rPr sz="1900" spc="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belgeleriyle</a:t>
            </a:r>
            <a:r>
              <a:rPr sz="1900" spc="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birlikte</a:t>
            </a:r>
            <a:r>
              <a:rPr sz="1900" spc="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ıslak</a:t>
            </a:r>
            <a:r>
              <a:rPr sz="1900" spc="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imzalı</a:t>
            </a:r>
            <a:r>
              <a:rPr sz="1900" spc="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olarak</a:t>
            </a:r>
            <a:r>
              <a:rPr sz="1900" spc="25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da </a:t>
            </a:r>
            <a:r>
              <a:rPr sz="1900" dirty="0">
                <a:latin typeface="Calibri"/>
                <a:cs typeface="Calibri"/>
              </a:rPr>
              <a:t>Ajansa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sunulur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9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Ön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 err="1">
                <a:latin typeface="Calibri"/>
                <a:cs typeface="Calibri"/>
              </a:rPr>
              <a:t>ödeme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lang="tr-TR" sz="1900" spc="-50" dirty="0">
                <a:latin typeface="Calibri"/>
                <a:cs typeface="Calibri"/>
              </a:rPr>
              <a:t>avans</a:t>
            </a:r>
            <a:r>
              <a:rPr sz="1900" dirty="0">
                <a:latin typeface="Calibri"/>
                <a:cs typeface="Calibri"/>
              </a:rPr>
              <a:t>,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ara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nihai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ise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hak</a:t>
            </a:r>
            <a:r>
              <a:rPr sz="1900" b="1" spc="-4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ediş</a:t>
            </a:r>
            <a:r>
              <a:rPr sz="1900" b="1" spc="-4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usulüne</a:t>
            </a:r>
            <a:r>
              <a:rPr sz="1900" b="1" spc="-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göre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yapılır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Nihai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Rapor,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YMM</a:t>
            </a:r>
            <a:r>
              <a:rPr sz="1900" b="1" spc="-7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onayı</a:t>
            </a:r>
            <a:r>
              <a:rPr sz="1900" dirty="0">
                <a:latin typeface="Calibri"/>
                <a:cs typeface="Calibri"/>
              </a:rPr>
              <a:t>ndan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sonra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Ajansa</a:t>
            </a:r>
            <a:r>
              <a:rPr sz="1900" spc="-7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sunulur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9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</a:t>
            </a:r>
            <a:r>
              <a:rPr sz="1900" spc="-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Sonrası</a:t>
            </a:r>
            <a:r>
              <a:rPr sz="1900" spc="-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Değerlendirme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Raporu,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</a:t>
            </a:r>
            <a:r>
              <a:rPr sz="1900" spc="-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bitiminden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sonra</a:t>
            </a:r>
            <a:r>
              <a:rPr sz="1900" spc="-8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3</a:t>
            </a:r>
            <a:r>
              <a:rPr sz="1900" b="1" spc="-7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ay</a:t>
            </a:r>
            <a:r>
              <a:rPr sz="1900" b="1" spc="-8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içinde</a:t>
            </a:r>
            <a:r>
              <a:rPr sz="1900" b="1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sunulur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spc="-20" dirty="0">
                <a:latin typeface="Calibri"/>
                <a:cs typeface="Calibri"/>
              </a:rPr>
              <a:t>(Varsa)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teminatlar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ancak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nihai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ödemeden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sonra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geri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alınabilir</a:t>
            </a:r>
            <a:endParaRPr sz="19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4001" y="531748"/>
            <a:ext cx="4977003" cy="27520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8948" y="567816"/>
            <a:ext cx="1324390" cy="2388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9858" y="568833"/>
            <a:ext cx="102108" cy="19050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7" name="object 7"/>
            <p:cNvSpPr/>
            <p:nvPr/>
          </p:nvSpPr>
          <p:spPr>
            <a:xfrm>
              <a:off x="3174999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763648" y="6516954"/>
              <a:ext cx="3600450" cy="152400"/>
            </a:xfrm>
            <a:custGeom>
              <a:avLst/>
              <a:gdLst/>
              <a:ahLst/>
              <a:cxnLst/>
              <a:rect l="l" t="t" r="r" b="b"/>
              <a:pathLst>
                <a:path w="3600450" h="152400">
                  <a:moveTo>
                    <a:pt x="3599941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3599941" y="152400"/>
                  </a:lnTo>
                  <a:lnTo>
                    <a:pt x="3599941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4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6334" y="1214754"/>
            <a:ext cx="8701405" cy="43980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205" marR="5080" indent="-485140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</a:t>
            </a:r>
            <a:r>
              <a:rPr sz="1900" spc="4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kapsamındaki</a:t>
            </a:r>
            <a:r>
              <a:rPr sz="1900" spc="45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tüm</a:t>
            </a:r>
            <a:r>
              <a:rPr sz="1900" b="1" spc="45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harcamalar</a:t>
            </a:r>
            <a:r>
              <a:rPr sz="1900" b="1" spc="4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projeye</a:t>
            </a:r>
            <a:r>
              <a:rPr sz="1900" spc="45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özel</a:t>
            </a:r>
            <a:r>
              <a:rPr sz="1900" b="1" spc="44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banka</a:t>
            </a:r>
            <a:r>
              <a:rPr sz="1900" b="1" spc="44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hesabından</a:t>
            </a:r>
            <a:r>
              <a:rPr sz="1900" b="1" spc="4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yapılacak transferlerle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(havale/EFT)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yapılır</a:t>
            </a:r>
            <a:endParaRPr sz="1900" dirty="0">
              <a:latin typeface="Calibri"/>
              <a:cs typeface="Calibri"/>
            </a:endParaRPr>
          </a:p>
          <a:p>
            <a:pPr marL="818515" lvl="1" indent="-267970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Elden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yapılan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ödemeler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için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yok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20" dirty="0">
                <a:latin typeface="Calibri"/>
                <a:cs typeface="Calibri"/>
              </a:rPr>
              <a:t>hükmündedir,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bu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ödemeler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için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Ajanstan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alınamaz</a:t>
            </a:r>
            <a:endParaRPr sz="1500" dirty="0">
              <a:latin typeface="Calibri"/>
              <a:cs typeface="Calibri"/>
            </a:endParaRPr>
          </a:p>
          <a:p>
            <a:pPr marL="818515" marR="6985" lvl="1" indent="-268605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Kar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amacı</a:t>
            </a:r>
            <a:r>
              <a:rPr sz="1500" spc="27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güden</a:t>
            </a:r>
            <a:r>
              <a:rPr sz="1500" b="1" spc="2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kurum</a:t>
            </a:r>
            <a:r>
              <a:rPr sz="1500" spc="2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2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kuruluşlar</a:t>
            </a:r>
            <a:r>
              <a:rPr sz="1500" spc="2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aldıkları</a:t>
            </a:r>
            <a:r>
              <a:rPr sz="1500" spc="27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mal</a:t>
            </a:r>
            <a:r>
              <a:rPr sz="1500" spc="2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hizmet</a:t>
            </a:r>
            <a:r>
              <a:rPr sz="1500" spc="2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faturalarında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KDV</a:t>
            </a:r>
            <a:r>
              <a:rPr sz="1500" dirty="0">
                <a:latin typeface="Calibri"/>
                <a:cs typeface="Calibri"/>
              </a:rPr>
              <a:t>’ye</a:t>
            </a:r>
            <a:r>
              <a:rPr sz="1500" spc="2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karşılık</a:t>
            </a:r>
            <a:r>
              <a:rPr sz="1500" spc="26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gelen </a:t>
            </a:r>
            <a:r>
              <a:rPr sz="1500" dirty="0">
                <a:latin typeface="Calibri"/>
                <a:cs typeface="Calibri"/>
              </a:rPr>
              <a:t>tutarları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hesabından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değil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kendi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banka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hesaplarından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yapıp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dekontunu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saklamalıdır</a:t>
            </a:r>
            <a:endParaRPr sz="1500" dirty="0">
              <a:latin typeface="Calibri"/>
              <a:cs typeface="Calibri"/>
            </a:endParaRPr>
          </a:p>
          <a:p>
            <a:pPr marL="818515" marR="5080" lvl="1" indent="-268605">
              <a:lnSpc>
                <a:spcPct val="100000"/>
              </a:lnSpc>
              <a:spcBef>
                <a:spcPts val="365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Kar</a:t>
            </a:r>
            <a:r>
              <a:rPr sz="1500" spc="1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amacı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gütmeyen</a:t>
            </a:r>
            <a:r>
              <a:rPr sz="1500" b="1" spc="1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kurum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kuruluşlar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için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KDV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uygun</a:t>
            </a:r>
            <a:r>
              <a:rPr sz="1500" spc="1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maliyet</a:t>
            </a:r>
            <a:r>
              <a:rPr sz="1500" spc="17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sayıldığından</a:t>
            </a:r>
            <a:r>
              <a:rPr sz="1500" spc="18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projeye</a:t>
            </a:r>
            <a:r>
              <a:rPr sz="1500" spc="1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ilişkin</a:t>
            </a:r>
            <a:r>
              <a:rPr sz="1500" spc="180" dirty="0">
                <a:latin typeface="Calibri"/>
                <a:cs typeface="Calibri"/>
              </a:rPr>
              <a:t> </a:t>
            </a:r>
            <a:r>
              <a:rPr sz="1500" spc="-25" dirty="0">
                <a:latin typeface="Calibri"/>
                <a:cs typeface="Calibri"/>
              </a:rPr>
              <a:t>tüm </a:t>
            </a:r>
            <a:r>
              <a:rPr sz="1500" spc="-10" dirty="0">
                <a:latin typeface="Calibri"/>
                <a:cs typeface="Calibri"/>
              </a:rPr>
              <a:t>fatura</a:t>
            </a:r>
            <a:r>
              <a:rPr sz="1500" spc="-6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tutarları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hesabından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yapılmalıdır</a:t>
            </a:r>
            <a:endParaRPr sz="1500" dirty="0">
              <a:latin typeface="Calibri"/>
              <a:cs typeface="Calibri"/>
            </a:endParaRPr>
          </a:p>
          <a:p>
            <a:pPr marL="497205" marR="5080" indent="-485140">
              <a:lnSpc>
                <a:spcPct val="100000"/>
              </a:lnSpc>
              <a:spcBef>
                <a:spcPts val="42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  <a:tab pos="1501775" algn="l"/>
                <a:tab pos="2926715" algn="l"/>
                <a:tab pos="4165600" algn="l"/>
                <a:tab pos="5464810" algn="l"/>
                <a:tab pos="6564630" algn="l"/>
                <a:tab pos="7712709" algn="l"/>
              </a:tabLst>
            </a:pPr>
            <a:r>
              <a:rPr sz="1900" spc="-10" dirty="0">
                <a:latin typeface="Calibri"/>
                <a:cs typeface="Calibri"/>
              </a:rPr>
              <a:t>Öğretim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görevlilerine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(üniversite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hocalarına)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yapılacak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ödemeler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çalıştıkları üniversitenin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döner</a:t>
            </a:r>
            <a:r>
              <a:rPr sz="1900" b="1" spc="-6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sermaye</a:t>
            </a:r>
            <a:r>
              <a:rPr sz="1900" b="1" spc="-5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hesabına</a:t>
            </a:r>
            <a:r>
              <a:rPr sz="1900" b="1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yapılır</a:t>
            </a:r>
            <a:endParaRPr sz="1900" dirty="0">
              <a:latin typeface="Calibri"/>
              <a:cs typeface="Calibri"/>
            </a:endParaRPr>
          </a:p>
          <a:p>
            <a:pPr marL="815340" marR="5080" lvl="1" indent="-265430" algn="just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Doğrudan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hocaların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şahsi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banka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hesaplarına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yapılan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ödemelerde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ilgili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kaleme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ilişkin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desteği 	</a:t>
            </a:r>
            <a:r>
              <a:rPr sz="1500" dirty="0">
                <a:latin typeface="Calibri"/>
                <a:cs typeface="Calibri"/>
              </a:rPr>
              <a:t>keseceği</a:t>
            </a:r>
            <a:r>
              <a:rPr sz="1500" spc="1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gibi</a:t>
            </a:r>
            <a:r>
              <a:rPr sz="1500" spc="1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söz</a:t>
            </a:r>
            <a:r>
              <a:rPr sz="1500" spc="1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konusu</a:t>
            </a:r>
            <a:r>
              <a:rPr sz="1500" spc="1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üniversiteye</a:t>
            </a:r>
            <a:r>
              <a:rPr sz="1500" spc="1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de</a:t>
            </a:r>
            <a:r>
              <a:rPr sz="1500" spc="1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resmi</a:t>
            </a:r>
            <a:r>
              <a:rPr sz="1500" spc="1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yazı</a:t>
            </a:r>
            <a:r>
              <a:rPr sz="1500" spc="1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yazarak</a:t>
            </a:r>
            <a:r>
              <a:rPr sz="1500" spc="1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ilgili</a:t>
            </a:r>
            <a:r>
              <a:rPr sz="1500" spc="1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hocanın</a:t>
            </a:r>
            <a:r>
              <a:rPr sz="1500" spc="1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projede</a:t>
            </a:r>
            <a:r>
              <a:rPr sz="1500" spc="1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çalışmak</a:t>
            </a:r>
            <a:r>
              <a:rPr sz="1500" spc="1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için</a:t>
            </a:r>
            <a:r>
              <a:rPr sz="1500" spc="140" dirty="0">
                <a:latin typeface="Calibri"/>
                <a:cs typeface="Calibri"/>
              </a:rPr>
              <a:t> </a:t>
            </a:r>
            <a:r>
              <a:rPr sz="1500" spc="-20" dirty="0">
                <a:latin typeface="Calibri"/>
                <a:cs typeface="Calibri"/>
              </a:rPr>
              <a:t>izin 	</a:t>
            </a:r>
            <a:r>
              <a:rPr sz="1500" dirty="0">
                <a:latin typeface="Calibri"/>
                <a:cs typeface="Calibri"/>
              </a:rPr>
              <a:t>aldığını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teyit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edecektir</a:t>
            </a:r>
            <a:endParaRPr sz="1500" dirty="0">
              <a:latin typeface="Calibri"/>
              <a:cs typeface="Calibri"/>
            </a:endParaRPr>
          </a:p>
          <a:p>
            <a:pPr marL="497205" marR="6350" indent="-485140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  <a:tab pos="2018030" algn="l"/>
                <a:tab pos="2597150" algn="l"/>
                <a:tab pos="3479800" algn="l"/>
                <a:tab pos="3949700" algn="l"/>
                <a:tab pos="5104765" algn="l"/>
                <a:tab pos="6196330" algn="l"/>
                <a:tab pos="6953884" algn="l"/>
                <a:tab pos="7689850" algn="l"/>
              </a:tabLst>
            </a:pPr>
            <a:r>
              <a:rPr sz="1900" spc="-10" dirty="0">
                <a:latin typeface="Calibri"/>
                <a:cs typeface="Calibri"/>
              </a:rPr>
              <a:t>Yararlanıcının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20" dirty="0">
                <a:latin typeface="Calibri"/>
                <a:cs typeface="Calibri"/>
              </a:rPr>
              <a:t>tabi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olduğu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25" dirty="0">
                <a:latin typeface="Calibri"/>
                <a:cs typeface="Calibri"/>
              </a:rPr>
              <a:t>bir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satınalma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mevzuatı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yoksa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Ajans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b="1" spc="-10" dirty="0">
                <a:latin typeface="Calibri"/>
                <a:cs typeface="Calibri"/>
              </a:rPr>
              <a:t>Satınalma </a:t>
            </a:r>
            <a:r>
              <a:rPr sz="1900" b="1" dirty="0">
                <a:latin typeface="Calibri"/>
                <a:cs typeface="Calibri"/>
              </a:rPr>
              <a:t>Rehberi</a:t>
            </a:r>
            <a:r>
              <a:rPr sz="1900" dirty="0">
                <a:latin typeface="Calibri"/>
                <a:cs typeface="Calibri"/>
              </a:rPr>
              <a:t>nde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belirtilen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usullere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göre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satın</a:t>
            </a:r>
            <a:r>
              <a:rPr sz="1900" spc="-9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almalar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yapılır</a:t>
            </a:r>
            <a:endParaRPr sz="1900" dirty="0">
              <a:latin typeface="Calibri"/>
              <a:cs typeface="Calibri"/>
            </a:endParaRPr>
          </a:p>
          <a:p>
            <a:pPr marL="818515" lvl="1" indent="-267970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Rehbere</a:t>
            </a:r>
            <a:r>
              <a:rPr sz="1500" spc="4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uygun</a:t>
            </a:r>
            <a:r>
              <a:rPr sz="1500" spc="4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yapılmayan</a:t>
            </a:r>
            <a:r>
              <a:rPr sz="1500" spc="4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satın</a:t>
            </a:r>
            <a:r>
              <a:rPr sz="1500" spc="4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almalarda</a:t>
            </a:r>
            <a:r>
              <a:rPr sz="1500" spc="4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</a:t>
            </a:r>
            <a:r>
              <a:rPr sz="1500" spc="4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maliyete</a:t>
            </a:r>
            <a:r>
              <a:rPr sz="1500" spc="4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ortak</a:t>
            </a:r>
            <a:r>
              <a:rPr sz="1500" spc="4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olmaz,</a:t>
            </a:r>
            <a:r>
              <a:rPr sz="1500" spc="4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tüm</a:t>
            </a:r>
            <a:r>
              <a:rPr sz="1500" spc="4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bedel</a:t>
            </a:r>
            <a:r>
              <a:rPr sz="1500" spc="44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yararlanıcı</a:t>
            </a:r>
            <a:endParaRPr sz="1500" dirty="0">
              <a:latin typeface="Calibri"/>
              <a:cs typeface="Calibri"/>
            </a:endParaRPr>
          </a:p>
          <a:p>
            <a:pPr marL="818515">
              <a:lnSpc>
                <a:spcPct val="100000"/>
              </a:lnSpc>
              <a:spcBef>
                <a:spcPts val="5"/>
              </a:spcBef>
            </a:pPr>
            <a:r>
              <a:rPr sz="1500" spc="-10" dirty="0">
                <a:latin typeface="Calibri"/>
                <a:cs typeface="Calibri"/>
              </a:rPr>
              <a:t>tarafından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karşılanır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4001" y="531748"/>
            <a:ext cx="4977003" cy="27520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8948" y="567816"/>
            <a:ext cx="1324390" cy="2388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9858" y="568833"/>
            <a:ext cx="102108" cy="19050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7" name="object 7"/>
            <p:cNvSpPr/>
            <p:nvPr/>
          </p:nvSpPr>
          <p:spPr>
            <a:xfrm>
              <a:off x="3174999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763648" y="6516954"/>
              <a:ext cx="4320540" cy="152400"/>
            </a:xfrm>
            <a:custGeom>
              <a:avLst/>
              <a:gdLst/>
              <a:ahLst/>
              <a:cxnLst/>
              <a:rect l="l" t="t" r="r" b="b"/>
              <a:pathLst>
                <a:path w="4320540" h="152400">
                  <a:moveTo>
                    <a:pt x="4320032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4320032" y="152400"/>
                  </a:lnTo>
                  <a:lnTo>
                    <a:pt x="4320032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5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0200" y="1214754"/>
            <a:ext cx="8558530" cy="5129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205" marR="5715" indent="-485140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b="1" dirty="0">
                <a:latin typeface="Calibri"/>
                <a:cs typeface="Calibri"/>
              </a:rPr>
              <a:t>İnsan</a:t>
            </a:r>
            <a:r>
              <a:rPr sz="1900" b="1" spc="46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Kaynakları</a:t>
            </a:r>
            <a:r>
              <a:rPr sz="1900" b="1" spc="4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altında</a:t>
            </a:r>
            <a:r>
              <a:rPr sz="1900" spc="4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sadece</a:t>
            </a:r>
            <a:r>
              <a:rPr sz="1900" spc="4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istihdam</a:t>
            </a:r>
            <a:r>
              <a:rPr sz="1900" spc="4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edilecek</a:t>
            </a:r>
            <a:r>
              <a:rPr sz="1900" spc="4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personelin</a:t>
            </a:r>
            <a:r>
              <a:rPr sz="1900" spc="4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maaşları</a:t>
            </a:r>
            <a:r>
              <a:rPr sz="1900" spc="4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yazılır, </a:t>
            </a:r>
            <a:r>
              <a:rPr sz="1900" dirty="0">
                <a:latin typeface="Calibri"/>
                <a:cs typeface="Calibri"/>
              </a:rPr>
              <a:t>hizmet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alımı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yapılacaksa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6.Diğer</a:t>
            </a:r>
            <a:r>
              <a:rPr sz="1900" b="1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başlığı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kullanılır</a:t>
            </a:r>
            <a:endParaRPr sz="1900" dirty="0">
              <a:latin typeface="Calibri"/>
              <a:cs typeface="Calibri"/>
            </a:endParaRPr>
          </a:p>
          <a:p>
            <a:pPr marL="815975" marR="7620" lvl="1" indent="-265430" algn="just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İnsan</a:t>
            </a:r>
            <a:r>
              <a:rPr sz="1500" spc="29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Kaynakları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(personel)</a:t>
            </a:r>
            <a:r>
              <a:rPr sz="1500" spc="3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giderini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kanıtlayıcı</a:t>
            </a:r>
            <a:r>
              <a:rPr sz="1500" spc="3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belgeler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bordro,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ücret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pusulası,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SGK</a:t>
            </a:r>
            <a:r>
              <a:rPr sz="1500" spc="30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bildirimleri, 	</a:t>
            </a:r>
            <a:r>
              <a:rPr sz="1500" dirty="0">
                <a:latin typeface="Calibri"/>
                <a:cs typeface="Calibri"/>
              </a:rPr>
              <a:t>zaman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çizelgeleri</a:t>
            </a:r>
            <a:r>
              <a:rPr sz="1500" dirty="0">
                <a:latin typeface="Calibri"/>
                <a:cs typeface="Calibri"/>
              </a:rPr>
              <a:t> ve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dekontlarıdır</a:t>
            </a:r>
            <a:endParaRPr sz="1500" dirty="0">
              <a:latin typeface="Calibri"/>
              <a:cs typeface="Calibri"/>
            </a:endParaRPr>
          </a:p>
          <a:p>
            <a:pPr marL="815975" marR="5080" lvl="1" indent="-265430" algn="just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Diğer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giderleri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kanıtlayıcı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belgeler</a:t>
            </a:r>
            <a:r>
              <a:rPr sz="1500" spc="2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fiyat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araştırma</a:t>
            </a:r>
            <a:r>
              <a:rPr sz="1500" spc="2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tutanağı</a:t>
            </a:r>
            <a:r>
              <a:rPr sz="1500" spc="254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ihale</a:t>
            </a:r>
            <a:r>
              <a:rPr sz="1500" spc="2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dosyasıyla</a:t>
            </a:r>
            <a:r>
              <a:rPr sz="1500" spc="2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birlikte</a:t>
            </a:r>
            <a:r>
              <a:rPr sz="1500" spc="2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fatura, 	</a:t>
            </a:r>
            <a:r>
              <a:rPr sz="1500" dirty="0">
                <a:latin typeface="Calibri"/>
                <a:cs typeface="Calibri"/>
              </a:rPr>
              <a:t>mal/hizmet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teslim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tutanağı</a:t>
            </a:r>
            <a:r>
              <a:rPr sz="1500" spc="-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-5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ödeme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dekontlarıdır</a:t>
            </a:r>
            <a:endParaRPr sz="15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  <a:tab pos="1178560" algn="l"/>
                <a:tab pos="2759075" algn="l"/>
                <a:tab pos="3673475" algn="l"/>
                <a:tab pos="4071620" algn="l"/>
                <a:tab pos="5168900" algn="l"/>
                <a:tab pos="6565265" algn="l"/>
                <a:tab pos="7973695" algn="l"/>
              </a:tabLst>
            </a:pPr>
            <a:r>
              <a:rPr sz="1900" spc="-10" dirty="0">
                <a:latin typeface="Calibri"/>
                <a:cs typeface="Calibri"/>
              </a:rPr>
              <a:t>Proje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faaliyetlerinde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b="1" spc="-10" dirty="0">
                <a:latin typeface="Calibri"/>
                <a:cs typeface="Calibri"/>
              </a:rPr>
              <a:t>Ajansın</a:t>
            </a:r>
            <a:r>
              <a:rPr sz="1900" b="1" dirty="0">
                <a:latin typeface="Calibri"/>
                <a:cs typeface="Calibri"/>
              </a:rPr>
              <a:t>	</a:t>
            </a:r>
            <a:r>
              <a:rPr sz="1900" spc="-25" dirty="0">
                <a:latin typeface="Calibri"/>
                <a:cs typeface="Calibri"/>
              </a:rPr>
              <a:t>ve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b="1" spc="-10" dirty="0">
                <a:latin typeface="Calibri"/>
                <a:cs typeface="Calibri"/>
              </a:rPr>
              <a:t>Kalkınma</a:t>
            </a:r>
            <a:r>
              <a:rPr sz="1900" b="1" dirty="0">
                <a:latin typeface="Calibri"/>
                <a:cs typeface="Calibri"/>
              </a:rPr>
              <a:t>	</a:t>
            </a:r>
            <a:r>
              <a:rPr sz="1900" b="1" spc="-10" dirty="0">
                <a:latin typeface="Calibri"/>
                <a:cs typeface="Calibri"/>
              </a:rPr>
              <a:t>Bakanlığının</a:t>
            </a:r>
            <a:r>
              <a:rPr sz="1900" b="1" dirty="0">
                <a:latin typeface="Calibri"/>
                <a:cs typeface="Calibri"/>
              </a:rPr>
              <a:t>	</a:t>
            </a:r>
            <a:r>
              <a:rPr sz="1900" b="1" spc="-10" dirty="0">
                <a:latin typeface="Calibri"/>
                <a:cs typeface="Calibri"/>
              </a:rPr>
              <a:t>görünürlüğü</a:t>
            </a:r>
            <a:r>
              <a:rPr sz="1900" b="1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azami</a:t>
            </a:r>
            <a:endParaRPr sz="1900" dirty="0">
              <a:latin typeface="Calibri"/>
              <a:cs typeface="Calibri"/>
            </a:endParaRPr>
          </a:p>
          <a:p>
            <a:pPr marL="497205">
              <a:lnSpc>
                <a:spcPct val="100000"/>
              </a:lnSpc>
            </a:pPr>
            <a:r>
              <a:rPr sz="1900" spc="-10" dirty="0">
                <a:latin typeface="Calibri"/>
                <a:cs typeface="Calibri"/>
              </a:rPr>
              <a:t>düzeyde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sağlanmalıdır</a:t>
            </a:r>
            <a:endParaRPr sz="1900" dirty="0">
              <a:latin typeface="Calibri"/>
              <a:cs typeface="Calibri"/>
            </a:endParaRPr>
          </a:p>
          <a:p>
            <a:pPr marL="815975" marR="6985" lvl="1" indent="-265430" algn="just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Projeye</a:t>
            </a:r>
            <a:r>
              <a:rPr sz="1500" spc="8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ilişkin</a:t>
            </a:r>
            <a:r>
              <a:rPr sz="1500" spc="10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tüm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afiş,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tabela,</a:t>
            </a:r>
            <a:r>
              <a:rPr sz="1500" spc="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davetiye,</a:t>
            </a:r>
            <a:r>
              <a:rPr sz="1500" spc="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broşür,</a:t>
            </a:r>
            <a:r>
              <a:rPr sz="1500" spc="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kitapçık</a:t>
            </a:r>
            <a:r>
              <a:rPr sz="1500" spc="9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vb.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dokümanda</a:t>
            </a:r>
            <a:r>
              <a:rPr sz="1500" spc="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</a:t>
            </a:r>
            <a:r>
              <a:rPr sz="1500" spc="8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9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Bakanlık</a:t>
            </a:r>
            <a:r>
              <a:rPr sz="1500" spc="9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logosu 	</a:t>
            </a:r>
            <a:r>
              <a:rPr sz="1500" dirty="0">
                <a:latin typeface="Calibri"/>
                <a:cs typeface="Calibri"/>
              </a:rPr>
              <a:t>bulunmalıdır.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Ayrıca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broşür</a:t>
            </a:r>
            <a:r>
              <a:rPr sz="1500" spc="2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kitapçıklarda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Ajansın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içerikten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sorumlu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olmadığına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dair</a:t>
            </a:r>
            <a:r>
              <a:rPr sz="1500" spc="2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net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ifade 	bulunmalıdır</a:t>
            </a:r>
            <a:endParaRPr sz="1500" dirty="0">
              <a:latin typeface="Calibri"/>
              <a:cs typeface="Calibri"/>
            </a:endParaRPr>
          </a:p>
          <a:p>
            <a:pPr marL="815975" marR="6985" lvl="1" indent="-265430" algn="just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Projeyle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ilgili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olarak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verilen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röportajlarda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dağıtılan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basın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bildirisi vb.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dokümanda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projenin</a:t>
            </a:r>
            <a:r>
              <a:rPr sz="1500" spc="-10" dirty="0">
                <a:latin typeface="Calibri"/>
                <a:cs typeface="Calibri"/>
              </a:rPr>
              <a:t> Ajansın 	</a:t>
            </a:r>
            <a:r>
              <a:rPr sz="1500" dirty="0">
                <a:latin typeface="Calibri"/>
                <a:cs typeface="Calibri"/>
              </a:rPr>
              <a:t>mali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desteğiyle</a:t>
            </a:r>
            <a:r>
              <a:rPr sz="1500" spc="-4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uygulandığı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açıkça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belirtilmelidir</a:t>
            </a:r>
            <a:endParaRPr sz="1500" dirty="0">
              <a:latin typeface="Calibri"/>
              <a:cs typeface="Calibri"/>
            </a:endParaRPr>
          </a:p>
          <a:p>
            <a:pPr marL="497205" marR="6350" indent="-485140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amaçları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erkenden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tam</a:t>
            </a:r>
            <a:r>
              <a:rPr sz="1900" b="1" spc="-4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olarak</a:t>
            </a:r>
            <a:r>
              <a:rPr sz="1900" b="1" spc="-4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gerçekleştirildiğinde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zeyilname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talebiyle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proje </a:t>
            </a:r>
            <a:r>
              <a:rPr sz="1900" dirty="0">
                <a:latin typeface="Calibri"/>
                <a:cs typeface="Calibri"/>
              </a:rPr>
              <a:t>süreleri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kısaltılarak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nihai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erkene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çekilebilir</a:t>
            </a:r>
            <a:endParaRPr sz="1900" dirty="0">
              <a:latin typeface="Calibri"/>
              <a:cs typeface="Calibri"/>
            </a:endParaRPr>
          </a:p>
          <a:p>
            <a:pPr marL="815975" marR="5080" lvl="1" indent="-265430" algn="just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Proje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süresinin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uzatılması</a:t>
            </a:r>
            <a:r>
              <a:rPr sz="1500" spc="229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ise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mücbir</a:t>
            </a:r>
            <a:r>
              <a:rPr sz="1500" b="1" spc="22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sebep</a:t>
            </a:r>
            <a:r>
              <a:rPr sz="1500" dirty="0">
                <a:latin typeface="Calibri"/>
                <a:cs typeface="Calibri"/>
              </a:rPr>
              <a:t>lerin</a:t>
            </a:r>
            <a:r>
              <a:rPr sz="1500" spc="2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(deprem,</a:t>
            </a:r>
            <a:r>
              <a:rPr sz="1500" spc="2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yangın,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sel,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proje</a:t>
            </a:r>
            <a:r>
              <a:rPr sz="1500" spc="2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yöneticisinin</a:t>
            </a:r>
            <a:r>
              <a:rPr sz="1500" spc="2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vefatı) 	</a:t>
            </a:r>
            <a:r>
              <a:rPr sz="1500" dirty="0">
                <a:latin typeface="Calibri"/>
                <a:cs typeface="Calibri"/>
              </a:rPr>
              <a:t>varlığı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koşuluyla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mümkündür</a:t>
            </a:r>
            <a:endParaRPr sz="1500" dirty="0">
              <a:latin typeface="Calibri"/>
              <a:cs typeface="Calibri"/>
            </a:endParaRPr>
          </a:p>
          <a:p>
            <a:pPr marL="815975" marR="6350" lvl="1" indent="-265430" algn="just">
              <a:lnSpc>
                <a:spcPct val="100000"/>
              </a:lnSpc>
              <a:spcBef>
                <a:spcPts val="36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Eşfinansmanda</a:t>
            </a:r>
            <a:r>
              <a:rPr sz="1500" spc="180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sıkıntıya</a:t>
            </a:r>
            <a:r>
              <a:rPr sz="1500" spc="17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düşme,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nakit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sıkışıklığı,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imza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atacak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yetkilinin</a:t>
            </a:r>
            <a:r>
              <a:rPr sz="1500" spc="180" dirty="0">
                <a:latin typeface="Calibri"/>
                <a:cs typeface="Calibri"/>
              </a:rPr>
              <a:t>  </a:t>
            </a:r>
            <a:r>
              <a:rPr sz="1500" dirty="0">
                <a:latin typeface="Calibri"/>
                <a:cs typeface="Calibri"/>
              </a:rPr>
              <a:t>yurtdışında</a:t>
            </a:r>
            <a:r>
              <a:rPr sz="1500" spc="185" dirty="0">
                <a:latin typeface="Calibri"/>
                <a:cs typeface="Calibri"/>
              </a:rPr>
              <a:t>  </a:t>
            </a:r>
            <a:r>
              <a:rPr sz="1500" spc="-10" dirty="0">
                <a:latin typeface="Calibri"/>
                <a:cs typeface="Calibri"/>
              </a:rPr>
              <a:t>olması, 	</a:t>
            </a:r>
            <a:r>
              <a:rPr sz="1500" dirty="0">
                <a:latin typeface="Calibri"/>
                <a:cs typeface="Calibri"/>
              </a:rPr>
              <a:t>yüklenicilerin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işi</a:t>
            </a:r>
            <a:r>
              <a:rPr sz="1500" spc="-2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yetiştirememesi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vb.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koşullar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mücbir</a:t>
            </a:r>
            <a:r>
              <a:rPr sz="1500" spc="-3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sebep</a:t>
            </a:r>
            <a:r>
              <a:rPr sz="1500" spc="-3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sayılmaz</a:t>
            </a:r>
            <a:endParaRPr sz="15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4001" y="531748"/>
            <a:ext cx="4977003" cy="27520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48948" y="567816"/>
            <a:ext cx="1324390" cy="2388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69858" y="568833"/>
            <a:ext cx="102108" cy="19050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7" name="object 7"/>
            <p:cNvSpPr/>
            <p:nvPr/>
          </p:nvSpPr>
          <p:spPr>
            <a:xfrm>
              <a:off x="3174999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763648" y="6516954"/>
              <a:ext cx="5039995" cy="152400"/>
            </a:xfrm>
            <a:custGeom>
              <a:avLst/>
              <a:gdLst/>
              <a:ahLst/>
              <a:cxnLst/>
              <a:rect l="l" t="t" r="r" b="b"/>
              <a:pathLst>
                <a:path w="5039995" h="152400">
                  <a:moveTo>
                    <a:pt x="5039995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5039995" y="152400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6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0200" y="1214754"/>
            <a:ext cx="8557260" cy="47174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205" marR="5080" indent="-485140" algn="just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Ajanstan</a:t>
            </a:r>
            <a:r>
              <a:rPr sz="1900" spc="2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gelecek</a:t>
            </a:r>
            <a:r>
              <a:rPr sz="1900" spc="2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izleme</a:t>
            </a:r>
            <a:r>
              <a:rPr sz="1900" spc="2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ziyareti</a:t>
            </a:r>
            <a:r>
              <a:rPr sz="1900" spc="2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taleplerine</a:t>
            </a:r>
            <a:r>
              <a:rPr sz="1900" spc="2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cevap</a:t>
            </a:r>
            <a:r>
              <a:rPr sz="1900" spc="2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vermeme,</a:t>
            </a:r>
            <a:r>
              <a:rPr sz="1900" spc="2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</a:t>
            </a:r>
            <a:r>
              <a:rPr sz="1900" spc="2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kapsamında </a:t>
            </a:r>
            <a:r>
              <a:rPr sz="1900" dirty="0">
                <a:latin typeface="Calibri"/>
                <a:cs typeface="Calibri"/>
              </a:rPr>
              <a:t>alınan</a:t>
            </a:r>
            <a:r>
              <a:rPr sz="1900" spc="3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ekipman</a:t>
            </a:r>
            <a:r>
              <a:rPr sz="1900" spc="39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3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malzemeyi</a:t>
            </a:r>
            <a:r>
              <a:rPr sz="1900" spc="3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göstermeme,</a:t>
            </a:r>
            <a:r>
              <a:rPr sz="1900" spc="3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ikinci</a:t>
            </a:r>
            <a:r>
              <a:rPr sz="1900" spc="3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el</a:t>
            </a:r>
            <a:r>
              <a:rPr sz="1900" spc="3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ürünleri</a:t>
            </a:r>
            <a:r>
              <a:rPr sz="1900" spc="3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yeni</a:t>
            </a:r>
            <a:r>
              <a:rPr sz="1900" spc="3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alınmış</a:t>
            </a:r>
            <a:r>
              <a:rPr sz="1900" spc="370" dirty="0">
                <a:latin typeface="Calibri"/>
                <a:cs typeface="Calibri"/>
              </a:rPr>
              <a:t> </a:t>
            </a:r>
            <a:r>
              <a:rPr sz="1900" spc="-20" dirty="0">
                <a:latin typeface="Calibri"/>
                <a:cs typeface="Calibri"/>
              </a:rPr>
              <a:t>gibi </a:t>
            </a:r>
            <a:r>
              <a:rPr sz="1900" dirty="0">
                <a:latin typeface="Calibri"/>
                <a:cs typeface="Calibri"/>
              </a:rPr>
              <a:t>gösterme,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daha</a:t>
            </a:r>
            <a:r>
              <a:rPr sz="1900" spc="-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önceden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alınmış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ürünleri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</a:t>
            </a:r>
            <a:r>
              <a:rPr sz="1900" spc="-2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kapsamında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alınmış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gibi</a:t>
            </a:r>
            <a:r>
              <a:rPr sz="1900" spc="-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gösterme, </a:t>
            </a:r>
            <a:r>
              <a:rPr sz="1900" dirty="0">
                <a:latin typeface="Calibri"/>
                <a:cs typeface="Calibri"/>
              </a:rPr>
              <a:t>fatura</a:t>
            </a:r>
            <a:r>
              <a:rPr sz="1900" spc="29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29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ödeme</a:t>
            </a:r>
            <a:r>
              <a:rPr sz="1900" spc="30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tarihlerinde</a:t>
            </a:r>
            <a:r>
              <a:rPr sz="1900" spc="3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oynama,</a:t>
            </a:r>
            <a:r>
              <a:rPr sz="1900" spc="29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</a:t>
            </a:r>
            <a:r>
              <a:rPr sz="1900" spc="30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kapsamında</a:t>
            </a:r>
            <a:r>
              <a:rPr sz="1900" spc="3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alınan</a:t>
            </a:r>
            <a:r>
              <a:rPr sz="1900" spc="29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ekipmanı</a:t>
            </a:r>
            <a:r>
              <a:rPr sz="1900" spc="30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3</a:t>
            </a:r>
            <a:r>
              <a:rPr sz="1900" spc="290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yıl </a:t>
            </a:r>
            <a:r>
              <a:rPr sz="1900" dirty="0">
                <a:latin typeface="Calibri"/>
                <a:cs typeface="Calibri"/>
              </a:rPr>
              <a:t>geçmeden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izinsiz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devretme/satma,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projeye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ilişkin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hesapları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gizleme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hallerinde</a:t>
            </a:r>
            <a:endParaRPr sz="1900" dirty="0">
              <a:latin typeface="Calibri"/>
              <a:cs typeface="Calibri"/>
            </a:endParaRPr>
          </a:p>
          <a:p>
            <a:pPr marL="497205" marR="6350" indent="-485140" algn="just">
              <a:lnSpc>
                <a:spcPct val="100000"/>
              </a:lnSpc>
              <a:spcBef>
                <a:spcPts val="459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Projeye</a:t>
            </a:r>
            <a:r>
              <a:rPr sz="1900" spc="20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özel</a:t>
            </a:r>
            <a:r>
              <a:rPr sz="1900" spc="2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açılmış</a:t>
            </a:r>
            <a:r>
              <a:rPr sz="1900" spc="20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banka</a:t>
            </a:r>
            <a:r>
              <a:rPr sz="1900" spc="2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hesabından</a:t>
            </a:r>
            <a:r>
              <a:rPr sz="1900" spc="2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projeyle</a:t>
            </a:r>
            <a:r>
              <a:rPr sz="1900" spc="20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ilgili</a:t>
            </a:r>
            <a:r>
              <a:rPr sz="1900" spc="21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olmayan</a:t>
            </a:r>
            <a:r>
              <a:rPr sz="1900" spc="20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harcamalar</a:t>
            </a:r>
            <a:r>
              <a:rPr sz="1900" spc="204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(kredi </a:t>
            </a:r>
            <a:r>
              <a:rPr sz="1900" dirty="0">
                <a:latin typeface="Calibri"/>
                <a:cs typeface="Calibri"/>
              </a:rPr>
              <a:t>ödemeleri,</a:t>
            </a:r>
            <a:r>
              <a:rPr sz="1900" spc="2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çek</a:t>
            </a:r>
            <a:r>
              <a:rPr sz="1900" spc="25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tahsilatları,</a:t>
            </a:r>
            <a:r>
              <a:rPr sz="1900" spc="2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ATM’den</a:t>
            </a:r>
            <a:r>
              <a:rPr sz="1900" spc="2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</a:t>
            </a:r>
            <a:r>
              <a:rPr sz="1900" spc="2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</a:t>
            </a:r>
            <a:r>
              <a:rPr sz="1900" spc="2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vezneden</a:t>
            </a:r>
            <a:r>
              <a:rPr sz="1900" spc="254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yapılan</a:t>
            </a:r>
            <a:r>
              <a:rPr sz="1900" spc="2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ilgisiz</a:t>
            </a:r>
            <a:r>
              <a:rPr sz="1900" spc="2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para</a:t>
            </a:r>
            <a:r>
              <a:rPr sz="1900" spc="254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çekme </a:t>
            </a:r>
            <a:r>
              <a:rPr sz="1900" dirty="0">
                <a:latin typeface="Calibri"/>
                <a:cs typeface="Calibri"/>
              </a:rPr>
              <a:t>işlemleri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dahil)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fark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edildiğinde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İlk</a:t>
            </a:r>
            <a:r>
              <a:rPr sz="1900" spc="4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izleme</a:t>
            </a:r>
            <a:r>
              <a:rPr sz="1900" spc="4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ziyareti</a:t>
            </a:r>
            <a:r>
              <a:rPr sz="1900" spc="4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sırasında</a:t>
            </a:r>
            <a:r>
              <a:rPr sz="1900" spc="4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belirlenen</a:t>
            </a:r>
            <a:r>
              <a:rPr sz="1900" spc="4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tarihlerin</a:t>
            </a:r>
            <a:r>
              <a:rPr sz="1900" spc="4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üzerinden</a:t>
            </a:r>
            <a:r>
              <a:rPr sz="1900" spc="4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30</a:t>
            </a:r>
            <a:r>
              <a:rPr sz="1900" spc="4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gün</a:t>
            </a:r>
            <a:r>
              <a:rPr sz="1900" spc="4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geçmesine</a:t>
            </a:r>
            <a:endParaRPr sz="1900" dirty="0">
              <a:latin typeface="Calibri"/>
              <a:cs typeface="Calibri"/>
            </a:endParaRPr>
          </a:p>
          <a:p>
            <a:pPr marL="497205">
              <a:lnSpc>
                <a:spcPct val="100000"/>
              </a:lnSpc>
              <a:spcBef>
                <a:spcPts val="5"/>
              </a:spcBef>
            </a:pPr>
            <a:r>
              <a:rPr sz="1900" dirty="0">
                <a:latin typeface="Calibri"/>
                <a:cs typeface="Calibri"/>
              </a:rPr>
              <a:t>rağmen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eksiksiz</a:t>
            </a:r>
            <a:r>
              <a:rPr sz="1900" spc="-8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hatasız</a:t>
            </a:r>
            <a:r>
              <a:rPr sz="1900" spc="-8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bir</a:t>
            </a:r>
            <a:r>
              <a:rPr sz="1900" spc="-8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ara/nihai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rapor</a:t>
            </a:r>
            <a:r>
              <a:rPr sz="1900" spc="-8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sunulmadığında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Ajanstan</a:t>
            </a:r>
            <a:r>
              <a:rPr sz="1900" spc="-8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gelecek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uyarı</a:t>
            </a:r>
            <a:r>
              <a:rPr sz="1900" spc="-9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mektuplarına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makul</a:t>
            </a:r>
            <a:r>
              <a:rPr sz="1900" spc="-9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açıklamalarla</a:t>
            </a:r>
            <a:r>
              <a:rPr sz="1900" spc="-7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cevap</a:t>
            </a:r>
            <a:r>
              <a:rPr sz="1900" spc="-7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verilemediğinde</a:t>
            </a:r>
            <a:endParaRPr sz="1900" dirty="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ve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Ajansı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aldatmaya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yönelik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her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türlü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girişimde</a:t>
            </a:r>
            <a:endParaRPr sz="19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75"/>
              </a:spcBef>
            </a:pPr>
            <a:endParaRPr sz="19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900" spc="-20" dirty="0">
                <a:latin typeface="Calibri"/>
                <a:cs typeface="Calibri"/>
              </a:rPr>
              <a:t>Yönetim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Kurulu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kararıyla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sözleşmeler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feshedilir,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sözleşmede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belirlenen</a:t>
            </a:r>
            <a:r>
              <a:rPr sz="1900" spc="-1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oranlar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kadar</a:t>
            </a:r>
            <a:endParaRPr sz="19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900" dirty="0">
                <a:latin typeface="Calibri"/>
                <a:cs typeface="Calibri"/>
              </a:rPr>
              <a:t>faiziyle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geri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alma</a:t>
            </a:r>
            <a:r>
              <a:rPr sz="1900" spc="-6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maddi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cezai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işlem</a:t>
            </a:r>
            <a:r>
              <a:rPr sz="1900" spc="-6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uygulanır.</a:t>
            </a:r>
            <a:endParaRPr sz="1900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2383" y="350520"/>
            <a:ext cx="6732270" cy="24041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0225" y="686943"/>
            <a:ext cx="1771141" cy="192659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6" name="object 6"/>
            <p:cNvSpPr/>
            <p:nvPr/>
          </p:nvSpPr>
          <p:spPr>
            <a:xfrm>
              <a:off x="3174999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63648" y="6516954"/>
              <a:ext cx="5760085" cy="152400"/>
            </a:xfrm>
            <a:custGeom>
              <a:avLst/>
              <a:gdLst/>
              <a:ahLst/>
              <a:cxnLst/>
              <a:rect l="l" t="t" r="r" b="b"/>
              <a:pathLst>
                <a:path w="5760084" h="152400">
                  <a:moveTo>
                    <a:pt x="575995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5759958" y="152400"/>
                  </a:lnTo>
                  <a:lnTo>
                    <a:pt x="5759958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7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0200" y="1214754"/>
            <a:ext cx="8557895" cy="4509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97205" marR="5080" indent="-485140" algn="just">
              <a:lnSpc>
                <a:spcPct val="100000"/>
              </a:lnSpc>
              <a:spcBef>
                <a:spcPts val="9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Bu</a:t>
            </a:r>
            <a:r>
              <a:rPr sz="1900" spc="3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toplantıda</a:t>
            </a:r>
            <a:r>
              <a:rPr sz="1900" spc="3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öğrendiklerinizi</a:t>
            </a:r>
            <a:r>
              <a:rPr sz="1900" spc="3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3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edindiğiniz</a:t>
            </a:r>
            <a:r>
              <a:rPr sz="1900" spc="3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materyalleri</a:t>
            </a:r>
            <a:r>
              <a:rPr sz="1900" spc="33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projede</a:t>
            </a:r>
            <a:r>
              <a:rPr sz="1900" spc="3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görev</a:t>
            </a:r>
            <a:r>
              <a:rPr sz="1900" spc="33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alacak </a:t>
            </a:r>
            <a:r>
              <a:rPr sz="1900" dirty="0">
                <a:latin typeface="Calibri"/>
                <a:cs typeface="Calibri"/>
              </a:rPr>
              <a:t>diğer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kişilerle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paylaşmalısınız</a:t>
            </a:r>
            <a:endParaRPr sz="1900">
              <a:latin typeface="Calibri"/>
              <a:cs typeface="Calibri"/>
            </a:endParaRPr>
          </a:p>
          <a:p>
            <a:pPr marL="497205" marR="5715" indent="-485140" algn="just">
              <a:lnSpc>
                <a:spcPct val="100000"/>
              </a:lnSpc>
              <a:spcBef>
                <a:spcPts val="459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b="1" dirty="0">
                <a:latin typeface="Calibri"/>
                <a:cs typeface="Calibri"/>
              </a:rPr>
              <a:t>İnsan</a:t>
            </a:r>
            <a:r>
              <a:rPr sz="1900" b="1" spc="55" dirty="0">
                <a:latin typeface="Calibri"/>
                <a:cs typeface="Calibri"/>
              </a:rPr>
              <a:t>  </a:t>
            </a:r>
            <a:r>
              <a:rPr sz="1900" b="1" dirty="0">
                <a:latin typeface="Calibri"/>
                <a:cs typeface="Calibri"/>
              </a:rPr>
              <a:t>Kaynakları</a:t>
            </a:r>
            <a:r>
              <a:rPr sz="1900" b="1" spc="5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altında</a:t>
            </a:r>
            <a:r>
              <a:rPr sz="1900" spc="6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bütçelenmiş</a:t>
            </a:r>
            <a:r>
              <a:rPr sz="1900" spc="6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6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halihazırda</a:t>
            </a:r>
            <a:r>
              <a:rPr sz="1900" spc="60" dirty="0">
                <a:latin typeface="Calibri"/>
                <a:cs typeface="Calibri"/>
              </a:rPr>
              <a:t>  </a:t>
            </a:r>
            <a:r>
              <a:rPr sz="1900" spc="-10" dirty="0">
                <a:latin typeface="Calibri"/>
                <a:cs typeface="Calibri"/>
              </a:rPr>
              <a:t>kurumunuzda/firmanızda </a:t>
            </a:r>
            <a:r>
              <a:rPr sz="1900" dirty="0">
                <a:latin typeface="Calibri"/>
                <a:cs typeface="Calibri"/>
              </a:rPr>
              <a:t>çalışmayan</a:t>
            </a:r>
            <a:r>
              <a:rPr sz="1900" spc="7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(yeni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istihdam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edilecek)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kişiler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için</a:t>
            </a:r>
            <a:r>
              <a:rPr sz="1900" spc="7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detaylı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iş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tanımı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spc="-10" dirty="0">
                <a:latin typeface="Calibri"/>
                <a:cs typeface="Calibri"/>
              </a:rPr>
              <a:t>yetkinlik gereksinimi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analizi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yapıp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iş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ilanına</a:t>
            </a:r>
            <a:r>
              <a:rPr sz="1900" spc="-2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çıkmalısınız</a:t>
            </a:r>
            <a:endParaRPr sz="1900">
              <a:latin typeface="Calibri"/>
              <a:cs typeface="Calibri"/>
            </a:endParaRPr>
          </a:p>
          <a:p>
            <a:pPr marL="818515" lvl="1" indent="-267970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8515" algn="l"/>
              </a:tabLst>
            </a:pPr>
            <a:r>
              <a:rPr sz="1500" dirty="0">
                <a:latin typeface="Calibri"/>
                <a:cs typeface="Calibri"/>
              </a:rPr>
              <a:t>Bu</a:t>
            </a:r>
            <a:r>
              <a:rPr sz="1500" spc="-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kişiler</a:t>
            </a:r>
            <a:r>
              <a:rPr sz="1500" spc="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işbaşı</a:t>
            </a:r>
            <a:r>
              <a:rPr sz="1500" spc="-10" dirty="0">
                <a:latin typeface="Calibri"/>
                <a:cs typeface="Calibri"/>
              </a:rPr>
              <a:t> yapmadan</a:t>
            </a:r>
            <a:r>
              <a:rPr sz="1500" spc="-5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bir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gün</a:t>
            </a:r>
            <a:r>
              <a:rPr sz="1500" spc="-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önce</a:t>
            </a:r>
            <a:r>
              <a:rPr sz="1500" spc="-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SGK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bildirimlerini</a:t>
            </a:r>
            <a:r>
              <a:rPr sz="1500" spc="-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tamamlamalısınız</a:t>
            </a:r>
            <a:endParaRPr sz="1500">
              <a:latin typeface="Calibri"/>
              <a:cs typeface="Calibri"/>
            </a:endParaRPr>
          </a:p>
          <a:p>
            <a:pPr marL="497205" marR="7620" indent="-485140" algn="just">
              <a:lnSpc>
                <a:spcPct val="100000"/>
              </a:lnSpc>
              <a:spcBef>
                <a:spcPts val="42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b="1" dirty="0">
                <a:latin typeface="Calibri"/>
                <a:cs typeface="Calibri"/>
              </a:rPr>
              <a:t>Satın</a:t>
            </a:r>
            <a:r>
              <a:rPr sz="1900" b="1" spc="-2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Alma</a:t>
            </a:r>
            <a:r>
              <a:rPr sz="1900" b="1" spc="-2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Rehberi</a:t>
            </a:r>
            <a:r>
              <a:rPr sz="1900" dirty="0">
                <a:latin typeface="Calibri"/>
                <a:cs typeface="Calibri"/>
              </a:rPr>
              <a:t>,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Proje</a:t>
            </a:r>
            <a:r>
              <a:rPr sz="1900" b="1" spc="-2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Uygulama</a:t>
            </a:r>
            <a:r>
              <a:rPr sz="1900" b="1" spc="-20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Rehberi</a:t>
            </a:r>
            <a:r>
              <a:rPr sz="1900" b="1" spc="-2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</a:t>
            </a:r>
            <a:r>
              <a:rPr sz="1900" spc="-2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Görünürlük</a:t>
            </a:r>
            <a:r>
              <a:rPr sz="1900" b="1" spc="-15" dirty="0">
                <a:latin typeface="Calibri"/>
                <a:cs typeface="Calibri"/>
              </a:rPr>
              <a:t> </a:t>
            </a:r>
            <a:r>
              <a:rPr sz="1900" b="1" dirty="0">
                <a:latin typeface="Calibri"/>
                <a:cs typeface="Calibri"/>
              </a:rPr>
              <a:t>Rehberi</a:t>
            </a:r>
            <a:r>
              <a:rPr sz="1900" dirty="0">
                <a:latin typeface="Calibri"/>
                <a:cs typeface="Calibri"/>
              </a:rPr>
              <a:t>’ni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dikkatlice okumalısınız: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goo.gl/MTECv1</a:t>
            </a:r>
            <a:r>
              <a:rPr sz="19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veya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www.ankaraka.org.tr/tr/content.asp?id=431</a:t>
            </a:r>
            <a:endParaRPr sz="1900">
              <a:latin typeface="Calibri"/>
              <a:cs typeface="Calibri"/>
            </a:endParaRPr>
          </a:p>
          <a:p>
            <a:pPr marL="819150" marR="8255" lvl="1" indent="-268605">
              <a:lnSpc>
                <a:spcPct val="100000"/>
              </a:lnSpc>
              <a:spcBef>
                <a:spcPts val="390"/>
              </a:spcBef>
              <a:buClr>
                <a:srgbClr val="C00000"/>
              </a:buClr>
              <a:buFont typeface="Arial MT"/>
              <a:buChar char="•"/>
              <a:tabLst>
                <a:tab pos="819150" algn="l"/>
              </a:tabLst>
            </a:pPr>
            <a:r>
              <a:rPr sz="1500" dirty="0">
                <a:latin typeface="Calibri"/>
                <a:cs typeface="Calibri"/>
              </a:rPr>
              <a:t>Satın</a:t>
            </a:r>
            <a:r>
              <a:rPr sz="1500" spc="30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alma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işlemleri</a:t>
            </a:r>
            <a:r>
              <a:rPr sz="1500" spc="3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ayrı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bir</a:t>
            </a:r>
            <a:r>
              <a:rPr sz="1500" spc="3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kanuna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bağlı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kurum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ve</a:t>
            </a:r>
            <a:r>
              <a:rPr sz="1500" spc="31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kuruluşlar</a:t>
            </a:r>
            <a:r>
              <a:rPr sz="1500" spc="32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Satın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Alma</a:t>
            </a:r>
            <a:r>
              <a:rPr sz="1500" spc="305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Rehberi</a:t>
            </a:r>
            <a:r>
              <a:rPr sz="1500" spc="32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yerine</a:t>
            </a:r>
            <a:r>
              <a:rPr sz="1500" spc="315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ilgili mevzuat</a:t>
            </a:r>
            <a:r>
              <a:rPr sz="1500" spc="-60" dirty="0">
                <a:latin typeface="Calibri"/>
                <a:cs typeface="Calibri"/>
              </a:rPr>
              <a:t> </a:t>
            </a:r>
            <a:r>
              <a:rPr sz="1500" dirty="0">
                <a:latin typeface="Calibri"/>
                <a:cs typeface="Calibri"/>
              </a:rPr>
              <a:t>hükümlerini</a:t>
            </a:r>
            <a:r>
              <a:rPr sz="1500" spc="-40" dirty="0">
                <a:latin typeface="Calibri"/>
                <a:cs typeface="Calibri"/>
              </a:rPr>
              <a:t> </a:t>
            </a:r>
            <a:r>
              <a:rPr sz="1500" spc="-10" dirty="0">
                <a:latin typeface="Calibri"/>
                <a:cs typeface="Calibri"/>
              </a:rPr>
              <a:t>uygulamalıdır</a:t>
            </a:r>
            <a:endParaRPr sz="1500">
              <a:latin typeface="Calibri"/>
              <a:cs typeface="Calibri"/>
            </a:endParaRPr>
          </a:p>
          <a:p>
            <a:pPr marL="497205" marR="5715" indent="-485140" algn="just">
              <a:lnSpc>
                <a:spcPct val="100000"/>
              </a:lnSpc>
              <a:spcBef>
                <a:spcPts val="430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</a:tabLst>
            </a:pPr>
            <a:r>
              <a:rPr sz="1900" dirty="0">
                <a:latin typeface="Calibri"/>
                <a:cs typeface="Calibri"/>
              </a:rPr>
              <a:t>Proje</a:t>
            </a:r>
            <a:r>
              <a:rPr sz="1900" spc="12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bütçesinin</a:t>
            </a:r>
            <a:r>
              <a:rPr sz="1900" spc="13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tamamı</a:t>
            </a:r>
            <a:r>
              <a:rPr sz="1900" spc="12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Ajans</a:t>
            </a:r>
            <a:r>
              <a:rPr sz="1900" spc="14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tarafından</a:t>
            </a:r>
            <a:r>
              <a:rPr sz="1900" spc="13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karşılanmayacağından</a:t>
            </a:r>
            <a:r>
              <a:rPr sz="1900" spc="13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size</a:t>
            </a:r>
            <a:r>
              <a:rPr sz="1900" spc="140" dirty="0">
                <a:latin typeface="Calibri"/>
                <a:cs typeface="Calibri"/>
              </a:rPr>
              <a:t>  </a:t>
            </a:r>
            <a:r>
              <a:rPr sz="1900" spc="-10" dirty="0">
                <a:latin typeface="Calibri"/>
                <a:cs typeface="Calibri"/>
              </a:rPr>
              <a:t>düşen </a:t>
            </a:r>
            <a:r>
              <a:rPr sz="1900" dirty="0">
                <a:latin typeface="Calibri"/>
                <a:cs typeface="Calibri"/>
              </a:rPr>
              <a:t>eşfinansman</a:t>
            </a:r>
            <a:r>
              <a:rPr sz="1900" spc="7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yükümlülüğünü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sağlayabileceğinizi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teyit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etmek</a:t>
            </a:r>
            <a:r>
              <a:rPr sz="1900" spc="75" dirty="0">
                <a:latin typeface="Calibri"/>
                <a:cs typeface="Calibri"/>
              </a:rPr>
              <a:t>  </a:t>
            </a:r>
            <a:r>
              <a:rPr sz="1900" dirty="0">
                <a:latin typeface="Calibri"/>
                <a:cs typeface="Calibri"/>
              </a:rPr>
              <a:t>üzere</a:t>
            </a:r>
            <a:r>
              <a:rPr sz="1900" spc="80" dirty="0">
                <a:latin typeface="Calibri"/>
                <a:cs typeface="Calibri"/>
              </a:rPr>
              <a:t>  </a:t>
            </a:r>
            <a:r>
              <a:rPr sz="1900" spc="-10" dirty="0">
                <a:latin typeface="Calibri"/>
                <a:cs typeface="Calibri"/>
              </a:rPr>
              <a:t>finansman arayışına</a:t>
            </a:r>
            <a:r>
              <a:rPr sz="1900" spc="-50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(özkaynaklar,</a:t>
            </a:r>
            <a:r>
              <a:rPr sz="1900" spc="-3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yeni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25" dirty="0">
                <a:latin typeface="Calibri"/>
                <a:cs typeface="Calibri"/>
              </a:rPr>
              <a:t>sermayedar,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spc="-20" dirty="0">
                <a:latin typeface="Calibri"/>
                <a:cs typeface="Calibri"/>
              </a:rPr>
              <a:t>bağışçılar,</a:t>
            </a:r>
            <a:r>
              <a:rPr sz="1900" spc="-40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kredi)</a:t>
            </a:r>
            <a:r>
              <a:rPr sz="1900" spc="-45" dirty="0">
                <a:latin typeface="Calibri"/>
                <a:cs typeface="Calibri"/>
              </a:rPr>
              <a:t> </a:t>
            </a:r>
            <a:r>
              <a:rPr sz="1900" spc="-10" dirty="0">
                <a:latin typeface="Calibri"/>
                <a:cs typeface="Calibri"/>
              </a:rPr>
              <a:t>girmelisiniz</a:t>
            </a:r>
            <a:endParaRPr sz="1900">
              <a:latin typeface="Calibri"/>
              <a:cs typeface="Calibri"/>
            </a:endParaRPr>
          </a:p>
          <a:p>
            <a:pPr marL="497205" indent="-484505">
              <a:lnSpc>
                <a:spcPct val="100000"/>
              </a:lnSpc>
              <a:spcBef>
                <a:spcPts val="455"/>
              </a:spcBef>
              <a:buClr>
                <a:srgbClr val="C00000"/>
              </a:buClr>
              <a:buSzPct val="118421"/>
              <a:buFont typeface="Wingdings"/>
              <a:buChar char=""/>
              <a:tabLst>
                <a:tab pos="497205" algn="l"/>
                <a:tab pos="1586865" algn="l"/>
                <a:tab pos="2809240" algn="l"/>
                <a:tab pos="3326129" algn="l"/>
                <a:tab pos="4410075" algn="l"/>
                <a:tab pos="5396230" algn="l"/>
                <a:tab pos="6333490" algn="l"/>
                <a:tab pos="6937375" algn="l"/>
                <a:tab pos="7966075" algn="l"/>
              </a:tabLst>
            </a:pPr>
            <a:r>
              <a:rPr sz="1900" spc="-10" dirty="0">
                <a:latin typeface="Calibri"/>
                <a:cs typeface="Calibri"/>
              </a:rPr>
              <a:t>Sözleşme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imzalamak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20" dirty="0">
                <a:latin typeface="Calibri"/>
                <a:cs typeface="Calibri"/>
              </a:rPr>
              <a:t>için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tarafınıza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randevu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verecek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20" dirty="0">
                <a:latin typeface="Calibri"/>
                <a:cs typeface="Calibri"/>
              </a:rPr>
              <a:t>olan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Ajanstan</a:t>
            </a:r>
            <a:r>
              <a:rPr sz="1900" dirty="0">
                <a:latin typeface="Calibri"/>
                <a:cs typeface="Calibri"/>
              </a:rPr>
              <a:t>	</a:t>
            </a:r>
            <a:r>
              <a:rPr sz="1900" spc="-10" dirty="0">
                <a:latin typeface="Calibri"/>
                <a:cs typeface="Calibri"/>
              </a:rPr>
              <a:t>haber</a:t>
            </a:r>
            <a:endParaRPr sz="1900">
              <a:latin typeface="Calibri"/>
              <a:cs typeface="Calibri"/>
            </a:endParaRPr>
          </a:p>
          <a:p>
            <a:pPr marL="497205">
              <a:lnSpc>
                <a:spcPct val="100000"/>
              </a:lnSpc>
              <a:spcBef>
                <a:spcPts val="5"/>
              </a:spcBef>
            </a:pPr>
            <a:r>
              <a:rPr sz="1900" spc="-10" dirty="0">
                <a:latin typeface="Calibri"/>
                <a:cs typeface="Calibri"/>
              </a:rPr>
              <a:t>beklemelisiniz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02383" y="567816"/>
            <a:ext cx="4495419" cy="239141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758886" y="6510337"/>
            <a:ext cx="6489700" cy="161925"/>
            <a:chOff x="1758886" y="6510337"/>
            <a:chExt cx="6489700" cy="161925"/>
          </a:xfrm>
        </p:grpSpPr>
        <p:sp>
          <p:nvSpPr>
            <p:cNvPr id="5" name="object 5"/>
            <p:cNvSpPr/>
            <p:nvPr/>
          </p:nvSpPr>
          <p:spPr>
            <a:xfrm>
              <a:off x="3174999" y="6515100"/>
              <a:ext cx="5029200" cy="152400"/>
            </a:xfrm>
            <a:custGeom>
              <a:avLst/>
              <a:gdLst/>
              <a:ahLst/>
              <a:cxnLst/>
              <a:rect l="l" t="t" r="r" b="b"/>
              <a:pathLst>
                <a:path w="5029200" h="152400">
                  <a:moveTo>
                    <a:pt x="0" y="152400"/>
                  </a:moveTo>
                  <a:lnTo>
                    <a:pt x="5029200" y="152400"/>
                  </a:lnTo>
                  <a:lnTo>
                    <a:pt x="5029200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63648" y="6515100"/>
              <a:ext cx="6480175" cy="1905"/>
            </a:xfrm>
            <a:custGeom>
              <a:avLst/>
              <a:gdLst/>
              <a:ahLst/>
              <a:cxnLst/>
              <a:rect l="l" t="t" r="r" b="b"/>
              <a:pathLst>
                <a:path w="6480175" h="1904">
                  <a:moveTo>
                    <a:pt x="0" y="1854"/>
                  </a:moveTo>
                  <a:lnTo>
                    <a:pt x="6480048" y="1854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8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63648" y="6515100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0" y="152400"/>
                  </a:moveTo>
                  <a:lnTo>
                    <a:pt x="6480048" y="152400"/>
                  </a:lnTo>
                  <a:lnTo>
                    <a:pt x="6480048" y="0"/>
                  </a:lnTo>
                  <a:lnTo>
                    <a:pt x="0" y="0"/>
                  </a:lnTo>
                  <a:lnTo>
                    <a:pt x="0" y="152400"/>
                  </a:lnTo>
                  <a:close/>
                </a:path>
              </a:pathLst>
            </a:custGeom>
            <a:ln w="9525">
              <a:solidFill>
                <a:srgbClr val="D7D7D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63648" y="6516954"/>
              <a:ext cx="6480175" cy="152400"/>
            </a:xfrm>
            <a:custGeom>
              <a:avLst/>
              <a:gdLst/>
              <a:ahLst/>
              <a:cxnLst/>
              <a:rect l="l" t="t" r="r" b="b"/>
              <a:pathLst>
                <a:path w="6480175" h="152400">
                  <a:moveTo>
                    <a:pt x="6480048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6480048" y="152400"/>
                  </a:lnTo>
                  <a:lnTo>
                    <a:pt x="6480048" y="0"/>
                  </a:lnTo>
                  <a:close/>
                </a:path>
              </a:pathLst>
            </a:custGeom>
            <a:solidFill>
              <a:srgbClr val="D7D7D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pc="-10" dirty="0"/>
              <a:t>14.07.2016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50"/>
              </a:lnSpc>
            </a:pPr>
            <a:fld id="{81D60167-4931-47E6-BA6A-407CBD079E47}" type="slidenum">
              <a:rPr dirty="0"/>
              <a:t>8</a:t>
            </a:fld>
            <a:r>
              <a:rPr spc="185" dirty="0"/>
              <a:t>  </a:t>
            </a:r>
            <a:r>
              <a:rPr spc="-50" dirty="0">
                <a:solidFill>
                  <a:srgbClr val="7E7E7E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77730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8676513" y="6453339"/>
            <a:ext cx="0" cy="403225"/>
          </a:xfrm>
          <a:custGeom>
            <a:avLst/>
            <a:gdLst/>
            <a:ahLst/>
            <a:cxnLst/>
            <a:rect l="l" t="t" r="r" b="b"/>
            <a:pathLst>
              <a:path h="403225">
                <a:moveTo>
                  <a:pt x="0" y="0"/>
                </a:moveTo>
                <a:lnTo>
                  <a:pt x="0" y="403195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40052" y="6453339"/>
            <a:ext cx="2540" cy="403860"/>
          </a:xfrm>
          <a:custGeom>
            <a:avLst/>
            <a:gdLst/>
            <a:ahLst/>
            <a:cxnLst/>
            <a:rect l="l" t="t" r="r" b="b"/>
            <a:pathLst>
              <a:path w="2540" h="403859">
                <a:moveTo>
                  <a:pt x="0" y="0"/>
                </a:moveTo>
                <a:lnTo>
                  <a:pt x="2031" y="403471"/>
                </a:lnTo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740140" y="6536817"/>
            <a:ext cx="77470" cy="153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spc="-60" dirty="0">
                <a:solidFill>
                  <a:srgbClr val="7E7E7E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953000"/>
            <a:ext cx="9143999" cy="19050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38829" y="692658"/>
            <a:ext cx="2466213" cy="138455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71265" y="3164585"/>
            <a:ext cx="2593086" cy="451103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65321" y="6214973"/>
            <a:ext cx="2215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www.</a:t>
            </a:r>
            <a:r>
              <a:rPr sz="2000" b="1" spc="-2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ankaraka</a:t>
            </a: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.org.tr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1190</Words>
  <Application>Microsoft Office PowerPoint</Application>
  <PresentationFormat>Ekran Gösterisi (4:3)</PresentationFormat>
  <Paragraphs>135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Arial MT</vt:lpstr>
      <vt:lpstr>Calibri</vt:lpstr>
      <vt:lpstr>Wingdings</vt:lpstr>
      <vt:lpstr>Office Theme</vt:lpstr>
      <vt:lpstr>PowerPoint Sunusu</vt:lpstr>
      <vt:lpstr>Anlaşmalı bankada proje hesabının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maoflaz</dc:creator>
  <cp:lastModifiedBy>Hamit PİŞKİN</cp:lastModifiedBy>
  <cp:revision>3</cp:revision>
  <dcterms:created xsi:type="dcterms:W3CDTF">2025-02-25T09:02:21Z</dcterms:created>
  <dcterms:modified xsi:type="dcterms:W3CDTF">2025-03-10T09:05:26Z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2025-02-25T00:00:00Z</vt:filetime>
  </property>
  <property fmtid="{D5CDD505-2E9C-101B-9397-08002B2CF9AE}" pid="5" name="Producer">
    <vt:lpwstr>Microsoft® PowerPoint® 2010</vt:lpwstr>
  </property>
</Properties>
</file>