
<file path=[Content_Types].xml><?xml version="1.0" encoding="utf-8"?>
<Types xmlns="http://schemas.openxmlformats.org/package/2006/content-types">
  <Default Extension="svg" ContentType="image/svg+xml"/>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31.xml" ContentType="application/vnd.openxmlformats-officedocument.presentationml.slide+xml"/>
  <Override PartName="/ppt/slides/slide30.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slides/slide25.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notesSlides/notesSlide19.xml" ContentType="application/vnd.openxmlformats-officedocument.presentationml.notesSlide+xml"/>
  <Override PartName="/ppt/slides/slide17.xml" ContentType="application/vnd.openxmlformats-officedocument.presentationml.slide+xml"/>
  <Override PartName="/ppt/slides/slide13.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slides/slide26.xml" ContentType="application/vnd.openxmlformats-officedocument.presentationml.slide+xml"/>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notesSlides/notesSlide23.xml" ContentType="application/vnd.openxmlformats-officedocument.presentationml.notesSlide+xml"/>
  <Override PartName="/ppt/theme/theme2.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8.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diagrams/layout3.xml" ContentType="application/vnd.openxmlformats-officedocument.drawingml.diagramLayout+xml"/>
  <Override PartName="/ppt/tableStyles.xml" ContentType="application/vnd.openxmlformats-officedocument.presentationml.tableStyles+xml"/>
  <Override PartName="/ppt/slides/slide23.xml" ContentType="application/vnd.openxmlformats-officedocument.presentationml.slide+xml"/>
  <Override PartName="/ppt/diagrams/data3.xml" ContentType="application/vnd.openxmlformats-officedocument.drawingml.diagramData+xml"/>
  <Override PartName="/ppt/diagrams/drawing3.xml" ContentType="application/vnd.openxmlformats-officedocument.drawingml.diagramDrawing+xml"/>
  <Override PartName="/ppt/slideLayouts/slideLayout7.xml" ContentType="application/vnd.openxmlformats-officedocument.presentationml.slideLayout+xml"/>
  <Override PartName="/ppt/diagrams/quickStyle2.xml" ContentType="application/vnd.openxmlformats-officedocument.drawingml.diagramQuickStyle+xml"/>
  <Override PartName="/ppt/diagrams/colors3.xml" ContentType="application/vnd.openxmlformats-officedocument.drawingml.diagramColors+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slides/slide22.xml" ContentType="application/vnd.openxmlformats-officedocument.presentationml.slide+xml"/>
  <Override PartName="/ppt/diagrams/colors2.xml" ContentType="application/vnd.openxmlformats-officedocument.drawingml.diagramColors+xml"/>
  <Override PartName="/ppt/slideLayouts/slideLayout4.xml" ContentType="application/vnd.openxmlformats-officedocument.presentationml.slideLayout+xml"/>
  <Override PartName="/ppt/slides/slide4.xml" ContentType="application/vnd.openxmlformats-officedocument.presentationml.slide+xml"/>
  <Override PartName="/ppt/slides/slide27.xml" ContentType="application/vnd.openxmlformats-officedocument.presentationml.slide+xml"/>
  <Override PartName="/ppt/diagrams/data2.xml" ContentType="application/vnd.openxmlformats-officedocument.drawingml.diagramData+xml"/>
  <Override PartName="/ppt/slideLayouts/slideLayout12.xml" ContentType="application/vnd.openxmlformats-officedocument.presentationml.slideLayout+xml"/>
  <Override PartName="/ppt/viewProps.xml" ContentType="application/vnd.openxmlformats-officedocument.presentationml.viewProps+xml"/>
  <Override PartName="/ppt/diagrams/quickStyle1.xml" ContentType="application/vnd.openxmlformats-officedocument.drawingml.diagramQuickStyle+xml"/>
  <Override PartName="/ppt/slides/slide6.xml" ContentType="application/vnd.openxmlformats-officedocument.presentationml.slide+xml"/>
  <Override PartName="/ppt/diagrams/drawing2.xml" ContentType="application/vnd.openxmlformats-officedocument.drawingml.diagramDrawing+xml"/>
  <Override PartName="/ppt/notesSlides/notesSlide18.xml" ContentType="application/vnd.openxmlformats-officedocument.presentationml.notesSlide+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3.xml" ContentType="application/vnd.openxmlformats-officedocument.drawingml.diagramQuickStyle+xml"/>
  <Override PartName="/ppt/diagrams/colors1.xml" ContentType="application/vnd.openxmlformats-officedocument.drawingml.diagramColors+xml"/>
  <Override PartName="/ppt/slides/slide19.xml" ContentType="application/vnd.openxmlformats-officedocument.presentationml.slide+xml"/>
  <Override PartName="/ppt/diagrams/data1.xml" ContentType="application/vnd.openxmlformats-officedocument.drawingml.diagramData+xml"/>
  <Override PartName="/ppt/diagrams/drawing1.xml" ContentType="application/vnd.openxmlformats-officedocument.drawingml.diagramDrawing+xml"/>
  <Override PartName="/ppt/slides/slide7.xml" ContentType="application/vnd.openxmlformats-officedocument.presentationml.slide+xml"/>
  <Override PartName="/ppt/slides/slide21.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embedTrueTypeFonts="1" saveSubsetFonts="1">
  <p:sldMasterIdLst>
    <p:sldMasterId id="2147483648" r:id="rId1"/>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8288000" cy="10287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70" d="100"/>
          <a:sy n="70" d="100"/>
        </p:scale>
        <p:origin x="444" y="72"/>
      </p:cViewPr>
      <p:guideLst>
        <p:guide pos="2160" orient="horz"/>
        <p:guide pos="2880"/>
      </p:guideLst>
    </p:cSldViewPr>
  </p:slideViewPr>
  <p:gridSpacing cx="76200" cy="76200"/>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presProps" Target="presProps.xml" /><Relationship Id="rId37" Type="http://schemas.openxmlformats.org/officeDocument/2006/relationships/tableStyles" Target="tableStyles.xml" /><Relationship Id="rId38" Type="http://schemas.openxmlformats.org/officeDocument/2006/relationships/viewProps" Target="viewProps.xml" /></Relationships>
</file>

<file path=ppt/diagrams/_rels/data1.xml.rels><?xml version="1.0" encoding="UTF-8" standalone="yes"?><Relationships xmlns="http://schemas.openxmlformats.org/package/2006/relationships"></Relationships>
</file>

<file path=ppt/diagrams/_rels/data2.xml.rels><?xml version="1.0" encoding="UTF-8" standalone="yes"?><Relationships xmlns="http://schemas.openxmlformats.org/package/2006/relationships"></Relationships>
</file>

<file path=ppt/diagrams/_rels/data3.xml.rels><?xml version="1.0" encoding="UTF-8" standalone="yes"?><Relationships xmlns="http://schemas.openxmlformats.org/package/2006/relationships"></Relationships>
</file>

<file path=ppt/diagrams/_rels/drawing1.xml.rels><?xml version="1.0" encoding="UTF-8" standalone="yes"?><Relationships xmlns="http://schemas.openxmlformats.org/package/2006/relationships"></Relationships>
</file>

<file path=ppt/diagrams/_rels/drawing2.xml.rels><?xml version="1.0" encoding="UTF-8" standalone="yes"?><Relationships xmlns="http://schemas.openxmlformats.org/package/2006/relationships"></Relationships>
</file>

<file path=ppt/diagrams/_rels/drawing3.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1">
    <dgm:fillClrLst hueDir="cw" meth="repeat">
      <a:schemeClr val="accent2"/>
      <a:schemeClr val="accent3"/>
      <a:schemeClr val="accent4"/>
      <a:schemeClr val="accent5"/>
      <a:schemeClr val="accent6"/>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2"/>
      <a:schemeClr val="accent3"/>
      <a:schemeClr val="accent4"/>
      <a:schemeClr val="accent5"/>
      <a:schemeClr val="accent6"/>
    </dgm:fillClrLst>
    <dgm:linClrLst hueDir="cw" meth="repeat">
      <a:schemeClr val="accent2"/>
      <a:schemeClr val="accent3"/>
      <a:schemeClr val="accent4"/>
      <a:schemeClr val="accent5"/>
      <a:schemeClr val="accent6"/>
    </dgm:linClrLst>
    <dgm:effectClrLst hueDir="cw" meth="span"/>
    <dgm:txLinClrLst hueDir="cw" meth="span"/>
    <dgm:txFillClrLst hueDir="cw" meth="span"/>
    <dgm:txEffectClrLst hueDir="cw" meth="span"/>
  </dgm:styleLbl>
  <dgm:styleLbl name="lnNode1">
    <dgm:fillClrLst hueDir="cw" meth="repeat">
      <a:schemeClr val="accent2"/>
      <a:schemeClr val="accent3"/>
      <a:schemeClr val="accent4"/>
      <a:schemeClr val="accent5"/>
      <a:schemeClr val="accent6"/>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span">
      <a:schemeClr val="accent2"/>
    </dgm:fillClrLst>
    <dgm:linClrLst hueDir="cw" meth="repeat">
      <a:schemeClr val="lt1"/>
    </dgm:linClrLst>
    <dgm:effectClrLst hueDir="cw" meth="span"/>
    <dgm:txLinClrLst hueDir="cw" meth="span"/>
    <dgm:txFillClrLst hueDir="cw" meth="span"/>
    <dgm:txEffectClrLst hueDir="cw" meth="span"/>
  </dgm:styleLbl>
  <dgm:styleLbl name="node3">
    <dgm:fillClrLst hueDir="cw" meth="span">
      <a:schemeClr val="accent3"/>
    </dgm:fillClrLst>
    <dgm:linClrLst hueDir="cw" meth="repeat">
      <a:schemeClr val="lt1"/>
    </dgm:linClrLst>
    <dgm:effectClrLst hueDir="cw" meth="span"/>
    <dgm:txLinClrLst hueDir="cw" meth="span"/>
    <dgm:txFillClrLst hueDir="cw" meth="span"/>
    <dgm:txEffectClrLst hueDir="cw" meth="span"/>
  </dgm:styleLbl>
  <dgm:styleLbl name="node4">
    <dgm:fillClrLst hueDir="cw" meth="span">
      <a:schemeClr val="accent4"/>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2">
        <a:tint val="50000"/>
      </a:schemeClr>
      <a:schemeClr val="accent3">
        <a:tint val="50000"/>
      </a:schemeClr>
      <a:schemeClr val="accent4">
        <a:tint val="50000"/>
      </a:schemeClr>
      <a:schemeClr val="accent5">
        <a:tint val="50000"/>
      </a:schemeClr>
      <a:schemeClr val="accent6">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span">
      <a:schemeClr val="accent1">
        <a:tint val="50000"/>
      </a:schemeClr>
      <a:schemeClr val="accent2">
        <a:tint val="2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span">
      <a:schemeClr val="accent1">
        <a:tint val="50000"/>
      </a:schemeClr>
      <a:schemeClr val="accent2">
        <a:tint val="2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span"/>
    <dgm:txEffectClrLst hueDir="cw" meth="span"/>
  </dgm:styleLbl>
  <dgm:styleLbl name="fg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repeat">
      <a:schemeClr val="lt1"/>
    </dgm:txFillClrLst>
    <dgm:txEffectClrLst hueDir="cw" meth="span"/>
  </dgm:styleLbl>
  <dgm:styleLbl name="bg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repeat">
      <a:schemeClr val="lt1"/>
    </dgm:txFillClrLst>
    <dgm:txEffectClrLst hueDir="cw" meth="span"/>
  </dgm:styleLbl>
  <dgm:styleLbl name="sibTrans1D1">
    <dgm:fillClrLst hueDir="cw" meth="repeat">
      <a:schemeClr val="accent2"/>
      <a:schemeClr val="accent3"/>
      <a:schemeClr val="accent4"/>
      <a:schemeClr val="accent5"/>
      <a:schemeClr val="accent6"/>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tx1"/>
    </dgm:txFillClrLst>
    <dgm:txEffectClrLst hueDir="cw" meth="span"/>
  </dgm:styleLbl>
  <dgm:styleLbl name="callout">
    <dgm:fillClrLst hueDir="cw" meth="repeat">
      <a:schemeClr val="accent2"/>
    </dgm:fillClrLst>
    <dgm:linClrLst hueDir="cw" meth="repeat">
      <a:schemeClr val="accent2">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2">
    <dgm:fillClrLst hueDir="cw" meth="span">
      <a:schemeClr val="accent3"/>
    </dgm:fillClrLst>
    <dgm:linClrLst hueDir="cw" meth="repeat">
      <a:schemeClr val="lt1"/>
    </dgm:linClrLst>
    <dgm:effectClrLst hueDir="cw" meth="span"/>
    <dgm:txLinClrLst hueDir="cw" meth="span"/>
    <dgm:txFillClrLst hueDir="cw" meth="span"/>
    <dgm:txEffectClrLst hueDir="cw" meth="span"/>
  </dgm:styleLbl>
  <dgm:styleLbl name="asst3">
    <dgm:fillClrLst hueDir="cw" meth="span">
      <a:schemeClr val="accent4"/>
    </dgm:fillClrLst>
    <dgm:linClrLst hueDir="cw" meth="repeat">
      <a:schemeClr val="lt1"/>
    </dgm:linClrLst>
    <dgm:effectClrLst hueDir="cw" meth="span"/>
    <dgm:txLinClrLst hueDir="cw" meth="span"/>
    <dgm:txFillClrLst hueDir="cw" meth="span"/>
    <dgm:txEffectClrLst hueDir="cw" meth="span"/>
  </dgm:styleLbl>
  <dgm:styleLbl name="asst4">
    <dgm:fillClrLst hueDir="cw" meth="span">
      <a:schemeClr val="accent5"/>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2"/>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3"/>
    </dgm:fillClrLst>
    <dgm:linClrLst hueDir="cw" meth="repeat">
      <a:schemeClr val="lt1"/>
    </dgm:linClrLst>
    <dgm:effectClrLst hueDir="cw" meth="span"/>
    <dgm:txLinClrLst hueDir="cw" meth="span"/>
    <dgm:txFillClrLst hueDir="cw" meth="span"/>
    <dgm:txEffectClrLst hueDir="cw" meth="span"/>
  </dgm:styleLbl>
  <dgm:styleLbl name="parChTrans2D3">
    <dgm:fillClrLst hueDir="cw" meth="repeat">
      <a:schemeClr val="accent4"/>
    </dgm:fillClrLst>
    <dgm:linClrLst hueDir="cw" meth="repeat">
      <a:schemeClr val="lt1"/>
    </dgm:linClrLst>
    <dgm:effectClrLst hueDir="cw" meth="span"/>
    <dgm:txLinClrLst hueDir="cw" meth="span"/>
    <dgm:txFillClrLst hueDir="cw" meth="span"/>
    <dgm:txEffectClrLst hueDir="cw" meth="span"/>
  </dgm:styleLbl>
  <dgm:styleLbl name="parChTrans2D4">
    <dgm:fillClrLst hueDir="cw" meth="repeat">
      <a:schemeClr val="accent5"/>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2"/>
    </dgm:fillClrLst>
    <dgm:linClrLst hueDir="cw" meth="repeat">
      <a:schemeClr val="accent1"/>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3">
        <a:tint val="90000"/>
      </a:schemeClr>
    </dgm:fillClrLst>
    <dgm:linClrLst hueDir="cw" meth="repeat">
      <a:schemeClr val="accent2"/>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4">
        <a:tint val="70000"/>
      </a:schemeClr>
    </dgm:fillClrLst>
    <dgm:linClrLst hueDir="cw" meth="repeat">
      <a:schemeClr val="accent3"/>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5">
        <a:tint val="50000"/>
      </a:schemeClr>
    </dgm:fillClrLst>
    <dgm:linClrLst hueDir="cw" meth="repeat">
      <a:schemeClr val="accent4"/>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span">
      <a:schemeClr val="accent1"/>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span">
      <a:schemeClr val="accent2"/>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span">
      <a:schemeClr val="accent3"/>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span">
      <a:schemeClr val="accent4"/>
    </dgm:linClrLst>
    <dgm:effectClrLst hueDir="cw" meth="span"/>
    <dgm:txLinClrLst hueDir="cw" meth="span"/>
    <dgm:txFillClrLst hueDir="cw" meth="repeat">
      <a:schemeClr val="dk1"/>
    </dgm:txFillClrLst>
    <dgm:txEffectClrLst hueDir="cw" meth="span"/>
  </dgm:styleLbl>
  <dgm:styleLbl name="bgShp">
    <dgm:fillClrLst hueDir="cw" meth="repeat">
      <a:schemeClr val="accent2">
        <a:tint val="40000"/>
      </a:schemeClr>
    </dgm:fillClrLst>
    <dgm:linClrLst hueDir="cw" meth="repeat">
      <a:schemeClr val="dk1"/>
    </dgm:linClrLst>
    <dgm:effectClrLst hueDir="cw" meth="span"/>
    <dgm:txLinClrLst hueDir="cw" meth="span"/>
    <dgm:txFillClrLst hueDir="cw" meth="repeat">
      <a:schemeClr val="dk1"/>
    </dgm:txFillClrLst>
    <dgm:txEffectClrLst hueDir="cw" meth="span"/>
  </dgm:styleLbl>
  <dgm:styleLbl name="dkBgShp">
    <dgm:fillClrLst hueDir="cw" meth="repeat">
      <a:schemeClr val="accent2">
        <a:shade val="90000"/>
      </a:schemeClr>
    </dgm:fillClrLst>
    <dgm:linClrLst hueDir="cw" meth="repeat">
      <a:schemeClr val="dk1"/>
    </dgm:linClrLst>
    <dgm:effectClrLst hueDir="cw" meth="span"/>
    <dgm:txLinClrLst hueDir="cw" meth="span"/>
    <dgm:txFillClrLst hueDir="cw" meth="repeat">
      <a:schemeClr val="lt1"/>
    </dgm:txFillClrLst>
    <dgm:txEffectClrLst hueDir="cw" meth="span"/>
  </dgm:styleLbl>
  <dgm:styleLbl name="trBgShp">
    <dgm:fillClrLst hueDir="cw" meth="repeat">
      <a:schemeClr val="accent1">
        <a:tint val="50000"/>
        <a:alpha val="40000"/>
      </a:schemeClr>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fgShp">
    <dgm:fillClrLst hueDir="cw" meth="repeat">
      <a:schemeClr val="accent2">
        <a:tint val="4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1">
    <dgm:fillClrLst hueDir="cw" meth="repeat">
      <a:schemeClr val="accent2"/>
      <a:schemeClr val="accent3"/>
      <a:schemeClr val="accent4"/>
      <a:schemeClr val="accent5"/>
      <a:schemeClr val="accent6"/>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2"/>
      <a:schemeClr val="accent3"/>
      <a:schemeClr val="accent4"/>
      <a:schemeClr val="accent5"/>
      <a:schemeClr val="accent6"/>
    </dgm:fillClrLst>
    <dgm:linClrLst hueDir="cw" meth="repeat">
      <a:schemeClr val="accent2"/>
      <a:schemeClr val="accent3"/>
      <a:schemeClr val="accent4"/>
      <a:schemeClr val="accent5"/>
      <a:schemeClr val="accent6"/>
    </dgm:linClrLst>
    <dgm:effectClrLst hueDir="cw" meth="span"/>
    <dgm:txLinClrLst hueDir="cw" meth="span"/>
    <dgm:txFillClrLst hueDir="cw" meth="span"/>
    <dgm:txEffectClrLst hueDir="cw" meth="span"/>
  </dgm:styleLbl>
  <dgm:styleLbl name="lnNode1">
    <dgm:fillClrLst hueDir="cw" meth="repeat">
      <a:schemeClr val="accent2"/>
      <a:schemeClr val="accent3"/>
      <a:schemeClr val="accent4"/>
      <a:schemeClr val="accent5"/>
      <a:schemeClr val="accent6"/>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span">
      <a:schemeClr val="accent2"/>
    </dgm:fillClrLst>
    <dgm:linClrLst hueDir="cw" meth="repeat">
      <a:schemeClr val="lt1"/>
    </dgm:linClrLst>
    <dgm:effectClrLst hueDir="cw" meth="span"/>
    <dgm:txLinClrLst hueDir="cw" meth="span"/>
    <dgm:txFillClrLst hueDir="cw" meth="span"/>
    <dgm:txEffectClrLst hueDir="cw" meth="span"/>
  </dgm:styleLbl>
  <dgm:styleLbl name="node3">
    <dgm:fillClrLst hueDir="cw" meth="span">
      <a:schemeClr val="accent3"/>
    </dgm:fillClrLst>
    <dgm:linClrLst hueDir="cw" meth="repeat">
      <a:schemeClr val="lt1"/>
    </dgm:linClrLst>
    <dgm:effectClrLst hueDir="cw" meth="span"/>
    <dgm:txLinClrLst hueDir="cw" meth="span"/>
    <dgm:txFillClrLst hueDir="cw" meth="span"/>
    <dgm:txEffectClrLst hueDir="cw" meth="span"/>
  </dgm:styleLbl>
  <dgm:styleLbl name="node4">
    <dgm:fillClrLst hueDir="cw" meth="span">
      <a:schemeClr val="accent4"/>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2">
        <a:tint val="50000"/>
      </a:schemeClr>
      <a:schemeClr val="accent3">
        <a:tint val="50000"/>
      </a:schemeClr>
      <a:schemeClr val="accent4">
        <a:tint val="50000"/>
      </a:schemeClr>
      <a:schemeClr val="accent5">
        <a:tint val="50000"/>
      </a:schemeClr>
      <a:schemeClr val="accent6">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span">
      <a:schemeClr val="accent1">
        <a:tint val="50000"/>
      </a:schemeClr>
      <a:schemeClr val="accent2">
        <a:tint val="2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span">
      <a:schemeClr val="accent1">
        <a:tint val="50000"/>
      </a:schemeClr>
      <a:schemeClr val="accent2">
        <a:tint val="2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span"/>
    <dgm:txEffectClrLst hueDir="cw" meth="span"/>
  </dgm:styleLbl>
  <dgm:styleLbl name="fg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repeat">
      <a:schemeClr val="lt1"/>
    </dgm:txFillClrLst>
    <dgm:txEffectClrLst hueDir="cw" meth="span"/>
  </dgm:styleLbl>
  <dgm:styleLbl name="bg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repeat">
      <a:schemeClr val="lt1"/>
    </dgm:txFillClrLst>
    <dgm:txEffectClrLst hueDir="cw" meth="span"/>
  </dgm:styleLbl>
  <dgm:styleLbl name="sibTrans1D1">
    <dgm:fillClrLst hueDir="cw" meth="repeat">
      <a:schemeClr val="accent2"/>
      <a:schemeClr val="accent3"/>
      <a:schemeClr val="accent4"/>
      <a:schemeClr val="accent5"/>
      <a:schemeClr val="accent6"/>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tx1"/>
    </dgm:txFillClrLst>
    <dgm:txEffectClrLst hueDir="cw" meth="span"/>
  </dgm:styleLbl>
  <dgm:styleLbl name="callout">
    <dgm:fillClrLst hueDir="cw" meth="repeat">
      <a:schemeClr val="accent2"/>
    </dgm:fillClrLst>
    <dgm:linClrLst hueDir="cw" meth="repeat">
      <a:schemeClr val="accent2">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2">
    <dgm:fillClrLst hueDir="cw" meth="span">
      <a:schemeClr val="accent3"/>
    </dgm:fillClrLst>
    <dgm:linClrLst hueDir="cw" meth="repeat">
      <a:schemeClr val="lt1"/>
    </dgm:linClrLst>
    <dgm:effectClrLst hueDir="cw" meth="span"/>
    <dgm:txLinClrLst hueDir="cw" meth="span"/>
    <dgm:txFillClrLst hueDir="cw" meth="span"/>
    <dgm:txEffectClrLst hueDir="cw" meth="span"/>
  </dgm:styleLbl>
  <dgm:styleLbl name="asst3">
    <dgm:fillClrLst hueDir="cw" meth="span">
      <a:schemeClr val="accent4"/>
    </dgm:fillClrLst>
    <dgm:linClrLst hueDir="cw" meth="repeat">
      <a:schemeClr val="lt1"/>
    </dgm:linClrLst>
    <dgm:effectClrLst hueDir="cw" meth="span"/>
    <dgm:txLinClrLst hueDir="cw" meth="span"/>
    <dgm:txFillClrLst hueDir="cw" meth="span"/>
    <dgm:txEffectClrLst hueDir="cw" meth="span"/>
  </dgm:styleLbl>
  <dgm:styleLbl name="asst4">
    <dgm:fillClrLst hueDir="cw" meth="span">
      <a:schemeClr val="accent5"/>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2"/>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3"/>
    </dgm:fillClrLst>
    <dgm:linClrLst hueDir="cw" meth="repeat">
      <a:schemeClr val="lt1"/>
    </dgm:linClrLst>
    <dgm:effectClrLst hueDir="cw" meth="span"/>
    <dgm:txLinClrLst hueDir="cw" meth="span"/>
    <dgm:txFillClrLst hueDir="cw" meth="span"/>
    <dgm:txEffectClrLst hueDir="cw" meth="span"/>
  </dgm:styleLbl>
  <dgm:styleLbl name="parChTrans2D3">
    <dgm:fillClrLst hueDir="cw" meth="repeat">
      <a:schemeClr val="accent4"/>
    </dgm:fillClrLst>
    <dgm:linClrLst hueDir="cw" meth="repeat">
      <a:schemeClr val="lt1"/>
    </dgm:linClrLst>
    <dgm:effectClrLst hueDir="cw" meth="span"/>
    <dgm:txLinClrLst hueDir="cw" meth="span"/>
    <dgm:txFillClrLst hueDir="cw" meth="span"/>
    <dgm:txEffectClrLst hueDir="cw" meth="span"/>
  </dgm:styleLbl>
  <dgm:styleLbl name="parChTrans2D4">
    <dgm:fillClrLst hueDir="cw" meth="repeat">
      <a:schemeClr val="accent5"/>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2"/>
    </dgm:fillClrLst>
    <dgm:linClrLst hueDir="cw" meth="repeat">
      <a:schemeClr val="accent1"/>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3">
        <a:tint val="90000"/>
      </a:schemeClr>
    </dgm:fillClrLst>
    <dgm:linClrLst hueDir="cw" meth="repeat">
      <a:schemeClr val="accent2"/>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4">
        <a:tint val="70000"/>
      </a:schemeClr>
    </dgm:fillClrLst>
    <dgm:linClrLst hueDir="cw" meth="repeat">
      <a:schemeClr val="accent3"/>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5">
        <a:tint val="50000"/>
      </a:schemeClr>
    </dgm:fillClrLst>
    <dgm:linClrLst hueDir="cw" meth="repeat">
      <a:schemeClr val="accent4"/>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span">
      <a:schemeClr val="accent1"/>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span">
      <a:schemeClr val="accent2"/>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span">
      <a:schemeClr val="accent3"/>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span">
      <a:schemeClr val="accent4"/>
    </dgm:linClrLst>
    <dgm:effectClrLst hueDir="cw" meth="span"/>
    <dgm:txLinClrLst hueDir="cw" meth="span"/>
    <dgm:txFillClrLst hueDir="cw" meth="repeat">
      <a:schemeClr val="dk1"/>
    </dgm:txFillClrLst>
    <dgm:txEffectClrLst hueDir="cw" meth="span"/>
  </dgm:styleLbl>
  <dgm:styleLbl name="bgShp">
    <dgm:fillClrLst hueDir="cw" meth="repeat">
      <a:schemeClr val="accent2">
        <a:tint val="40000"/>
      </a:schemeClr>
    </dgm:fillClrLst>
    <dgm:linClrLst hueDir="cw" meth="repeat">
      <a:schemeClr val="dk1"/>
    </dgm:linClrLst>
    <dgm:effectClrLst hueDir="cw" meth="span"/>
    <dgm:txLinClrLst hueDir="cw" meth="span"/>
    <dgm:txFillClrLst hueDir="cw" meth="repeat">
      <a:schemeClr val="dk1"/>
    </dgm:txFillClrLst>
    <dgm:txEffectClrLst hueDir="cw" meth="span"/>
  </dgm:styleLbl>
  <dgm:styleLbl name="dkBgShp">
    <dgm:fillClrLst hueDir="cw" meth="repeat">
      <a:schemeClr val="accent2">
        <a:shade val="90000"/>
      </a:schemeClr>
    </dgm:fillClrLst>
    <dgm:linClrLst hueDir="cw" meth="repeat">
      <a:schemeClr val="dk1"/>
    </dgm:linClrLst>
    <dgm:effectClrLst hueDir="cw" meth="span"/>
    <dgm:txLinClrLst hueDir="cw" meth="span"/>
    <dgm:txFillClrLst hueDir="cw" meth="repeat">
      <a:schemeClr val="lt1"/>
    </dgm:txFillClrLst>
    <dgm:txEffectClrLst hueDir="cw" meth="span"/>
  </dgm:styleLbl>
  <dgm:styleLbl name="trBgShp">
    <dgm:fillClrLst hueDir="cw" meth="repeat">
      <a:schemeClr val="accent1">
        <a:tint val="50000"/>
        <a:alpha val="40000"/>
      </a:schemeClr>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fgShp">
    <dgm:fillClrLst hueDir="cw" meth="repeat">
      <a:schemeClr val="accent2">
        <a:tint val="4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1">
    <dgm:fillClrLst hueDir="cw" meth="repeat">
      <a:schemeClr val="accent2"/>
      <a:schemeClr val="accent3"/>
      <a:schemeClr val="accent4"/>
      <a:schemeClr val="accent5"/>
      <a:schemeClr val="accent6"/>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2"/>
      <a:schemeClr val="accent3"/>
      <a:schemeClr val="accent4"/>
      <a:schemeClr val="accent5"/>
      <a:schemeClr val="accent6"/>
    </dgm:fillClrLst>
    <dgm:linClrLst hueDir="cw" meth="repeat">
      <a:schemeClr val="accent2"/>
      <a:schemeClr val="accent3"/>
      <a:schemeClr val="accent4"/>
      <a:schemeClr val="accent5"/>
      <a:schemeClr val="accent6"/>
    </dgm:linClrLst>
    <dgm:effectClrLst hueDir="cw" meth="span"/>
    <dgm:txLinClrLst hueDir="cw" meth="span"/>
    <dgm:txFillClrLst hueDir="cw" meth="span"/>
    <dgm:txEffectClrLst hueDir="cw" meth="span"/>
  </dgm:styleLbl>
  <dgm:styleLbl name="lnNode1">
    <dgm:fillClrLst hueDir="cw" meth="repeat">
      <a:schemeClr val="accent2"/>
      <a:schemeClr val="accent3"/>
      <a:schemeClr val="accent4"/>
      <a:schemeClr val="accent5"/>
      <a:schemeClr val="accent6"/>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span">
      <a:schemeClr val="accent2"/>
    </dgm:fillClrLst>
    <dgm:linClrLst hueDir="cw" meth="repeat">
      <a:schemeClr val="lt1"/>
    </dgm:linClrLst>
    <dgm:effectClrLst hueDir="cw" meth="span"/>
    <dgm:txLinClrLst hueDir="cw" meth="span"/>
    <dgm:txFillClrLst hueDir="cw" meth="span"/>
    <dgm:txEffectClrLst hueDir="cw" meth="span"/>
  </dgm:styleLbl>
  <dgm:styleLbl name="node3">
    <dgm:fillClrLst hueDir="cw" meth="span">
      <a:schemeClr val="accent3"/>
    </dgm:fillClrLst>
    <dgm:linClrLst hueDir="cw" meth="repeat">
      <a:schemeClr val="lt1"/>
    </dgm:linClrLst>
    <dgm:effectClrLst hueDir="cw" meth="span"/>
    <dgm:txLinClrLst hueDir="cw" meth="span"/>
    <dgm:txFillClrLst hueDir="cw" meth="span"/>
    <dgm:txEffectClrLst hueDir="cw" meth="span"/>
  </dgm:styleLbl>
  <dgm:styleLbl name="node4">
    <dgm:fillClrLst hueDir="cw" meth="span">
      <a:schemeClr val="accent4"/>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2">
        <a:tint val="50000"/>
      </a:schemeClr>
      <a:schemeClr val="accent3">
        <a:tint val="50000"/>
      </a:schemeClr>
      <a:schemeClr val="accent4">
        <a:tint val="50000"/>
      </a:schemeClr>
      <a:schemeClr val="accent5">
        <a:tint val="50000"/>
      </a:schemeClr>
      <a:schemeClr val="accent6">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span">
      <a:schemeClr val="accent1">
        <a:tint val="50000"/>
      </a:schemeClr>
      <a:schemeClr val="accent2">
        <a:tint val="2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span">
      <a:schemeClr val="accent1">
        <a:tint val="50000"/>
      </a:schemeClr>
      <a:schemeClr val="accent2">
        <a:tint val="2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span"/>
    <dgm:txEffectClrLst hueDir="cw" meth="span"/>
  </dgm:styleLbl>
  <dgm:styleLbl name="fg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repeat">
      <a:schemeClr val="lt1"/>
    </dgm:txFillClrLst>
    <dgm:txEffectClrLst hueDir="cw" meth="span"/>
  </dgm:styleLbl>
  <dgm:styleLbl name="bg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repeat">
      <a:schemeClr val="lt1"/>
    </dgm:txFillClrLst>
    <dgm:txEffectClrLst hueDir="cw" meth="span"/>
  </dgm:styleLbl>
  <dgm:styleLbl name="sibTrans1D1">
    <dgm:fillClrLst hueDir="cw" meth="repeat">
      <a:schemeClr val="accent2"/>
      <a:schemeClr val="accent3"/>
      <a:schemeClr val="accent4"/>
      <a:schemeClr val="accent5"/>
      <a:schemeClr val="accent6"/>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tx1"/>
    </dgm:txFillClrLst>
    <dgm:txEffectClrLst hueDir="cw" meth="span"/>
  </dgm:styleLbl>
  <dgm:styleLbl name="callout">
    <dgm:fillClrLst hueDir="cw" meth="repeat">
      <a:schemeClr val="accent2"/>
    </dgm:fillClrLst>
    <dgm:linClrLst hueDir="cw" meth="repeat">
      <a:schemeClr val="accent2">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2">
    <dgm:fillClrLst hueDir="cw" meth="span">
      <a:schemeClr val="accent3"/>
    </dgm:fillClrLst>
    <dgm:linClrLst hueDir="cw" meth="repeat">
      <a:schemeClr val="lt1"/>
    </dgm:linClrLst>
    <dgm:effectClrLst hueDir="cw" meth="span"/>
    <dgm:txLinClrLst hueDir="cw" meth="span"/>
    <dgm:txFillClrLst hueDir="cw" meth="span"/>
    <dgm:txEffectClrLst hueDir="cw" meth="span"/>
  </dgm:styleLbl>
  <dgm:styleLbl name="asst3">
    <dgm:fillClrLst hueDir="cw" meth="span">
      <a:schemeClr val="accent4"/>
    </dgm:fillClrLst>
    <dgm:linClrLst hueDir="cw" meth="repeat">
      <a:schemeClr val="lt1"/>
    </dgm:linClrLst>
    <dgm:effectClrLst hueDir="cw" meth="span"/>
    <dgm:txLinClrLst hueDir="cw" meth="span"/>
    <dgm:txFillClrLst hueDir="cw" meth="span"/>
    <dgm:txEffectClrLst hueDir="cw" meth="span"/>
  </dgm:styleLbl>
  <dgm:styleLbl name="asst4">
    <dgm:fillClrLst hueDir="cw" meth="span">
      <a:schemeClr val="accent5"/>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2"/>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3"/>
    </dgm:fillClrLst>
    <dgm:linClrLst hueDir="cw" meth="repeat">
      <a:schemeClr val="lt1"/>
    </dgm:linClrLst>
    <dgm:effectClrLst hueDir="cw" meth="span"/>
    <dgm:txLinClrLst hueDir="cw" meth="span"/>
    <dgm:txFillClrLst hueDir="cw" meth="span"/>
    <dgm:txEffectClrLst hueDir="cw" meth="span"/>
  </dgm:styleLbl>
  <dgm:styleLbl name="parChTrans2D3">
    <dgm:fillClrLst hueDir="cw" meth="repeat">
      <a:schemeClr val="accent4"/>
    </dgm:fillClrLst>
    <dgm:linClrLst hueDir="cw" meth="repeat">
      <a:schemeClr val="lt1"/>
    </dgm:linClrLst>
    <dgm:effectClrLst hueDir="cw" meth="span"/>
    <dgm:txLinClrLst hueDir="cw" meth="span"/>
    <dgm:txFillClrLst hueDir="cw" meth="span"/>
    <dgm:txEffectClrLst hueDir="cw" meth="span"/>
  </dgm:styleLbl>
  <dgm:styleLbl name="parChTrans2D4">
    <dgm:fillClrLst hueDir="cw" meth="repeat">
      <a:schemeClr val="accent5"/>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2"/>
    </dgm:fillClrLst>
    <dgm:linClrLst hueDir="cw" meth="repeat">
      <a:schemeClr val="accent1"/>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3">
        <a:tint val="90000"/>
      </a:schemeClr>
    </dgm:fillClrLst>
    <dgm:linClrLst hueDir="cw" meth="repeat">
      <a:schemeClr val="accent2"/>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4">
        <a:tint val="70000"/>
      </a:schemeClr>
    </dgm:fillClrLst>
    <dgm:linClrLst hueDir="cw" meth="repeat">
      <a:schemeClr val="accent3"/>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5">
        <a:tint val="50000"/>
      </a:schemeClr>
    </dgm:fillClrLst>
    <dgm:linClrLst hueDir="cw" meth="repeat">
      <a:schemeClr val="accent4"/>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span">
      <a:schemeClr val="accent1"/>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span">
      <a:schemeClr val="accent2"/>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span">
      <a:schemeClr val="accent3"/>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span">
      <a:schemeClr val="accent4"/>
    </dgm:linClrLst>
    <dgm:effectClrLst hueDir="cw" meth="span"/>
    <dgm:txLinClrLst hueDir="cw" meth="span"/>
    <dgm:txFillClrLst hueDir="cw" meth="repeat">
      <a:schemeClr val="dk1"/>
    </dgm:txFillClrLst>
    <dgm:txEffectClrLst hueDir="cw" meth="span"/>
  </dgm:styleLbl>
  <dgm:styleLbl name="bgShp">
    <dgm:fillClrLst hueDir="cw" meth="repeat">
      <a:schemeClr val="accent2">
        <a:tint val="40000"/>
      </a:schemeClr>
    </dgm:fillClrLst>
    <dgm:linClrLst hueDir="cw" meth="repeat">
      <a:schemeClr val="dk1"/>
    </dgm:linClrLst>
    <dgm:effectClrLst hueDir="cw" meth="span"/>
    <dgm:txLinClrLst hueDir="cw" meth="span"/>
    <dgm:txFillClrLst hueDir="cw" meth="repeat">
      <a:schemeClr val="dk1"/>
    </dgm:txFillClrLst>
    <dgm:txEffectClrLst hueDir="cw" meth="span"/>
  </dgm:styleLbl>
  <dgm:styleLbl name="dkBgShp">
    <dgm:fillClrLst hueDir="cw" meth="repeat">
      <a:schemeClr val="accent2">
        <a:shade val="90000"/>
      </a:schemeClr>
    </dgm:fillClrLst>
    <dgm:linClrLst hueDir="cw" meth="repeat">
      <a:schemeClr val="dk1"/>
    </dgm:linClrLst>
    <dgm:effectClrLst hueDir="cw" meth="span"/>
    <dgm:txLinClrLst hueDir="cw" meth="span"/>
    <dgm:txFillClrLst hueDir="cw" meth="repeat">
      <a:schemeClr val="lt1"/>
    </dgm:txFillClrLst>
    <dgm:txEffectClrLst hueDir="cw" meth="span"/>
  </dgm:styleLbl>
  <dgm:styleLbl name="trBgShp">
    <dgm:fillClrLst hueDir="cw" meth="repeat">
      <a:schemeClr val="accent1">
        <a:tint val="50000"/>
        <a:alpha val="40000"/>
      </a:schemeClr>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fgShp">
    <dgm:fillClrLst hueDir="cw" meth="repeat">
      <a:schemeClr val="accent2">
        <a:tint val="4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07DE72E7-BF0C-4B74-B332-D50B4A991D1F}" type="doc">
      <dgm:prSet loTypeId="urn:microsoft.com/office/officeart/2005/8/layout/venn3" loCatId="list" qsTypeId="urn:microsoft.com/office/officeart/2005/8/quickstyle/simple1" qsCatId="simple" csTypeId="urn:microsoft.com/office/officeart/2005/8/colors/colorful1" csCatId="colorful" phldr="1"/>
      <dgm:spPr bwMode="auto"/>
      <dgm:t>
        <a:bodyPr/>
        <a:lstStyle/>
        <a:p>
          <a:pPr>
            <a:defRPr/>
          </a:pPr>
          <a:endParaRPr lang="tr-TR"/>
        </a:p>
      </dgm:t>
    </dgm:pt>
    <dgm:pt modelId="{5F16210C-4A6E-4406-953B-929F2C68A6F4}" type="node">
      <dgm:prSet custT="1"/>
      <dgm:spPr bwMode="auto"/>
      <dgm:t>
        <a:bodyPr/>
        <a:lstStyle/>
        <a:p>
          <a:pPr>
            <a:defRPr/>
          </a:pPr>
          <a:r>
            <a:rPr lang="tr-TR" sz="1600" b="0">
              <a:latin typeface="Times New Roman"/>
              <a:cs typeface="Times New Roman"/>
            </a:rPr>
            <a:t>Defterler Çift Kayıt Esasına göre tutulmalı,</a:t>
          </a:r>
          <a:endParaRPr/>
        </a:p>
      </dgm:t>
    </dgm:pt>
    <dgm:pt modelId="{ED98DBB8-01FE-4E22-9135-8BDB51779274}" type="parTrans" cxnId="{5BE9F6D0-70AD-45E2-9240-4E8B07EBB508}">
      <dgm:prSet/>
      <dgm:spPr bwMode="auto"/>
      <dgm:t>
        <a:bodyPr/>
        <a:lstStyle/>
        <a:p>
          <a:pPr>
            <a:defRPr/>
          </a:pPr>
          <a:endParaRPr lang="tr-TR" sz="1600"/>
        </a:p>
      </dgm:t>
    </dgm:pt>
    <dgm:pt modelId="{C46BF422-2DDD-454C-AB6D-F6DE65EA9F71}" type="sibTrans" cxnId="{5BE9F6D0-70AD-45E2-9240-4E8B07EBB508}">
      <dgm:prSet/>
      <dgm:spPr bwMode="auto"/>
      <dgm:t>
        <a:bodyPr/>
        <a:lstStyle/>
        <a:p>
          <a:pPr>
            <a:defRPr/>
          </a:pPr>
          <a:endParaRPr lang="tr-TR" sz="1600"/>
        </a:p>
      </dgm:t>
    </dgm:pt>
    <dgm:pt modelId="{1CA843B3-D43A-4DA0-94B1-1DC838B3D65C}" type="node">
      <dgm:prSet custT="1"/>
      <dgm:spPr bwMode="auto"/>
      <dgm:t>
        <a:bodyPr/>
        <a:lstStyle/>
        <a:p>
          <a:pPr>
            <a:defRPr/>
          </a:pPr>
          <a:r>
            <a:rPr lang="tr-TR" sz="1600" b="0">
              <a:latin typeface="Times New Roman"/>
              <a:cs typeface="Times New Roman"/>
            </a:rPr>
            <a:t>Harcamalar kolaylıkla tanımlanabilir, izlenebilir ve doğrulanabilir olmalı, </a:t>
          </a:r>
          <a:endParaRPr/>
        </a:p>
      </dgm:t>
    </dgm:pt>
    <dgm:pt modelId="{3273F492-FAD6-4BC5-A85E-8D4176EF25A8}" type="parTrans" cxnId="{27B0E1A0-A656-409B-8DC8-9A0BAB87CA50}">
      <dgm:prSet/>
      <dgm:spPr bwMode="auto"/>
      <dgm:t>
        <a:bodyPr/>
        <a:lstStyle/>
        <a:p>
          <a:pPr>
            <a:defRPr/>
          </a:pPr>
          <a:endParaRPr lang="tr-TR" sz="1600"/>
        </a:p>
      </dgm:t>
    </dgm:pt>
    <dgm:pt modelId="{34484DD7-0097-4B2F-9522-309530EB6E0E}" type="sibTrans" cxnId="{27B0E1A0-A656-409B-8DC8-9A0BAB87CA50}">
      <dgm:prSet/>
      <dgm:spPr bwMode="auto"/>
      <dgm:t>
        <a:bodyPr/>
        <a:lstStyle/>
        <a:p>
          <a:pPr>
            <a:defRPr/>
          </a:pPr>
          <a:endParaRPr lang="tr-TR" sz="1600"/>
        </a:p>
      </dgm:t>
    </dgm:pt>
    <dgm:pt modelId="{89703CEF-14BC-4D5D-B275-6FE825A64627}" type="node">
      <dgm:prSet custT="1"/>
      <dgm:spPr bwMode="auto"/>
      <dgm:t>
        <a:bodyPr/>
        <a:lstStyle/>
        <a:p>
          <a:pPr>
            <a:defRPr/>
          </a:pPr>
          <a:r>
            <a:rPr lang="tr-TR" sz="1600" b="0">
              <a:latin typeface="Times New Roman"/>
              <a:cs typeface="Times New Roman"/>
            </a:rPr>
            <a:t>Proje kapsamındaki ödemeler için Vakıfbank Ankara Şubesinde açılan proje hesabı kullanılmalı,</a:t>
          </a:r>
          <a:endParaRPr/>
        </a:p>
      </dgm:t>
    </dgm:pt>
    <dgm:pt modelId="{99493289-4157-482B-B66C-4694AEEF4729}" type="parTrans" cxnId="{C69E161A-AABD-4B05-89CC-AF9F203937DF}">
      <dgm:prSet/>
      <dgm:spPr bwMode="auto"/>
      <dgm:t>
        <a:bodyPr/>
        <a:lstStyle/>
        <a:p>
          <a:pPr>
            <a:defRPr/>
          </a:pPr>
          <a:endParaRPr lang="tr-TR" sz="1600"/>
        </a:p>
      </dgm:t>
    </dgm:pt>
    <dgm:pt modelId="{21EAEBFC-F557-41D1-8560-4773E1CC44C7}" type="sibTrans" cxnId="{C69E161A-AABD-4B05-89CC-AF9F203937DF}">
      <dgm:prSet/>
      <dgm:spPr bwMode="auto"/>
      <dgm:t>
        <a:bodyPr/>
        <a:lstStyle/>
        <a:p>
          <a:pPr>
            <a:defRPr/>
          </a:pPr>
          <a:endParaRPr lang="tr-TR" sz="1600"/>
        </a:p>
      </dgm:t>
    </dgm:pt>
    <dgm:pt modelId="{A380F013-97BF-432E-A13E-C364AC8D1CE8}" type="node">
      <dgm:prSet custT="1"/>
      <dgm:spPr bwMode="auto"/>
      <dgm:t>
        <a:bodyPr/>
        <a:lstStyle/>
        <a:p>
          <a:pPr>
            <a:defRPr/>
          </a:pPr>
          <a:r>
            <a:rPr lang="tr-TR" sz="1600" b="0">
              <a:latin typeface="Times New Roman"/>
              <a:cs typeface="Times New Roman"/>
            </a:rPr>
            <a:t>Mali rapor, yararlanıcının ve ortaklarının muhasebe ve defter tutma sistemleri, muhasebe kayıtları ile uyumlu olmalı,</a:t>
          </a:r>
          <a:endParaRPr/>
        </a:p>
      </dgm:t>
    </dgm:pt>
    <dgm:pt modelId="{7AF2EBED-EC38-45EB-9E07-82FAEB0CAC53}" type="parTrans" cxnId="{4BF997B7-68B2-4B7A-92CF-4DE6B9B4D2DB}">
      <dgm:prSet/>
      <dgm:spPr bwMode="auto"/>
      <dgm:t>
        <a:bodyPr/>
        <a:lstStyle/>
        <a:p>
          <a:pPr>
            <a:defRPr/>
          </a:pPr>
          <a:endParaRPr lang="tr-TR" sz="1600"/>
        </a:p>
      </dgm:t>
    </dgm:pt>
    <dgm:pt modelId="{4C9DBA11-04E3-428B-99F1-41E20624019A}" type="sibTrans" cxnId="{4BF997B7-68B2-4B7A-92CF-4DE6B9B4D2DB}">
      <dgm:prSet/>
      <dgm:spPr bwMode="auto"/>
      <dgm:t>
        <a:bodyPr/>
        <a:lstStyle/>
        <a:p>
          <a:pPr>
            <a:defRPr/>
          </a:pPr>
          <a:endParaRPr lang="tr-TR" sz="1600"/>
        </a:p>
      </dgm:t>
    </dgm:pt>
    <dgm:pt modelId="{9C7BE7A7-8ED7-024A-B690-8FFE8560C156}" type="pres">
      <dgm:prSet presAssocID="{07DE72E7-BF0C-4B74-B332-D50B4A991D1F}" presName="Name0" presStyleCnt="0">
        <dgm:presLayoutVars>
          <dgm:dir val="norm"/>
          <dgm:resizeHandles val="exact"/>
        </dgm:presLayoutVars>
      </dgm:prSet>
      <dgm:spPr bwMode="auto"/>
    </dgm:pt>
    <dgm:pt modelId="{263F7A94-6748-1C45-94A8-036F1A91A6B7}" type="pres">
      <dgm:prSet presAssocID="{5F16210C-4A6E-4406-953B-929F2C68A6F4}" presName="Name5" presStyleLbl="vennNode1" presStyleIdx="0" presStyleCnt="4">
        <dgm:presLayoutVars>
          <dgm:bulletEnabled val="1"/>
        </dgm:presLayoutVars>
      </dgm:prSet>
      <dgm:spPr bwMode="auto"/>
    </dgm:pt>
    <dgm:pt modelId="{CF8CE29F-624B-4842-835F-724AA283AA8F}" type="pres">
      <dgm:prSet presAssocID="{C46BF422-2DDD-454C-AB6D-F6DE65EA9F71}" presName="space" presStyleCnt="0"/>
      <dgm:spPr bwMode="auto"/>
    </dgm:pt>
    <dgm:pt modelId="{C355FCDD-B2C5-D743-B953-9AA91B826BF2}" type="pres">
      <dgm:prSet presAssocID="{1CA843B3-D43A-4DA0-94B1-1DC838B3D65C}" presName="Name5" presStyleLbl="vennNode1" presStyleIdx="1" presStyleCnt="4">
        <dgm:presLayoutVars>
          <dgm:bulletEnabled val="1"/>
        </dgm:presLayoutVars>
      </dgm:prSet>
      <dgm:spPr bwMode="auto"/>
    </dgm:pt>
    <dgm:pt modelId="{18D144B5-FE13-CF43-B6BA-8662028576BA}" type="pres">
      <dgm:prSet presAssocID="{34484DD7-0097-4B2F-9522-309530EB6E0E}" presName="space" presStyleCnt="0"/>
      <dgm:spPr bwMode="auto"/>
    </dgm:pt>
    <dgm:pt modelId="{32AAD7FE-E5CA-4A4C-8990-9EF5CC6414A2}" type="pres">
      <dgm:prSet presAssocID="{89703CEF-14BC-4D5D-B275-6FE825A64627}" presName="Name5" presStyleLbl="vennNode1" presStyleIdx="2" presStyleCnt="4">
        <dgm:presLayoutVars>
          <dgm:bulletEnabled val="1"/>
        </dgm:presLayoutVars>
      </dgm:prSet>
      <dgm:spPr bwMode="auto"/>
    </dgm:pt>
    <dgm:pt modelId="{477DED59-169F-4545-91B8-13043EC55AFE}" type="pres">
      <dgm:prSet presAssocID="{21EAEBFC-F557-41D1-8560-4773E1CC44C7}" presName="space" presStyleCnt="0"/>
      <dgm:spPr bwMode="auto"/>
    </dgm:pt>
    <dgm:pt modelId="{E14CF32B-C9DC-B545-8414-A0442DF1C8B7}" type="pres">
      <dgm:prSet presAssocID="{A380F013-97BF-432E-A13E-C364AC8D1CE8}" presName="Name5" presStyleLbl="vennNode1" presStyleIdx="3" presStyleCnt="4">
        <dgm:presLayoutVars>
          <dgm:bulletEnabled val="1"/>
        </dgm:presLayoutVars>
      </dgm:prSet>
      <dgm:spPr bwMode="auto"/>
    </dgm:pt>
  </dgm:ptLst>
  <dgm:cxnLst>
    <dgm:cxn modelId="{C69E161A-AABD-4B05-89CC-AF9F203937DF}" type="parOf" srcId="{07DE72E7-BF0C-4B74-B332-D50B4A991D1F}" destId="{89703CEF-14BC-4D5D-B275-6FE825A64627}" srcOrd="2" destOrd="0" parTransId="{99493289-4157-482B-B66C-4694AEEF4729}" sibTransId="{21EAEBFC-F557-41D1-8560-4773E1CC44C7}"/>
    <dgm:cxn modelId="{41735274-74D7-714E-A304-70A0192E0DE0}" type="presOf" srcId="{89703CEF-14BC-4D5D-B275-6FE825A64627}" destId="{32AAD7FE-E5CA-4A4C-8990-9EF5CC6414A2}" srcOrd="0" destOrd="0" presId="urn:microsoft.com/office/officeart/2005/8/layout/venn3"/>
    <dgm:cxn modelId="{898EAD76-2E84-6D4A-B310-F591DFFAB541}" type="presOf" srcId="{A380F013-97BF-432E-A13E-C364AC8D1CE8}" destId="{E14CF32B-C9DC-B545-8414-A0442DF1C8B7}" srcOrd="0" destOrd="0" presId="urn:microsoft.com/office/officeart/2005/8/layout/venn3"/>
    <dgm:cxn modelId="{0AB5A258-DFC0-594B-A7FE-B92287AB0A63}" type="presOf" srcId="{07DE72E7-BF0C-4B74-B332-D50B4A991D1F}" destId="{9C7BE7A7-8ED7-024A-B690-8FFE8560C156}" srcOrd="0" destOrd="0" presId="urn:microsoft.com/office/officeart/2005/8/layout/venn3"/>
    <dgm:cxn modelId="{27B0E1A0-A656-409B-8DC8-9A0BAB87CA50}" type="parOf" srcId="{07DE72E7-BF0C-4B74-B332-D50B4A991D1F}" destId="{1CA843B3-D43A-4DA0-94B1-1DC838B3D65C}" srcOrd="1" destOrd="0" parTransId="{3273F492-FAD6-4BC5-A85E-8D4176EF25A8}" sibTransId="{34484DD7-0097-4B2F-9522-309530EB6E0E}"/>
    <dgm:cxn modelId="{4BF997B7-68B2-4B7A-92CF-4DE6B9B4D2DB}" type="parOf" srcId="{07DE72E7-BF0C-4B74-B332-D50B4A991D1F}" destId="{A380F013-97BF-432E-A13E-C364AC8D1CE8}" srcOrd="3" destOrd="0" parTransId="{7AF2EBED-EC38-45EB-9E07-82FAEB0CAC53}" sibTransId="{4C9DBA11-04E3-428B-99F1-41E20624019A}"/>
    <dgm:cxn modelId="{5BE9F6D0-70AD-45E2-9240-4E8B07EBB508}" type="parOf" srcId="{07DE72E7-BF0C-4B74-B332-D50B4A991D1F}" destId="{5F16210C-4A6E-4406-953B-929F2C68A6F4}" srcOrd="0" destOrd="0" parTransId="{ED98DBB8-01FE-4E22-9135-8BDB51779274}" sibTransId="{C46BF422-2DDD-454C-AB6D-F6DE65EA9F71}"/>
    <dgm:cxn modelId="{FFC05BE9-BECB-1043-A6C9-1131DFFE394C}" type="presOf" srcId="{5F16210C-4A6E-4406-953B-929F2C68A6F4}" destId="{263F7A94-6748-1C45-94A8-036F1A91A6B7}" srcOrd="0" destOrd="0" presId="urn:microsoft.com/office/officeart/2005/8/layout/venn3"/>
    <dgm:cxn modelId="{094ED6F4-868D-374C-8A75-5868EBED6F5C}" type="presOf" srcId="{1CA843B3-D43A-4DA0-94B1-1DC838B3D65C}" destId="{C355FCDD-B2C5-D743-B953-9AA91B826BF2}" srcOrd="0" destOrd="0" presId="urn:microsoft.com/office/officeart/2005/8/layout/venn3"/>
    <dgm:cxn modelId="{A812F729-277D-9444-9C36-C1C3A3178488}" type="presParOf" srcId="{9C7BE7A7-8ED7-024A-B690-8FFE8560C156}" destId="{263F7A94-6748-1C45-94A8-036F1A91A6B7}" srcOrd="0" destOrd="0" presId="urn:microsoft.com/office/officeart/2005/8/layout/venn3"/>
    <dgm:cxn modelId="{F75BA88F-A6AB-0A49-B19C-DAE33ABC9712}" type="presParOf" srcId="{9C7BE7A7-8ED7-024A-B690-8FFE8560C156}" destId="{CF8CE29F-624B-4842-835F-724AA283AA8F}" srcOrd="1" destOrd="0" presId="urn:microsoft.com/office/officeart/2005/8/layout/venn3"/>
    <dgm:cxn modelId="{4C6EBD99-A2E4-5E4A-B8E3-578A892381D0}" type="presParOf" srcId="{9C7BE7A7-8ED7-024A-B690-8FFE8560C156}" destId="{C355FCDD-B2C5-D743-B953-9AA91B826BF2}" srcOrd="2" destOrd="0" presId="urn:microsoft.com/office/officeart/2005/8/layout/venn3"/>
    <dgm:cxn modelId="{2A72AB80-2889-FB4B-86DE-F7068C6F9FF7}" type="presParOf" srcId="{9C7BE7A7-8ED7-024A-B690-8FFE8560C156}" destId="{18D144B5-FE13-CF43-B6BA-8662028576BA}" srcOrd="3" destOrd="0" presId="urn:microsoft.com/office/officeart/2005/8/layout/venn3"/>
    <dgm:cxn modelId="{BA238088-9235-0347-AE82-E57C394BAB8A}" type="presParOf" srcId="{9C7BE7A7-8ED7-024A-B690-8FFE8560C156}" destId="{32AAD7FE-E5CA-4A4C-8990-9EF5CC6414A2}" srcOrd="4" destOrd="0" presId="urn:microsoft.com/office/officeart/2005/8/layout/venn3"/>
    <dgm:cxn modelId="{395BD1CC-8082-9347-9ED5-66D12A5F26EB}" type="presParOf" srcId="{9C7BE7A7-8ED7-024A-B690-8FFE8560C156}" destId="{477DED59-169F-4545-91B8-13043EC55AFE}" srcOrd="5" destOrd="0" presId="urn:microsoft.com/office/officeart/2005/8/layout/venn3"/>
    <dgm:cxn modelId="{808AAA99-198A-EC46-B439-B80153D76B71}" type="presParOf" srcId="{9C7BE7A7-8ED7-024A-B690-8FFE8560C156}" destId="{E14CF32B-C9DC-B545-8414-A0442DF1C8B7}" srcOrd="6" destOrd="0" presId="urn:microsoft.com/office/officeart/2005/8/layout/venn3"/>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2.xml><?xml version="1.0" encoding="utf-8"?>
<dgm:dataModel xmlns:dgm="http://schemas.openxmlformats.org/drawingml/2006/diagram" xmlns:a="http://schemas.openxmlformats.org/drawingml/2006/main" xmlns:r="http://schemas.openxmlformats.org/officeDocument/2006/relationships">
  <dgm:ptLst>
    <dgm:pt modelId="{3DEF9523-2FD6-43FB-90E7-228B63D504A0}" type="doc">
      <dgm:prSet loTypeId="urn:microsoft.com/office/officeart/2005/8/layout/bProcess4" loCatId="list" qsTypeId="urn:microsoft.com/office/officeart/2005/8/quickstyle/simple1" qsCatId="simple" csTypeId="urn:microsoft.com/office/officeart/2005/8/colors/colorful1" csCatId="colorful" phldr="1"/>
      <dgm:spPr bwMode="auto"/>
      <dgm:t>
        <a:bodyPr/>
        <a:lstStyle/>
        <a:p>
          <a:pPr>
            <a:defRPr/>
          </a:pPr>
          <a:endParaRPr lang="tr-TR"/>
        </a:p>
      </dgm:t>
    </dgm:pt>
    <dgm:pt modelId="{E77997ED-6E39-4248-A235-C84406E9CCC3}" type="node">
      <dgm:prSet phldrT="[Metin]" custT="1"/>
      <dgm:spPr bwMode="auto"/>
      <dgm:t>
        <a:bodyPr/>
        <a:lstStyle/>
        <a:p>
          <a:pPr>
            <a:defRPr/>
          </a:pPr>
          <a:r>
            <a:rPr lang="tr-TR" sz="1400">
              <a:latin typeface="Calibri"/>
              <a:cs typeface="Calibri"/>
            </a:rPr>
            <a:t>P</a:t>
          </a:r>
          <a:r>
            <a:rPr lang="en-US" sz="1400">
              <a:latin typeface="Calibri"/>
              <a:cs typeface="Calibri"/>
            </a:rPr>
            <a:t>roje hesabının bakiyesi proje hesabına bağlı </a:t>
          </a:r>
          <a:r>
            <a:rPr lang="en-US" sz="1400" b="1">
              <a:latin typeface="Calibri"/>
              <a:cs typeface="Calibri"/>
            </a:rPr>
            <a:t>gelir getirici bir hesapta</a:t>
          </a:r>
          <a:r>
            <a:rPr lang="en-US" sz="1400">
              <a:latin typeface="Calibri"/>
              <a:cs typeface="Calibri"/>
            </a:rPr>
            <a:t> değerlendirilir. Bu kapsamda elde edilen </a:t>
          </a:r>
          <a:r>
            <a:rPr lang="en-US" sz="1400" b="1">
              <a:latin typeface="Calibri"/>
              <a:cs typeface="Calibri"/>
            </a:rPr>
            <a:t>bütün getiri ve</a:t>
          </a:r>
          <a:r>
            <a:rPr lang="tr-TR" sz="1400" b="1">
              <a:latin typeface="Calibri"/>
              <a:cs typeface="Calibri"/>
            </a:rPr>
            <a:t> </a:t>
          </a:r>
          <a:r>
            <a:rPr lang="en-US" sz="1400" b="1">
              <a:latin typeface="Calibri"/>
              <a:cs typeface="Calibri"/>
            </a:rPr>
            <a:t>haklar </a:t>
          </a:r>
          <a:r>
            <a:rPr lang="tr-TR" sz="1400" b="1">
              <a:latin typeface="Calibri"/>
              <a:cs typeface="Calibri"/>
            </a:rPr>
            <a:t>A</a:t>
          </a:r>
          <a:r>
            <a:rPr lang="en-US" sz="1400" b="1">
              <a:latin typeface="Calibri"/>
              <a:cs typeface="Calibri"/>
            </a:rPr>
            <a:t>jans</a:t>
          </a:r>
          <a:r>
            <a:rPr lang="tr-TR" sz="1400" b="1">
              <a:latin typeface="Calibri"/>
              <a:cs typeface="Calibri"/>
            </a:rPr>
            <a:t>’a </a:t>
          </a:r>
          <a:r>
            <a:rPr lang="tr-TR" sz="1400" b="0">
              <a:latin typeface="Calibri"/>
              <a:cs typeface="Calibri"/>
            </a:rPr>
            <a:t>aittir.</a:t>
          </a:r>
          <a:endParaRPr lang="tr-TR" sz="1800" b="0">
            <a:latin typeface="Calibri"/>
            <a:cs typeface="Calibri"/>
          </a:endParaRPr>
        </a:p>
      </dgm:t>
    </dgm:pt>
    <dgm:pt modelId="{C9E5EFA2-489F-4F4F-9C06-67CD4315D637}" type="parTrans" cxnId="{239BF74A-5F7E-4056-87C4-CA6CF07A1469}">
      <dgm:prSet/>
      <dgm:spPr bwMode="auto"/>
      <dgm:t>
        <a:bodyPr/>
        <a:lstStyle/>
        <a:p>
          <a:pPr>
            <a:defRPr/>
          </a:pPr>
          <a:endParaRPr lang="tr-TR">
            <a:solidFill>
              <a:schemeClr val="tx1"/>
            </a:solidFill>
          </a:endParaRPr>
        </a:p>
      </dgm:t>
    </dgm:pt>
    <dgm:pt modelId="{18CCD63B-C52C-4003-80FB-B85E57EE8899}" type="sibTrans" cxnId="{239BF74A-5F7E-4056-87C4-CA6CF07A1469}">
      <dgm:prSet/>
      <dgm:spPr bwMode="auto"/>
      <dgm:t>
        <a:bodyPr/>
        <a:lstStyle/>
        <a:p>
          <a:pPr>
            <a:defRPr/>
          </a:pPr>
          <a:endParaRPr lang="tr-TR">
            <a:solidFill>
              <a:schemeClr val="tx1"/>
            </a:solidFill>
          </a:endParaRPr>
        </a:p>
      </dgm:t>
    </dgm:pt>
    <dgm:pt modelId="{53C5C613-6FB7-48F2-B450-1C9F364D584F}" type="node">
      <dgm:prSet phldrT="[Metin]" custT="1"/>
      <dgm:spPr bwMode="auto"/>
      <dgm:t>
        <a:bodyPr/>
        <a:lstStyle/>
        <a:p>
          <a:pPr>
            <a:defRPr/>
          </a:pPr>
          <a:r>
            <a:rPr lang="tr-TR" sz="1400" b="0">
              <a:latin typeface="Calibri"/>
              <a:cs typeface="Calibri"/>
            </a:rPr>
            <a:t>Ajansın ödemeleri </a:t>
          </a:r>
          <a:r>
            <a:rPr lang="tr-TR" sz="1400" b="1">
              <a:latin typeface="Calibri"/>
              <a:cs typeface="Calibri"/>
            </a:rPr>
            <a:t>TL olarak </a:t>
          </a:r>
          <a:r>
            <a:rPr lang="tr-TR" sz="1400" b="0">
              <a:latin typeface="Calibri"/>
              <a:cs typeface="Calibri"/>
            </a:rPr>
            <a:t>proje hesabına transfer talimatı ile gerçekleştirilir.</a:t>
          </a:r>
          <a:endParaRPr/>
        </a:p>
        <a:p>
          <a:pPr>
            <a:defRPr/>
          </a:pPr>
          <a:r>
            <a:rPr lang="tr-TR" sz="1400" b="1">
              <a:latin typeface="Calibri"/>
              <a:cs typeface="Calibri"/>
            </a:rPr>
            <a:t>Proje harcamaları </a:t>
          </a:r>
          <a:r>
            <a:rPr lang="tr-TR" sz="1400" b="1" u="sng">
              <a:latin typeface="Calibri"/>
              <a:cs typeface="Calibri"/>
            </a:rPr>
            <a:t>proje hesabından </a:t>
          </a:r>
          <a:r>
            <a:rPr lang="tr-TR" sz="1400" b="0">
              <a:latin typeface="Calibri"/>
              <a:cs typeface="Calibri"/>
            </a:rPr>
            <a:t>transfer edilerek yapılmalıdır. </a:t>
          </a:r>
          <a:r>
            <a:rPr lang="tr-TR" sz="1400" b="0">
              <a:solidFill>
                <a:srgbClr val="FF0000"/>
              </a:solidFill>
              <a:latin typeface="Calibri"/>
              <a:cs typeface="Calibri"/>
            </a:rPr>
            <a:t>(Proje hesabı dışında yapılan ödemeler uygun maliyet kabul edilememektedir.)</a:t>
          </a:r>
          <a:endParaRPr lang="tr-TR" sz="1400" b="0">
            <a:solidFill>
              <a:srgbClr val="FF0000"/>
            </a:solidFill>
            <a:latin typeface="Calibri"/>
            <a:cs typeface="Calibri"/>
          </a:endParaRPr>
        </a:p>
      </dgm:t>
    </dgm:pt>
    <dgm:pt modelId="{3F157338-3CCF-4778-958B-63695632343E}" type="parTrans" cxnId="{4B679A65-7BDF-499B-AC96-090D9C85ECC5}">
      <dgm:prSet/>
      <dgm:spPr bwMode="auto"/>
      <dgm:t>
        <a:bodyPr/>
        <a:lstStyle/>
        <a:p>
          <a:pPr>
            <a:defRPr/>
          </a:pPr>
          <a:endParaRPr lang="tr-TR">
            <a:solidFill>
              <a:schemeClr val="tx1"/>
            </a:solidFill>
          </a:endParaRPr>
        </a:p>
      </dgm:t>
    </dgm:pt>
    <dgm:pt modelId="{796E025F-84F0-486A-8861-B104FC081D71}" type="sibTrans" cxnId="{4B679A65-7BDF-499B-AC96-090D9C85ECC5}">
      <dgm:prSet/>
      <dgm:spPr bwMode="auto"/>
      <dgm:t>
        <a:bodyPr/>
        <a:lstStyle/>
        <a:p>
          <a:pPr>
            <a:defRPr/>
          </a:pPr>
          <a:endParaRPr lang="tr-TR">
            <a:solidFill>
              <a:schemeClr val="tx1"/>
            </a:solidFill>
          </a:endParaRPr>
        </a:p>
      </dgm:t>
    </dgm:pt>
    <dgm:pt modelId="{7A3C310F-76A0-45DE-9A2F-087DCD34C581}" type="node">
      <dgm:prSet phldrT="[Metin]" custT="1"/>
      <dgm:spPr bwMode="auto"/>
      <dgm:t>
        <a:bodyPr/>
        <a:lstStyle/>
        <a:p>
          <a:pPr>
            <a:defRPr/>
          </a:pPr>
          <a:r>
            <a:rPr lang="tr-TR" sz="1400">
              <a:latin typeface="Calibri"/>
              <a:cs typeface="Calibri"/>
            </a:rPr>
            <a:t>Yabancı para cinsinden düzenlenmiş harcama belgeleri </a:t>
          </a:r>
          <a:r>
            <a:rPr lang="tr-TR" sz="1400" b="1">
              <a:latin typeface="Calibri"/>
              <a:cs typeface="Calibri"/>
            </a:rPr>
            <a:t>belgenin  düzenlenme  tarihinde saat 15.00’ten sonra yayınlanan</a:t>
          </a:r>
          <a:r>
            <a:rPr lang="tr-TR" sz="1400">
              <a:latin typeface="Calibri"/>
              <a:cs typeface="Calibri"/>
            </a:rPr>
            <a:t> T.C. Merkez Bankası </a:t>
          </a:r>
          <a:r>
            <a:rPr lang="tr-TR" sz="1400" b="1">
              <a:latin typeface="Calibri"/>
              <a:cs typeface="Calibri"/>
            </a:rPr>
            <a:t>döviz  satış  kuru  esas  alınmak </a:t>
          </a:r>
          <a:r>
            <a:rPr lang="tr-TR" sz="1400">
              <a:latin typeface="Calibri"/>
              <a:cs typeface="Calibri"/>
            </a:rPr>
            <a:t>suretiyle TL’ye dönüştürülür.</a:t>
          </a:r>
          <a:endParaRPr/>
        </a:p>
      </dgm:t>
    </dgm:pt>
    <dgm:pt modelId="{C724C889-C407-4274-9248-9611F464364F}" type="parTrans" cxnId="{A041B66F-F3F4-4C8F-ABE1-B38547CBF9ED}">
      <dgm:prSet/>
      <dgm:spPr bwMode="auto"/>
      <dgm:t>
        <a:bodyPr/>
        <a:lstStyle/>
        <a:p>
          <a:pPr>
            <a:defRPr/>
          </a:pPr>
          <a:endParaRPr lang="tr-TR">
            <a:solidFill>
              <a:schemeClr val="tx1"/>
            </a:solidFill>
          </a:endParaRPr>
        </a:p>
      </dgm:t>
    </dgm:pt>
    <dgm:pt modelId="{3EB88522-640A-4091-8C55-785C20ECF965}" type="sibTrans" cxnId="{A041B66F-F3F4-4C8F-ABE1-B38547CBF9ED}">
      <dgm:prSet/>
      <dgm:spPr bwMode="auto"/>
      <dgm:t>
        <a:bodyPr/>
        <a:lstStyle/>
        <a:p>
          <a:pPr>
            <a:defRPr/>
          </a:pPr>
          <a:endParaRPr lang="tr-TR">
            <a:solidFill>
              <a:schemeClr val="tx1"/>
            </a:solidFill>
          </a:endParaRPr>
        </a:p>
      </dgm:t>
    </dgm:pt>
    <dgm:pt modelId="{29E1B1AB-FE31-4231-8CD8-E8168C8E6D13}" type="node">
      <dgm:prSet phldrT="[Metin]" custT="1"/>
      <dgm:spPr bwMode="auto"/>
      <dgm:t>
        <a:bodyPr/>
        <a:lstStyle/>
        <a:p>
          <a:pPr>
            <a:defRPr/>
          </a:pPr>
          <a:r>
            <a:rPr lang="tr-TR" sz="2400" b="1"/>
            <a:t>PROJE HESABI</a:t>
          </a:r>
          <a:endParaRPr lang="tr-TR" sz="2400" b="1"/>
        </a:p>
      </dgm:t>
    </dgm:pt>
    <dgm:pt modelId="{5C3B613A-F412-44FE-80E5-4AFC657D78CA}" type="sibTrans" cxnId="{7B30E097-BBB2-4E41-98E2-3C42CC052A05}">
      <dgm:prSet/>
      <dgm:spPr bwMode="auto"/>
      <dgm:t>
        <a:bodyPr/>
        <a:lstStyle/>
        <a:p>
          <a:pPr>
            <a:defRPr/>
          </a:pPr>
          <a:endParaRPr lang="tr-TR">
            <a:solidFill>
              <a:schemeClr val="tx1"/>
            </a:solidFill>
          </a:endParaRPr>
        </a:p>
      </dgm:t>
    </dgm:pt>
    <dgm:pt modelId="{4D301B53-3C1B-4FA4-8045-8CFB6C188EDF}" type="parTrans" cxnId="{7B30E097-BBB2-4E41-98E2-3C42CC052A05}">
      <dgm:prSet/>
      <dgm:spPr bwMode="auto"/>
      <dgm:t>
        <a:bodyPr/>
        <a:lstStyle/>
        <a:p>
          <a:pPr>
            <a:defRPr/>
          </a:pPr>
          <a:endParaRPr lang="tr-TR">
            <a:solidFill>
              <a:schemeClr val="tx1"/>
            </a:solidFill>
          </a:endParaRPr>
        </a:p>
      </dgm:t>
    </dgm:pt>
    <dgm:pt modelId="{0629848A-AA27-402E-9076-DFE4137B748A}" type="node">
      <dgm:prSet phldrT="[Metin]" custT="1"/>
      <dgm:spPr bwMode="auto"/>
      <dgm:t>
        <a:bodyPr/>
        <a:lstStyle/>
        <a:p>
          <a:pPr>
            <a:defRPr/>
          </a:pPr>
          <a:r>
            <a:rPr lang="tr-TR" sz="2400" b="1"/>
            <a:t>ÖDEME ŞEKLİ</a:t>
          </a:r>
          <a:endParaRPr lang="tr-TR" sz="2400" b="1"/>
        </a:p>
      </dgm:t>
    </dgm:pt>
    <dgm:pt modelId="{50AE60FD-B83D-4DF3-A30D-461E6DFD04AB}" type="sibTrans" cxnId="{748D702B-238C-4A13-96B9-657081B8750E}">
      <dgm:prSet/>
      <dgm:spPr bwMode="auto"/>
      <dgm:t>
        <a:bodyPr/>
        <a:lstStyle/>
        <a:p>
          <a:pPr>
            <a:defRPr/>
          </a:pPr>
          <a:endParaRPr lang="tr-TR">
            <a:solidFill>
              <a:schemeClr val="tx1"/>
            </a:solidFill>
          </a:endParaRPr>
        </a:p>
      </dgm:t>
    </dgm:pt>
    <dgm:pt modelId="{A6115A3E-2049-4370-9D14-3E043B76FD49}" type="parTrans" cxnId="{748D702B-238C-4A13-96B9-657081B8750E}">
      <dgm:prSet/>
      <dgm:spPr bwMode="auto"/>
      <dgm:t>
        <a:bodyPr/>
        <a:lstStyle/>
        <a:p>
          <a:pPr>
            <a:defRPr/>
          </a:pPr>
          <a:endParaRPr lang="tr-TR">
            <a:solidFill>
              <a:schemeClr val="tx1"/>
            </a:solidFill>
          </a:endParaRPr>
        </a:p>
      </dgm:t>
    </dgm:pt>
    <dgm:pt modelId="{274E1207-B3E5-4041-9D50-473EC9CFA180}" type="node">
      <dgm:prSet phldrT="[Metin]" custT="1"/>
      <dgm:spPr bwMode="auto"/>
      <dgm:t>
        <a:bodyPr/>
        <a:lstStyle/>
        <a:p>
          <a:pPr>
            <a:defRPr/>
          </a:pPr>
          <a:r>
            <a:rPr lang="tr-TR" sz="2400" b="1"/>
            <a:t>ÖNEMLİ!</a:t>
          </a:r>
          <a:endParaRPr lang="tr-TR" sz="2400" b="1"/>
        </a:p>
      </dgm:t>
    </dgm:pt>
    <dgm:pt modelId="{4FABDD3D-B298-403D-9521-CC8A692B5BF1}" type="sibTrans" cxnId="{75318317-1FC1-4047-8733-FAF5F5EEADBE}">
      <dgm:prSet/>
      <dgm:spPr bwMode="auto"/>
      <dgm:t>
        <a:bodyPr/>
        <a:lstStyle/>
        <a:p>
          <a:pPr>
            <a:defRPr/>
          </a:pPr>
          <a:endParaRPr lang="tr-TR">
            <a:solidFill>
              <a:schemeClr val="tx1"/>
            </a:solidFill>
          </a:endParaRPr>
        </a:p>
      </dgm:t>
    </dgm:pt>
    <dgm:pt modelId="{6D64B141-F852-4DC0-8668-1E5ACC96827C}" type="parTrans" cxnId="{75318317-1FC1-4047-8733-FAF5F5EEADBE}">
      <dgm:prSet/>
      <dgm:spPr bwMode="auto"/>
      <dgm:t>
        <a:bodyPr/>
        <a:lstStyle/>
        <a:p>
          <a:pPr>
            <a:defRPr/>
          </a:pPr>
          <a:endParaRPr lang="tr-TR">
            <a:solidFill>
              <a:schemeClr val="tx1"/>
            </a:solidFill>
          </a:endParaRPr>
        </a:p>
      </dgm:t>
    </dgm:pt>
    <dgm:pt modelId="{BF3E39AC-CC5F-094D-86D7-88D9D1A1E5AF}" type="pres">
      <dgm:prSet presAssocID="{3DEF9523-2FD6-43FB-90E7-228B63D504A0}" presName="Name0" presStyleCnt="0">
        <dgm:presLayoutVars>
          <dgm:dir val="norm"/>
          <dgm:resizeHandles val="exact"/>
        </dgm:presLayoutVars>
      </dgm:prSet>
      <dgm:spPr bwMode="auto"/>
    </dgm:pt>
    <dgm:pt modelId="{08E7603A-CD3A-0B48-B944-505CA5CC6FA4}" type="pres">
      <dgm:prSet presAssocID="{29E1B1AB-FE31-4231-8CD8-E8168C8E6D13}" presName="compNode" presStyleCnt="0"/>
      <dgm:spPr bwMode="auto"/>
    </dgm:pt>
    <dgm:pt modelId="{76672F9A-2E86-9D4A-88E2-6BA75BB009BE}" type="pres">
      <dgm:prSet presAssocID="{29E1B1AB-FE31-4231-8CD8-E8168C8E6D13}" presName="dummyConnPt" presStyleCnt="0"/>
      <dgm:spPr bwMode="auto"/>
    </dgm:pt>
    <dgm:pt modelId="{D46F353C-FFBE-654C-A823-C305E121455A}" type="pres">
      <dgm:prSet presAssocID="{29E1B1AB-FE31-4231-8CD8-E8168C8E6D13}" presName="node" presStyleLbl="node1" presStyleIdx="0" presStyleCnt="3">
        <dgm:presLayoutVars>
          <dgm:bulletEnabled val="1"/>
        </dgm:presLayoutVars>
      </dgm:prSet>
      <dgm:spPr bwMode="auto"/>
    </dgm:pt>
    <dgm:pt modelId="{7F8C7CD7-E65E-C34D-98A0-9C613B043609}" type="pres">
      <dgm:prSet presAssocID="{5C3B613A-F412-44FE-80E5-4AFC657D78CA}" presName="sibTrans" presStyleLbl="bgSibTrans2D1" presStyleIdx="0" presStyleCnt="2"/>
      <dgm:spPr bwMode="auto"/>
    </dgm:pt>
    <dgm:pt modelId="{1A7A93DE-9881-8F4D-A240-60919C9493B6}" type="pres">
      <dgm:prSet presAssocID="{0629848A-AA27-402E-9076-DFE4137B748A}" presName="compNode" presStyleCnt="0"/>
      <dgm:spPr bwMode="auto"/>
    </dgm:pt>
    <dgm:pt modelId="{A59F896A-6468-F045-B7DF-EF2213B52CA9}" type="pres">
      <dgm:prSet presAssocID="{0629848A-AA27-402E-9076-DFE4137B748A}" presName="dummyConnPt" presStyleCnt="0"/>
      <dgm:spPr bwMode="auto"/>
    </dgm:pt>
    <dgm:pt modelId="{F51C8A35-8B61-2B49-ADAD-DB366B5EE5FD}" type="pres">
      <dgm:prSet presAssocID="{0629848A-AA27-402E-9076-DFE4137B748A}" presName="node" presStyleLbl="node1" presStyleIdx="1" presStyleCnt="3">
        <dgm:presLayoutVars>
          <dgm:bulletEnabled val="1"/>
        </dgm:presLayoutVars>
      </dgm:prSet>
      <dgm:spPr bwMode="auto"/>
    </dgm:pt>
    <dgm:pt modelId="{795E8F0F-47DB-7043-8A88-AD477E82013F}" type="pres">
      <dgm:prSet presAssocID="{50AE60FD-B83D-4DF3-A30D-461E6DFD04AB}" presName="sibTrans" presStyleLbl="bgSibTrans2D1" presStyleIdx="1" presStyleCnt="2"/>
      <dgm:spPr bwMode="auto"/>
    </dgm:pt>
    <dgm:pt modelId="{1950950F-85BF-6946-ADCE-258CF8607B92}" type="pres">
      <dgm:prSet presAssocID="{274E1207-B3E5-4041-9D50-473EC9CFA180}" presName="compNode" presStyleCnt="0"/>
      <dgm:spPr bwMode="auto"/>
    </dgm:pt>
    <dgm:pt modelId="{AB2D5169-29E4-7846-BD54-F289A7C320A6}" type="pres">
      <dgm:prSet presAssocID="{274E1207-B3E5-4041-9D50-473EC9CFA180}" presName="dummyConnPt" presStyleCnt="0"/>
      <dgm:spPr bwMode="auto"/>
    </dgm:pt>
    <dgm:pt modelId="{5E0F9819-9390-FE40-A942-19C0144DB019}" type="pres">
      <dgm:prSet presAssocID="{274E1207-B3E5-4041-9D50-473EC9CFA180}" presName="node" presStyleLbl="node1" presStyleIdx="2" presStyleCnt="3">
        <dgm:presLayoutVars>
          <dgm:bulletEnabled val="1"/>
        </dgm:presLayoutVars>
      </dgm:prSet>
      <dgm:spPr bwMode="auto"/>
    </dgm:pt>
  </dgm:ptLst>
  <dgm:cxnLst>
    <dgm:cxn modelId="{766B500E-ECEB-CD4A-827C-C2168B04FE3B}" type="presOf" srcId="{3DEF9523-2FD6-43FB-90E7-228B63D504A0}" destId="{BF3E39AC-CC5F-094D-86D7-88D9D1A1E5AF}" srcOrd="0" destOrd="0" presId="urn:microsoft.com/office/officeart/2005/8/layout/bProcess4"/>
    <dgm:cxn modelId="{75318317-1FC1-4047-8733-FAF5F5EEADBE}" type="parOf" srcId="{3DEF9523-2FD6-43FB-90E7-228B63D504A0}" destId="{274E1207-B3E5-4041-9D50-473EC9CFA180}" srcOrd="2" destOrd="0" parTransId="{6D64B141-F852-4DC0-8668-1E5ACC96827C}" sibTransId="{4FABDD3D-B298-403D-9521-CC8A692B5BF1}"/>
    <dgm:cxn modelId="{6F34631E-B327-D842-80CD-2AB2588B25BA}" type="presOf" srcId="{53C5C613-6FB7-48F2-B450-1C9F364D584F}" destId="{F51C8A35-8B61-2B49-ADAD-DB366B5EE5FD}" srcOrd="0" destOrd="1" presId="urn:microsoft.com/office/officeart/2005/8/layout/bProcess4"/>
    <dgm:cxn modelId="{748D702B-238C-4A13-96B9-657081B8750E}" type="parOf" srcId="{3DEF9523-2FD6-43FB-90E7-228B63D504A0}" destId="{0629848A-AA27-402E-9076-DFE4137B748A}" srcOrd="1" destOrd="0" parTransId="{A6115A3E-2049-4370-9D14-3E043B76FD49}" sibTransId="{50AE60FD-B83D-4DF3-A30D-461E6DFD04AB}"/>
    <dgm:cxn modelId="{36BD9A35-3828-904C-8901-0A6948047A9C}" type="presOf" srcId="{E77997ED-6E39-4248-A235-C84406E9CCC3}" destId="{D46F353C-FFBE-654C-A823-C305E121455A}" srcOrd="0" destOrd="1" presId="urn:microsoft.com/office/officeart/2005/8/layout/bProcess4"/>
    <dgm:cxn modelId="{4B679A65-7BDF-499B-AC96-090D9C85ECC5}" type="parOf" srcId="{0629848A-AA27-402E-9076-DFE4137B748A}" destId="{53C5C613-6FB7-48F2-B450-1C9F364D584F}" srcOrd="0" destOrd="0" parTransId="{3F157338-3CCF-4778-958B-63695632343E}" sibTransId="{796E025F-84F0-486A-8861-B104FC081D71}"/>
    <dgm:cxn modelId="{216AB865-DE3D-9C47-97F0-42353C56E7B6}" type="presOf" srcId="{274E1207-B3E5-4041-9D50-473EC9CFA180}" destId="{5E0F9819-9390-FE40-A942-19C0144DB019}" srcOrd="0" destOrd="0" presId="urn:microsoft.com/office/officeart/2005/8/layout/bProcess4"/>
    <dgm:cxn modelId="{239BF74A-5F7E-4056-87C4-CA6CF07A1469}" type="parOf" srcId="{29E1B1AB-FE31-4231-8CD8-E8168C8E6D13}" destId="{E77997ED-6E39-4248-A235-C84406E9CCC3}" srcOrd="0" destOrd="0" parTransId="{C9E5EFA2-489F-4F4F-9C06-67CD4315D637}" sibTransId="{18CCD63B-C52C-4003-80FB-B85E57EE8899}"/>
    <dgm:cxn modelId="{A041B66F-F3F4-4C8F-ABE1-B38547CBF9ED}" type="parOf" srcId="{274E1207-B3E5-4041-9D50-473EC9CFA180}" destId="{7A3C310F-76A0-45DE-9A2F-087DCD34C581}" srcOrd="0" destOrd="0" parTransId="{C724C889-C407-4274-9248-9611F464364F}" sibTransId="{3EB88522-640A-4091-8C55-785C20ECF965}"/>
    <dgm:cxn modelId="{7B30E097-BBB2-4E41-98E2-3C42CC052A05}" type="parOf" srcId="{3DEF9523-2FD6-43FB-90E7-228B63D504A0}" destId="{29E1B1AB-FE31-4231-8CD8-E8168C8E6D13}" srcOrd="0" destOrd="0" parTransId="{4D301B53-3C1B-4FA4-8045-8CFB6C188EDF}" sibTransId="{5C3B613A-F412-44FE-80E5-4AFC657D78CA}"/>
    <dgm:cxn modelId="{F21ACE9F-F221-B649-85E7-8303D40BCDF4}" type="presOf" srcId="{7A3C310F-76A0-45DE-9A2F-087DCD34C581}" destId="{5E0F9819-9390-FE40-A942-19C0144DB019}" srcOrd="0" destOrd="1" presId="urn:microsoft.com/office/officeart/2005/8/layout/bProcess4"/>
    <dgm:cxn modelId="{B290E0B3-7C9D-704E-A4B7-7FF1B34613BE}" type="presOf" srcId="{5C3B613A-F412-44FE-80E5-4AFC657D78CA}" destId="{7F8C7CD7-E65E-C34D-98A0-9C613B043609}" srcOrd="0" destOrd="0" presId="urn:microsoft.com/office/officeart/2005/8/layout/bProcess4"/>
    <dgm:cxn modelId="{9E5240EE-F29B-3143-9D9C-3A38DAD41952}" type="presOf" srcId="{50AE60FD-B83D-4DF3-A30D-461E6DFD04AB}" destId="{795E8F0F-47DB-7043-8A88-AD477E82013F}" srcOrd="0" destOrd="0" presId="urn:microsoft.com/office/officeart/2005/8/layout/bProcess4"/>
    <dgm:cxn modelId="{F70292FA-4C01-FF44-B481-FDB4BEAE786F}" type="presOf" srcId="{0629848A-AA27-402E-9076-DFE4137B748A}" destId="{F51C8A35-8B61-2B49-ADAD-DB366B5EE5FD}" srcOrd="0" destOrd="0" presId="urn:microsoft.com/office/officeart/2005/8/layout/bProcess4"/>
    <dgm:cxn modelId="{9A1ECBFD-BD75-9546-92F0-0C741CE4D5F2}" type="presOf" srcId="{29E1B1AB-FE31-4231-8CD8-E8168C8E6D13}" destId="{D46F353C-FFBE-654C-A823-C305E121455A}" srcOrd="0" destOrd="0" presId="urn:microsoft.com/office/officeart/2005/8/layout/bProcess4"/>
    <dgm:cxn modelId="{B6DDCCB8-27E7-904C-8581-69BFCC222AB4}" type="presParOf" srcId="{BF3E39AC-CC5F-094D-86D7-88D9D1A1E5AF}" destId="{08E7603A-CD3A-0B48-B944-505CA5CC6FA4}" srcOrd="0" destOrd="0" presId="urn:microsoft.com/office/officeart/2005/8/layout/bProcess4"/>
    <dgm:cxn modelId="{3AFFC488-4758-A244-B507-61A78AFFC032}" type="presParOf" srcId="{08E7603A-CD3A-0B48-B944-505CA5CC6FA4}" destId="{76672F9A-2E86-9D4A-88E2-6BA75BB009BE}" srcOrd="0" destOrd="0" presId="urn:microsoft.com/office/officeart/2005/8/layout/bProcess4"/>
    <dgm:cxn modelId="{B4189119-C14E-664C-9042-187FCF59FE7D}" type="presParOf" srcId="{08E7603A-CD3A-0B48-B944-505CA5CC6FA4}" destId="{D46F353C-FFBE-654C-A823-C305E121455A}" srcOrd="1" destOrd="0" presId="urn:microsoft.com/office/officeart/2005/8/layout/bProcess4"/>
    <dgm:cxn modelId="{30819676-A1C0-5C4C-AED5-D40836ABA0F5}" type="presParOf" srcId="{BF3E39AC-CC5F-094D-86D7-88D9D1A1E5AF}" destId="{7F8C7CD7-E65E-C34D-98A0-9C613B043609}" srcOrd="1" destOrd="0" presId="urn:microsoft.com/office/officeart/2005/8/layout/bProcess4"/>
    <dgm:cxn modelId="{C0248735-2A42-0E47-BBDC-54809682AF1D}" type="presParOf" srcId="{BF3E39AC-CC5F-094D-86D7-88D9D1A1E5AF}" destId="{1A7A93DE-9881-8F4D-A240-60919C9493B6}" srcOrd="2" destOrd="0" presId="urn:microsoft.com/office/officeart/2005/8/layout/bProcess4"/>
    <dgm:cxn modelId="{6D1BE3D8-156E-6D42-9A3A-79B3EA9C16FB}" type="presParOf" srcId="{1A7A93DE-9881-8F4D-A240-60919C9493B6}" destId="{A59F896A-6468-F045-B7DF-EF2213B52CA9}" srcOrd="0" destOrd="0" presId="urn:microsoft.com/office/officeart/2005/8/layout/bProcess4"/>
    <dgm:cxn modelId="{6403292B-4389-A24E-AECA-6BD49E5CC798}" type="presParOf" srcId="{1A7A93DE-9881-8F4D-A240-60919C9493B6}" destId="{F51C8A35-8B61-2B49-ADAD-DB366B5EE5FD}" srcOrd="1" destOrd="0" presId="urn:microsoft.com/office/officeart/2005/8/layout/bProcess4"/>
    <dgm:cxn modelId="{0E0F97D1-CE14-904C-8D43-0E0DB1146112}" type="presParOf" srcId="{BF3E39AC-CC5F-094D-86D7-88D9D1A1E5AF}" destId="{795E8F0F-47DB-7043-8A88-AD477E82013F}" srcOrd="3" destOrd="0" presId="urn:microsoft.com/office/officeart/2005/8/layout/bProcess4"/>
    <dgm:cxn modelId="{D89CE817-1D06-5D4B-B2EF-69E9A73457C0}" type="presParOf" srcId="{BF3E39AC-CC5F-094D-86D7-88D9D1A1E5AF}" destId="{1950950F-85BF-6946-ADCE-258CF8607B92}" srcOrd="4" destOrd="0" presId="urn:microsoft.com/office/officeart/2005/8/layout/bProcess4"/>
    <dgm:cxn modelId="{39D41BBA-ED22-FF48-B3C5-7A8251C77749}" type="presParOf" srcId="{1950950F-85BF-6946-ADCE-258CF8607B92}" destId="{AB2D5169-29E4-7846-BD54-F289A7C320A6}" srcOrd="0" destOrd="0" presId="urn:microsoft.com/office/officeart/2005/8/layout/bProcess4"/>
    <dgm:cxn modelId="{F684C37E-4A0D-8C4A-9611-61F5263AFCC6}" type="presParOf" srcId="{1950950F-85BF-6946-ADCE-258CF8607B92}" destId="{5E0F9819-9390-FE40-A942-19C0144DB019}" srcOrd="1" destOrd="0" presId="urn:microsoft.com/office/officeart/2005/8/layout/bProcess4"/>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3.xml><?xml version="1.0" encoding="utf-8"?>
<dgm:dataModel xmlns:dgm="http://schemas.openxmlformats.org/drawingml/2006/diagram" xmlns:a="http://schemas.openxmlformats.org/drawingml/2006/main" xmlns:r="http://schemas.openxmlformats.org/officeDocument/2006/relationships">
  <dgm:ptLst>
    <dgm:pt modelId="{07DE72E7-BF0C-4B74-B332-D50B4A991D1F}" type="doc">
      <dgm:prSet loTypeId="urn:microsoft.com/office/officeart/2005/8/layout/venn3" loCatId="list" qsTypeId="urn:microsoft.com/office/officeart/2005/8/quickstyle/simple1" qsCatId="simple" csTypeId="urn:microsoft.com/office/officeart/2005/8/colors/colorful1" csCatId="colorful" phldr="1"/>
      <dgm:spPr bwMode="auto"/>
      <dgm:t>
        <a:bodyPr/>
        <a:lstStyle/>
        <a:p>
          <a:pPr>
            <a:defRPr/>
          </a:pPr>
          <a:endParaRPr lang="tr-TR"/>
        </a:p>
      </dgm:t>
    </dgm:pt>
    <dgm:pt modelId="{5F16210C-4A6E-4406-953B-929F2C68A6F4}" type="node">
      <dgm:prSet custT="1"/>
      <dgm:spPr bwMode="auto"/>
      <dgm:t>
        <a:bodyPr/>
        <a:lstStyle/>
        <a:p>
          <a:pPr>
            <a:defRPr/>
          </a:pPr>
          <a:r>
            <a:rPr lang="tr-TR" sz="1600" b="0">
              <a:latin typeface="Times New Roman"/>
              <a:cs typeface="Times New Roman"/>
            </a:rPr>
            <a:t>Defterler Çift Kayıt Esasına göre tutulmalı,</a:t>
          </a:r>
          <a:endParaRPr/>
        </a:p>
      </dgm:t>
    </dgm:pt>
    <dgm:pt modelId="{ED98DBB8-01FE-4E22-9135-8BDB51779274}" type="parTrans" cxnId="{5BE9F6D0-70AD-45E2-9240-4E8B07EBB508}">
      <dgm:prSet/>
      <dgm:spPr bwMode="auto"/>
      <dgm:t>
        <a:bodyPr/>
        <a:lstStyle/>
        <a:p>
          <a:pPr>
            <a:defRPr/>
          </a:pPr>
          <a:endParaRPr lang="tr-TR" sz="1600"/>
        </a:p>
      </dgm:t>
    </dgm:pt>
    <dgm:pt modelId="{C46BF422-2DDD-454C-AB6D-F6DE65EA9F71}" type="sibTrans" cxnId="{5BE9F6D0-70AD-45E2-9240-4E8B07EBB508}">
      <dgm:prSet/>
      <dgm:spPr bwMode="auto"/>
      <dgm:t>
        <a:bodyPr/>
        <a:lstStyle/>
        <a:p>
          <a:pPr>
            <a:defRPr/>
          </a:pPr>
          <a:endParaRPr lang="tr-TR" sz="1600"/>
        </a:p>
      </dgm:t>
    </dgm:pt>
    <dgm:pt modelId="{1CA843B3-D43A-4DA0-94B1-1DC838B3D65C}" type="node">
      <dgm:prSet custT="1"/>
      <dgm:spPr bwMode="auto"/>
      <dgm:t>
        <a:bodyPr/>
        <a:lstStyle/>
        <a:p>
          <a:pPr>
            <a:defRPr/>
          </a:pPr>
          <a:r>
            <a:rPr lang="tr-TR" sz="1600" b="0">
              <a:latin typeface="Times New Roman"/>
              <a:cs typeface="Times New Roman"/>
            </a:rPr>
            <a:t>Harcamalar kolaylıkla tanımlanabilir, izlenebilir ve doğrulanabilir olmalı, </a:t>
          </a:r>
          <a:endParaRPr/>
        </a:p>
      </dgm:t>
    </dgm:pt>
    <dgm:pt modelId="{3273F492-FAD6-4BC5-A85E-8D4176EF25A8}" type="parTrans" cxnId="{27B0E1A0-A656-409B-8DC8-9A0BAB87CA50}">
      <dgm:prSet/>
      <dgm:spPr bwMode="auto"/>
      <dgm:t>
        <a:bodyPr/>
        <a:lstStyle/>
        <a:p>
          <a:pPr>
            <a:defRPr/>
          </a:pPr>
          <a:endParaRPr lang="tr-TR" sz="1600"/>
        </a:p>
      </dgm:t>
    </dgm:pt>
    <dgm:pt modelId="{34484DD7-0097-4B2F-9522-309530EB6E0E}" type="sibTrans" cxnId="{27B0E1A0-A656-409B-8DC8-9A0BAB87CA50}">
      <dgm:prSet/>
      <dgm:spPr bwMode="auto"/>
      <dgm:t>
        <a:bodyPr/>
        <a:lstStyle/>
        <a:p>
          <a:pPr>
            <a:defRPr/>
          </a:pPr>
          <a:endParaRPr lang="tr-TR" sz="1600"/>
        </a:p>
      </dgm:t>
    </dgm:pt>
    <dgm:pt modelId="{89703CEF-14BC-4D5D-B275-6FE825A64627}" type="node">
      <dgm:prSet custT="1"/>
      <dgm:spPr bwMode="auto"/>
      <dgm:t>
        <a:bodyPr/>
        <a:lstStyle/>
        <a:p>
          <a:pPr>
            <a:defRPr/>
          </a:pPr>
          <a:r>
            <a:rPr lang="tr-TR" sz="1600" b="0">
              <a:latin typeface="Times New Roman"/>
              <a:cs typeface="Times New Roman"/>
            </a:rPr>
            <a:t>Proje kapsamındaki ödemeler için Vakıfbank Ankara Şubesinde açılan proje hesabı kullanılmalı,</a:t>
          </a:r>
          <a:endParaRPr/>
        </a:p>
      </dgm:t>
    </dgm:pt>
    <dgm:pt modelId="{99493289-4157-482B-B66C-4694AEEF4729}" type="parTrans" cxnId="{C69E161A-AABD-4B05-89CC-AF9F203937DF}">
      <dgm:prSet/>
      <dgm:spPr bwMode="auto"/>
      <dgm:t>
        <a:bodyPr/>
        <a:lstStyle/>
        <a:p>
          <a:pPr>
            <a:defRPr/>
          </a:pPr>
          <a:endParaRPr lang="tr-TR" sz="1600"/>
        </a:p>
      </dgm:t>
    </dgm:pt>
    <dgm:pt modelId="{21EAEBFC-F557-41D1-8560-4773E1CC44C7}" type="sibTrans" cxnId="{C69E161A-AABD-4B05-89CC-AF9F203937DF}">
      <dgm:prSet/>
      <dgm:spPr bwMode="auto"/>
      <dgm:t>
        <a:bodyPr/>
        <a:lstStyle/>
        <a:p>
          <a:pPr>
            <a:defRPr/>
          </a:pPr>
          <a:endParaRPr lang="tr-TR" sz="1600"/>
        </a:p>
      </dgm:t>
    </dgm:pt>
    <dgm:pt modelId="{A380F013-97BF-432E-A13E-C364AC8D1CE8}" type="node">
      <dgm:prSet custT="1"/>
      <dgm:spPr bwMode="auto"/>
      <dgm:t>
        <a:bodyPr/>
        <a:lstStyle/>
        <a:p>
          <a:pPr>
            <a:defRPr/>
          </a:pPr>
          <a:r>
            <a:rPr lang="tr-TR" sz="1600" b="0">
              <a:latin typeface="Times New Roman"/>
              <a:cs typeface="Times New Roman"/>
            </a:rPr>
            <a:t>Mali rapor, yararlanıcının ve ortaklarının muhasebe ve defter tutma sistemleri, muhasebe kayıtları ile uyumlu olmalı,</a:t>
          </a:r>
          <a:endParaRPr/>
        </a:p>
      </dgm:t>
    </dgm:pt>
    <dgm:pt modelId="{7AF2EBED-EC38-45EB-9E07-82FAEB0CAC53}" type="parTrans" cxnId="{4BF997B7-68B2-4B7A-92CF-4DE6B9B4D2DB}">
      <dgm:prSet/>
      <dgm:spPr bwMode="auto"/>
      <dgm:t>
        <a:bodyPr/>
        <a:lstStyle/>
        <a:p>
          <a:pPr>
            <a:defRPr/>
          </a:pPr>
          <a:endParaRPr lang="tr-TR" sz="1600"/>
        </a:p>
      </dgm:t>
    </dgm:pt>
    <dgm:pt modelId="{4C9DBA11-04E3-428B-99F1-41E20624019A}" type="sibTrans" cxnId="{4BF997B7-68B2-4B7A-92CF-4DE6B9B4D2DB}">
      <dgm:prSet/>
      <dgm:spPr bwMode="auto"/>
      <dgm:t>
        <a:bodyPr/>
        <a:lstStyle/>
        <a:p>
          <a:pPr>
            <a:defRPr/>
          </a:pPr>
          <a:endParaRPr lang="tr-TR" sz="1600"/>
        </a:p>
      </dgm:t>
    </dgm:pt>
    <dgm:pt modelId="{9C7BE7A7-8ED7-024A-B690-8FFE8560C156}" type="pres">
      <dgm:prSet presAssocID="{07DE72E7-BF0C-4B74-B332-D50B4A991D1F}" presName="Name0" presStyleCnt="0">
        <dgm:presLayoutVars>
          <dgm:dir val="norm"/>
          <dgm:resizeHandles val="exact"/>
        </dgm:presLayoutVars>
      </dgm:prSet>
      <dgm:spPr bwMode="auto"/>
    </dgm:pt>
    <dgm:pt modelId="{263F7A94-6748-1C45-94A8-036F1A91A6B7}" type="pres">
      <dgm:prSet presAssocID="{5F16210C-4A6E-4406-953B-929F2C68A6F4}" presName="Name5" presStyleLbl="vennNode1" presStyleIdx="0" presStyleCnt="4">
        <dgm:presLayoutVars>
          <dgm:bulletEnabled val="1"/>
        </dgm:presLayoutVars>
      </dgm:prSet>
      <dgm:spPr bwMode="auto"/>
    </dgm:pt>
    <dgm:pt modelId="{CF8CE29F-624B-4842-835F-724AA283AA8F}" type="pres">
      <dgm:prSet presAssocID="{C46BF422-2DDD-454C-AB6D-F6DE65EA9F71}" presName="space" presStyleCnt="0"/>
      <dgm:spPr bwMode="auto"/>
    </dgm:pt>
    <dgm:pt modelId="{C355FCDD-B2C5-D743-B953-9AA91B826BF2}" type="pres">
      <dgm:prSet presAssocID="{1CA843B3-D43A-4DA0-94B1-1DC838B3D65C}" presName="Name5" presStyleLbl="vennNode1" presStyleIdx="1" presStyleCnt="4">
        <dgm:presLayoutVars>
          <dgm:bulletEnabled val="1"/>
        </dgm:presLayoutVars>
      </dgm:prSet>
      <dgm:spPr bwMode="auto"/>
    </dgm:pt>
    <dgm:pt modelId="{18D144B5-FE13-CF43-B6BA-8662028576BA}" type="pres">
      <dgm:prSet presAssocID="{34484DD7-0097-4B2F-9522-309530EB6E0E}" presName="space" presStyleCnt="0"/>
      <dgm:spPr bwMode="auto"/>
    </dgm:pt>
    <dgm:pt modelId="{32AAD7FE-E5CA-4A4C-8990-9EF5CC6414A2}" type="pres">
      <dgm:prSet presAssocID="{89703CEF-14BC-4D5D-B275-6FE825A64627}" presName="Name5" presStyleLbl="vennNode1" presStyleIdx="2" presStyleCnt="4">
        <dgm:presLayoutVars>
          <dgm:bulletEnabled val="1"/>
        </dgm:presLayoutVars>
      </dgm:prSet>
      <dgm:spPr bwMode="auto"/>
    </dgm:pt>
    <dgm:pt modelId="{477DED59-169F-4545-91B8-13043EC55AFE}" type="pres">
      <dgm:prSet presAssocID="{21EAEBFC-F557-41D1-8560-4773E1CC44C7}" presName="space" presStyleCnt="0"/>
      <dgm:spPr bwMode="auto"/>
    </dgm:pt>
    <dgm:pt modelId="{E14CF32B-C9DC-B545-8414-A0442DF1C8B7}" type="pres">
      <dgm:prSet presAssocID="{A380F013-97BF-432E-A13E-C364AC8D1CE8}" presName="Name5" presStyleLbl="vennNode1" presStyleIdx="3" presStyleCnt="4">
        <dgm:presLayoutVars>
          <dgm:bulletEnabled val="1"/>
        </dgm:presLayoutVars>
      </dgm:prSet>
      <dgm:spPr bwMode="auto"/>
    </dgm:pt>
  </dgm:ptLst>
  <dgm:cxnLst>
    <dgm:cxn modelId="{C69E161A-AABD-4B05-89CC-AF9F203937DF}" type="parOf" srcId="{07DE72E7-BF0C-4B74-B332-D50B4A991D1F}" destId="{89703CEF-14BC-4D5D-B275-6FE825A64627}" srcOrd="2" destOrd="0" parTransId="{99493289-4157-482B-B66C-4694AEEF4729}" sibTransId="{21EAEBFC-F557-41D1-8560-4773E1CC44C7}"/>
    <dgm:cxn modelId="{41735274-74D7-714E-A304-70A0192E0DE0}" type="presOf" srcId="{89703CEF-14BC-4D5D-B275-6FE825A64627}" destId="{32AAD7FE-E5CA-4A4C-8990-9EF5CC6414A2}" srcOrd="0" destOrd="0" presId="urn:microsoft.com/office/officeart/2005/8/layout/venn3"/>
    <dgm:cxn modelId="{898EAD76-2E84-6D4A-B310-F591DFFAB541}" type="presOf" srcId="{A380F013-97BF-432E-A13E-C364AC8D1CE8}" destId="{E14CF32B-C9DC-B545-8414-A0442DF1C8B7}" srcOrd="0" destOrd="0" presId="urn:microsoft.com/office/officeart/2005/8/layout/venn3"/>
    <dgm:cxn modelId="{0AB5A258-DFC0-594B-A7FE-B92287AB0A63}" type="presOf" srcId="{07DE72E7-BF0C-4B74-B332-D50B4A991D1F}" destId="{9C7BE7A7-8ED7-024A-B690-8FFE8560C156}" srcOrd="0" destOrd="0" presId="urn:microsoft.com/office/officeart/2005/8/layout/venn3"/>
    <dgm:cxn modelId="{27B0E1A0-A656-409B-8DC8-9A0BAB87CA50}" type="parOf" srcId="{07DE72E7-BF0C-4B74-B332-D50B4A991D1F}" destId="{1CA843B3-D43A-4DA0-94B1-1DC838B3D65C}" srcOrd="1" destOrd="0" parTransId="{3273F492-FAD6-4BC5-A85E-8D4176EF25A8}" sibTransId="{34484DD7-0097-4B2F-9522-309530EB6E0E}"/>
    <dgm:cxn modelId="{4BF997B7-68B2-4B7A-92CF-4DE6B9B4D2DB}" type="parOf" srcId="{07DE72E7-BF0C-4B74-B332-D50B4A991D1F}" destId="{A380F013-97BF-432E-A13E-C364AC8D1CE8}" srcOrd="3" destOrd="0" parTransId="{7AF2EBED-EC38-45EB-9E07-82FAEB0CAC53}" sibTransId="{4C9DBA11-04E3-428B-99F1-41E20624019A}"/>
    <dgm:cxn modelId="{5BE9F6D0-70AD-45E2-9240-4E8B07EBB508}" type="parOf" srcId="{07DE72E7-BF0C-4B74-B332-D50B4A991D1F}" destId="{5F16210C-4A6E-4406-953B-929F2C68A6F4}" srcOrd="0" destOrd="0" parTransId="{ED98DBB8-01FE-4E22-9135-8BDB51779274}" sibTransId="{C46BF422-2DDD-454C-AB6D-F6DE65EA9F71}"/>
    <dgm:cxn modelId="{FFC05BE9-BECB-1043-A6C9-1131DFFE394C}" type="presOf" srcId="{5F16210C-4A6E-4406-953B-929F2C68A6F4}" destId="{263F7A94-6748-1C45-94A8-036F1A91A6B7}" srcOrd="0" destOrd="0" presId="urn:microsoft.com/office/officeart/2005/8/layout/venn3"/>
    <dgm:cxn modelId="{094ED6F4-868D-374C-8A75-5868EBED6F5C}" type="presOf" srcId="{1CA843B3-D43A-4DA0-94B1-1DC838B3D65C}" destId="{C355FCDD-B2C5-D743-B953-9AA91B826BF2}" srcOrd="0" destOrd="0" presId="urn:microsoft.com/office/officeart/2005/8/layout/venn3"/>
    <dgm:cxn modelId="{A812F729-277D-9444-9C36-C1C3A3178488}" type="presParOf" srcId="{9C7BE7A7-8ED7-024A-B690-8FFE8560C156}" destId="{263F7A94-6748-1C45-94A8-036F1A91A6B7}" srcOrd="0" destOrd="0" presId="urn:microsoft.com/office/officeart/2005/8/layout/venn3"/>
    <dgm:cxn modelId="{F75BA88F-A6AB-0A49-B19C-DAE33ABC9712}" type="presParOf" srcId="{9C7BE7A7-8ED7-024A-B690-8FFE8560C156}" destId="{CF8CE29F-624B-4842-835F-724AA283AA8F}" srcOrd="1" destOrd="0" presId="urn:microsoft.com/office/officeart/2005/8/layout/venn3"/>
    <dgm:cxn modelId="{4C6EBD99-A2E4-5E4A-B8E3-578A892381D0}" type="presParOf" srcId="{9C7BE7A7-8ED7-024A-B690-8FFE8560C156}" destId="{C355FCDD-B2C5-D743-B953-9AA91B826BF2}" srcOrd="2" destOrd="0" presId="urn:microsoft.com/office/officeart/2005/8/layout/venn3"/>
    <dgm:cxn modelId="{2A72AB80-2889-FB4B-86DE-F7068C6F9FF7}" type="presParOf" srcId="{9C7BE7A7-8ED7-024A-B690-8FFE8560C156}" destId="{18D144B5-FE13-CF43-B6BA-8662028576BA}" srcOrd="3" destOrd="0" presId="urn:microsoft.com/office/officeart/2005/8/layout/venn3"/>
    <dgm:cxn modelId="{BA238088-9235-0347-AE82-E57C394BAB8A}" type="presParOf" srcId="{9C7BE7A7-8ED7-024A-B690-8FFE8560C156}" destId="{32AAD7FE-E5CA-4A4C-8990-9EF5CC6414A2}" srcOrd="4" destOrd="0" presId="urn:microsoft.com/office/officeart/2005/8/layout/venn3"/>
    <dgm:cxn modelId="{395BD1CC-8082-9347-9ED5-66D12A5F26EB}" type="presParOf" srcId="{9C7BE7A7-8ED7-024A-B690-8FFE8560C156}" destId="{477DED59-169F-4545-91B8-13043EC55AFE}" srcOrd="5" destOrd="0" presId="urn:microsoft.com/office/officeart/2005/8/layout/venn3"/>
    <dgm:cxn modelId="{808AAA99-198A-EC46-B439-B80153D76B71}" type="presParOf" srcId="{9C7BE7A7-8ED7-024A-B690-8FFE8560C156}" destId="{E14CF32B-C9DC-B545-8414-A0442DF1C8B7}" srcOrd="6" destOrd="0" presId="urn:microsoft.com/office/officeart/2005/8/layout/venn3"/>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29344787" name=""/>
      <dsp:cNvGrpSpPr/>
    </dsp:nvGrpSpPr>
    <dsp:grpSpPr bwMode="auto">
      <a:xfrm>
        <a:off x="0" y="0"/>
        <a:ext cx="11017224" cy="5616624"/>
        <a:chOff x="0" y="0"/>
        <a:chExt cx="11017224" cy="5616624"/>
      </a:xfrm>
    </dsp:grpSpPr>
    <dsp:sp modelId="{263F7A94-6748-1C45-94A8-036F1A91A6B7}">
      <dsp:nvSpPr>
        <dsp:cNvPr id="0" name=""/>
        <dsp:cNvSpPr/>
      </dsp:nvSpPr>
      <dsp:spPr bwMode="auto">
        <a:xfrm rot="0" flipH="0" flipV="0">
          <a:off x="0" y="1188132"/>
          <a:ext cx="3240360" cy="3240360"/>
        </a:xfrm>
        <a:prstGeom prst="ellipse">
          <a:avLst/>
        </a:prstGeom>
        <a:ln/>
      </dsp:spPr>
      <dsp:style>
        <a:lnRef idx="2">
          <a:schemeClr val="lt1"/>
        </a:lnRef>
        <a:fillRef idx="1">
          <a:schemeClr val="accent2">
            <a:alpha val="50000"/>
          </a:schemeClr>
        </a:fillRef>
        <a:effectRef idx="0">
          <a:srgbClr val="000000"/>
        </a:effectRef>
        <a:fontRef idx="minor">
          <a:schemeClr val="tx1"/>
        </a:fontRef>
      </dsp:style>
      <dsp:txBody>
        <a:bodyPr vertOverflow="overflow" horzOverflow="overflow" vert="horz" wrap="square" lIns="178327" tIns="20320" rIns="178327" bIns="20320" numCol="1" spcCol="0" rtlCol="0" fromWordArt="0" anchor="ctr" anchorCtr="0" forceAA="0" upright="0" compatLnSpc="0"/>
        <a:p>
          <a:pPr marL="0" indent="0" algn="ctr">
            <a:lnSpc>
              <a:spcPct val="90000"/>
            </a:lnSpc>
            <a:spcAft>
              <a:spcPts val="671"/>
            </a:spcAft>
            <a:defRPr/>
          </a:pPr>
          <a:r>
            <a:rPr lang="tr-TR" sz="1600" b="0">
              <a:latin typeface="Times New Roman"/>
              <a:cs typeface="Times New Roman"/>
            </a:rPr>
            <a:t>Defterler Çift Kayıt Esasına göre tutulmalı,</a:t>
          </a:r>
          <a:endParaRPr/>
        </a:p>
      </dsp:txBody>
      <dsp:txXfrm rot="0">
        <a:off x="474539" y="1662671"/>
        <a:ext cx="2291280" cy="2291280"/>
      </dsp:txXfrm>
    </dsp:sp>
    <dsp:sp modelId="{C355FCDD-B2C5-D743-B953-9AA91B826BF2}">
      <dsp:nvSpPr>
        <dsp:cNvPr id="0" name=""/>
        <dsp:cNvSpPr/>
      </dsp:nvSpPr>
      <dsp:spPr bwMode="auto">
        <a:xfrm rot="0" flipH="0" flipV="0">
          <a:off x="2592288" y="1188132"/>
          <a:ext cx="3240360" cy="3240360"/>
        </a:xfrm>
        <a:prstGeom prst="ellipse">
          <a:avLst/>
        </a:prstGeom>
        <a:ln/>
      </dsp:spPr>
      <dsp:style>
        <a:lnRef idx="2">
          <a:schemeClr val="lt1"/>
        </a:lnRef>
        <a:fillRef idx="1">
          <a:schemeClr val="accent3">
            <a:alpha val="50000"/>
          </a:schemeClr>
        </a:fillRef>
        <a:effectRef idx="0">
          <a:srgbClr val="000000"/>
        </a:effectRef>
        <a:fontRef idx="minor">
          <a:schemeClr val="tx1"/>
        </a:fontRef>
      </dsp:style>
      <dsp:txBody>
        <a:bodyPr vertOverflow="overflow" horzOverflow="overflow" vert="horz" wrap="square" lIns="178327" tIns="20320" rIns="178327" bIns="20320" numCol="1" spcCol="0" rtlCol="0" fromWordArt="0" anchor="ctr" anchorCtr="0" forceAA="0" upright="0" compatLnSpc="0"/>
        <a:p>
          <a:pPr marL="0" indent="0" algn="ctr">
            <a:lnSpc>
              <a:spcPct val="90000"/>
            </a:lnSpc>
            <a:spcAft>
              <a:spcPts val="671"/>
            </a:spcAft>
            <a:defRPr/>
          </a:pPr>
          <a:r>
            <a:rPr lang="tr-TR" sz="1600" b="0">
              <a:latin typeface="Times New Roman"/>
              <a:cs typeface="Times New Roman"/>
            </a:rPr>
            <a:t>Harcamalar kolaylıkla tanımlanabilir, izlenebilir ve doğrulanabilir olmalı, </a:t>
          </a:r>
          <a:endParaRPr/>
        </a:p>
      </dsp:txBody>
      <dsp:txXfrm rot="0">
        <a:off x="3066827" y="1662671"/>
        <a:ext cx="2291280" cy="2291280"/>
      </dsp:txXfrm>
    </dsp:sp>
    <dsp:sp modelId="{32AAD7FE-E5CA-4A4C-8990-9EF5CC6414A2}">
      <dsp:nvSpPr>
        <dsp:cNvPr id="0" name=""/>
        <dsp:cNvSpPr/>
      </dsp:nvSpPr>
      <dsp:spPr bwMode="auto">
        <a:xfrm rot="0" flipH="0" flipV="0">
          <a:off x="5184576" y="1188132"/>
          <a:ext cx="3240360" cy="3240360"/>
        </a:xfrm>
        <a:prstGeom prst="ellipse">
          <a:avLst/>
        </a:prstGeom>
        <a:ln/>
      </dsp:spPr>
      <dsp:style>
        <a:lnRef idx="2">
          <a:schemeClr val="lt1"/>
        </a:lnRef>
        <a:fillRef idx="1">
          <a:schemeClr val="accent4">
            <a:alpha val="50000"/>
          </a:schemeClr>
        </a:fillRef>
        <a:effectRef idx="0">
          <a:srgbClr val="000000"/>
        </a:effectRef>
        <a:fontRef idx="minor">
          <a:schemeClr val="tx1"/>
        </a:fontRef>
      </dsp:style>
      <dsp:txBody>
        <a:bodyPr vertOverflow="overflow" horzOverflow="overflow" vert="horz" wrap="square" lIns="178327" tIns="20320" rIns="178327" bIns="20320" numCol="1" spcCol="0" rtlCol="0" fromWordArt="0" anchor="ctr" anchorCtr="0" forceAA="0" upright="0" compatLnSpc="0"/>
        <a:p>
          <a:pPr marL="0" indent="0" algn="ctr">
            <a:lnSpc>
              <a:spcPct val="90000"/>
            </a:lnSpc>
            <a:spcAft>
              <a:spcPts val="671"/>
            </a:spcAft>
            <a:defRPr/>
          </a:pPr>
          <a:r>
            <a:rPr lang="tr-TR" sz="1600" b="0">
              <a:latin typeface="Times New Roman"/>
              <a:cs typeface="Times New Roman"/>
            </a:rPr>
            <a:t>Proje kapsamındaki ödemeler için Vakıfbank Ankara Şubesinde açılan proje hesabı kullanılmalı,</a:t>
          </a:r>
          <a:endParaRPr/>
        </a:p>
      </dsp:txBody>
      <dsp:txXfrm rot="0">
        <a:off x="5659115" y="1662671"/>
        <a:ext cx="2291280" cy="2291280"/>
      </dsp:txXfrm>
    </dsp:sp>
    <dsp:sp modelId="{E14CF32B-C9DC-B545-8414-A0442DF1C8B7}">
      <dsp:nvSpPr>
        <dsp:cNvPr id="0" name=""/>
        <dsp:cNvSpPr/>
      </dsp:nvSpPr>
      <dsp:spPr bwMode="auto">
        <a:xfrm rot="0" flipH="0" flipV="0">
          <a:off x="7776864" y="1188132"/>
          <a:ext cx="3240360" cy="3240360"/>
        </a:xfrm>
        <a:prstGeom prst="ellipse">
          <a:avLst/>
        </a:prstGeom>
        <a:ln/>
      </dsp:spPr>
      <dsp:style>
        <a:lnRef idx="2">
          <a:schemeClr val="lt1"/>
        </a:lnRef>
        <a:fillRef idx="1">
          <a:schemeClr val="accent5">
            <a:alpha val="50000"/>
          </a:schemeClr>
        </a:fillRef>
        <a:effectRef idx="0">
          <a:srgbClr val="000000"/>
        </a:effectRef>
        <a:fontRef idx="minor">
          <a:schemeClr val="tx1"/>
        </a:fontRef>
      </dsp:style>
      <dsp:txBody>
        <a:bodyPr vertOverflow="overflow" horzOverflow="overflow" vert="horz" wrap="square" lIns="178327" tIns="20320" rIns="178327" bIns="20320" numCol="1" spcCol="0" rtlCol="0" fromWordArt="0" anchor="ctr" anchorCtr="0" forceAA="0" upright="0" compatLnSpc="0"/>
        <a:p>
          <a:pPr marL="0" indent="0" algn="ctr">
            <a:lnSpc>
              <a:spcPct val="90000"/>
            </a:lnSpc>
            <a:spcAft>
              <a:spcPts val="671"/>
            </a:spcAft>
            <a:defRPr/>
          </a:pPr>
          <a:r>
            <a:rPr lang="tr-TR" sz="1600" b="0">
              <a:latin typeface="Times New Roman"/>
              <a:cs typeface="Times New Roman"/>
            </a:rPr>
            <a:t>Mali rapor, yararlanıcının ve ortaklarının muhasebe ve defter tutma sistemleri, muhasebe kayıtları ile uyumlu olmalı,</a:t>
          </a:r>
          <a:endParaRPr/>
        </a:p>
      </dsp:txBody>
      <dsp:txXfrm rot="0">
        <a:off x="8251403" y="1662671"/>
        <a:ext cx="2291280" cy="2291280"/>
      </dsp:txXfrm>
    </dsp:sp>
  </dsp:spTree>
</dsp:drawing>
</file>

<file path=ppt/diagrams/drawing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45439689" name=""/>
      <dsp:cNvGrpSpPr/>
    </dsp:nvGrpSpPr>
    <dsp:grpSpPr bwMode="auto">
      <a:xfrm>
        <a:off x="0" y="0"/>
        <a:ext cx="12421380" cy="8208912"/>
        <a:chOff x="0" y="0"/>
        <a:chExt cx="12421380" cy="8208912"/>
      </a:xfrm>
    </dsp:grpSpPr>
    <dsp:sp modelId="{7F8C7CD7-E65E-C34D-98A0-9C613B043609}">
      <dsp:nvSpPr>
        <dsp:cNvPr id="0" name=""/>
        <dsp:cNvSpPr/>
      </dsp:nvSpPr>
      <dsp:spPr bwMode="auto">
        <a:xfrm rot="5400000">
          <a:off x="-909619" y="3047136"/>
          <a:ext cx="3978452" cy="479266"/>
        </a:xfrm>
        <a:prstGeom prst="rect">
          <a:avLst/>
        </a:prstGeom>
        <a:solidFill>
          <a:schemeClr val="accent2">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sp>
    <dsp:sp modelId="{D46F353C-FFBE-654C-A823-C305E121455A}">
      <dsp:nvSpPr>
        <dsp:cNvPr id="0" name=""/>
        <dsp:cNvSpPr/>
      </dsp:nvSpPr>
      <dsp:spPr bwMode="auto">
        <a:xfrm>
          <a:off x="6853" y="509958"/>
          <a:ext cx="5325181" cy="31951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ts val="0"/>
            </a:spcBef>
            <a:spcAft>
              <a:spcPts val="0"/>
            </a:spcAft>
            <a:buNone/>
            <a:defRPr/>
          </a:pPr>
          <a:r>
            <a:rPr lang="tr-TR" sz="2400" b="1"/>
            <a:t>PROJE HESABI</a:t>
          </a:r>
          <a:endParaRPr lang="tr-TR" sz="2400" b="1"/>
        </a:p>
        <a:p>
          <a:pPr marL="114300" lvl="1" indent="-114300" algn="l" defTabSz="622300">
            <a:lnSpc>
              <a:spcPct val="90000"/>
            </a:lnSpc>
            <a:spcBef>
              <a:spcPts val="0"/>
            </a:spcBef>
            <a:spcAft>
              <a:spcPts val="0"/>
            </a:spcAft>
            <a:buChar char="•"/>
            <a:defRPr/>
          </a:pPr>
          <a:r>
            <a:rPr lang="tr-TR" sz="1400">
              <a:latin typeface="Calibri"/>
              <a:cs typeface="Calibri"/>
            </a:rPr>
            <a:t>P</a:t>
          </a:r>
          <a:r>
            <a:rPr lang="en-US" sz="1400">
              <a:latin typeface="Calibri"/>
              <a:cs typeface="Calibri"/>
            </a:rPr>
            <a:t>roje hesabının bakiyesi proje hesabına bağlı </a:t>
          </a:r>
          <a:r>
            <a:rPr lang="en-US" sz="1400" b="1">
              <a:latin typeface="Calibri"/>
              <a:cs typeface="Calibri"/>
            </a:rPr>
            <a:t>gelir getirici bir hesapta</a:t>
          </a:r>
          <a:r>
            <a:rPr lang="en-US" sz="1400">
              <a:latin typeface="Calibri"/>
              <a:cs typeface="Calibri"/>
            </a:rPr>
            <a:t> değerlendirilir. Bu kapsamda elde edilen </a:t>
          </a:r>
          <a:r>
            <a:rPr lang="en-US" sz="1400" b="1">
              <a:latin typeface="Calibri"/>
              <a:cs typeface="Calibri"/>
            </a:rPr>
            <a:t>bütün getiri ve</a:t>
          </a:r>
          <a:r>
            <a:rPr lang="tr-TR" sz="1400" b="1">
              <a:latin typeface="Calibri"/>
              <a:cs typeface="Calibri"/>
            </a:rPr>
            <a:t> </a:t>
          </a:r>
          <a:r>
            <a:rPr lang="en-US" sz="1400" b="1">
              <a:latin typeface="Calibri"/>
              <a:cs typeface="Calibri"/>
            </a:rPr>
            <a:t>haklar </a:t>
          </a:r>
          <a:r>
            <a:rPr lang="tr-TR" sz="1400" b="1">
              <a:latin typeface="Calibri"/>
              <a:cs typeface="Calibri"/>
            </a:rPr>
            <a:t>A</a:t>
          </a:r>
          <a:r>
            <a:rPr lang="en-US" sz="1400" b="1">
              <a:latin typeface="Calibri"/>
              <a:cs typeface="Calibri"/>
            </a:rPr>
            <a:t>jans</a:t>
          </a:r>
          <a:r>
            <a:rPr lang="tr-TR" sz="1400" b="1">
              <a:latin typeface="Calibri"/>
              <a:cs typeface="Calibri"/>
            </a:rPr>
            <a:t>’a </a:t>
          </a:r>
          <a:r>
            <a:rPr lang="tr-TR" sz="1400" b="0">
              <a:latin typeface="Calibri"/>
              <a:cs typeface="Calibri"/>
            </a:rPr>
            <a:t>aittir.</a:t>
          </a:r>
          <a:endParaRPr lang="tr-TR" sz="1800" b="0">
            <a:latin typeface="Calibri"/>
            <a:cs typeface="Calibri"/>
          </a:endParaRPr>
        </a:p>
      </dsp:txBody>
      <dsp:txXfrm>
        <a:off x="100435" y="603540"/>
        <a:ext cx="5138017" cy="3007944"/>
      </dsp:txXfrm>
    </dsp:sp>
    <dsp:sp modelId="{795E8F0F-47DB-7043-8A88-AD477E82013F}">
      <dsp:nvSpPr>
        <dsp:cNvPr id="0" name=""/>
        <dsp:cNvSpPr/>
      </dsp:nvSpPr>
      <dsp:spPr bwMode="auto">
        <a:xfrm>
          <a:off x="1087323" y="5044078"/>
          <a:ext cx="7067057" cy="479266"/>
        </a:xfrm>
        <a:prstGeom prst="rect">
          <a:avLst/>
        </a:prstGeom>
        <a:solidFill>
          <a:schemeClr val="accent3">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sp>
    <dsp:sp modelId="{F51C8A35-8B61-2B49-ADAD-DB366B5EE5FD}">
      <dsp:nvSpPr>
        <dsp:cNvPr id="0" name=""/>
        <dsp:cNvSpPr/>
      </dsp:nvSpPr>
      <dsp:spPr bwMode="auto">
        <a:xfrm>
          <a:off x="6853" y="4503844"/>
          <a:ext cx="5325181" cy="31951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ts val="0"/>
            </a:spcBef>
            <a:spcAft>
              <a:spcPts val="0"/>
            </a:spcAft>
            <a:buNone/>
            <a:defRPr/>
          </a:pPr>
          <a:r>
            <a:rPr lang="tr-TR" sz="2400" b="1"/>
            <a:t>ÖDEME ŞEKLİ</a:t>
          </a:r>
          <a:endParaRPr lang="tr-TR" sz="2400" b="1"/>
        </a:p>
        <a:p>
          <a:pPr marL="114300" lvl="1" indent="-114300" algn="l" defTabSz="622300">
            <a:lnSpc>
              <a:spcPct val="90000"/>
            </a:lnSpc>
            <a:spcBef>
              <a:spcPts val="0"/>
            </a:spcBef>
            <a:spcAft>
              <a:spcPts val="0"/>
            </a:spcAft>
            <a:buChar char="•"/>
            <a:defRPr/>
          </a:pPr>
          <a:r>
            <a:rPr lang="tr-TR" sz="1400" b="0">
              <a:latin typeface="Calibri"/>
              <a:cs typeface="Calibri"/>
            </a:rPr>
            <a:t>Ajansın ödemeleri </a:t>
          </a:r>
          <a:r>
            <a:rPr lang="tr-TR" sz="1400" b="1">
              <a:latin typeface="Calibri"/>
              <a:cs typeface="Calibri"/>
            </a:rPr>
            <a:t>TL olarak </a:t>
          </a:r>
          <a:r>
            <a:rPr lang="tr-TR" sz="1400" b="0">
              <a:latin typeface="Calibri"/>
              <a:cs typeface="Calibri"/>
            </a:rPr>
            <a:t>proje hesabına transfer talimatı ile gerçekleştirilir.</a:t>
          </a:r>
          <a:endParaRPr/>
        </a:p>
        <a:p>
          <a:pPr marL="114300" lvl="1" indent="-114300" algn="l" defTabSz="622300">
            <a:lnSpc>
              <a:spcPct val="90000"/>
            </a:lnSpc>
            <a:spcBef>
              <a:spcPts val="0"/>
            </a:spcBef>
            <a:spcAft>
              <a:spcPts val="0"/>
            </a:spcAft>
            <a:buChar char="•"/>
            <a:defRPr/>
          </a:pPr>
          <a:r>
            <a:rPr lang="tr-TR" sz="1400" b="1">
              <a:latin typeface="Calibri"/>
              <a:cs typeface="Calibri"/>
            </a:rPr>
            <a:t>Proje harcamaları </a:t>
          </a:r>
          <a:r>
            <a:rPr lang="tr-TR" sz="1400" b="1" u="sng">
              <a:latin typeface="Calibri"/>
              <a:cs typeface="Calibri"/>
            </a:rPr>
            <a:t>proje hesabından </a:t>
          </a:r>
          <a:r>
            <a:rPr lang="tr-TR" sz="1400" b="0">
              <a:latin typeface="Calibri"/>
              <a:cs typeface="Calibri"/>
            </a:rPr>
            <a:t>transfer edilerek yapılmalıdır. </a:t>
          </a:r>
          <a:r>
            <a:rPr lang="tr-TR" sz="1400" b="0">
              <a:solidFill>
                <a:srgbClr val="FF0000"/>
              </a:solidFill>
              <a:latin typeface="Calibri"/>
              <a:cs typeface="Calibri"/>
            </a:rPr>
            <a:t>(Proje hesabı dışında yapılan ödemeler uygun maliyet kabul edilememektedir.)</a:t>
          </a:r>
          <a:endParaRPr lang="tr-TR" sz="1400" b="0">
            <a:solidFill>
              <a:srgbClr val="FF0000"/>
            </a:solidFill>
            <a:latin typeface="Calibri"/>
            <a:cs typeface="Calibri"/>
          </a:endParaRPr>
        </a:p>
      </dsp:txBody>
      <dsp:txXfrm>
        <a:off x="100435" y="4597426"/>
        <a:ext cx="5138017" cy="3007944"/>
      </dsp:txXfrm>
    </dsp:sp>
    <dsp:sp modelId="{5E0F9819-9390-FE40-A942-19C0144DB019}">
      <dsp:nvSpPr>
        <dsp:cNvPr id="0" name=""/>
        <dsp:cNvSpPr/>
      </dsp:nvSpPr>
      <dsp:spPr bwMode="auto">
        <a:xfrm>
          <a:off x="7089344" y="4503844"/>
          <a:ext cx="5325181" cy="31951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ts val="0"/>
            </a:spcBef>
            <a:spcAft>
              <a:spcPts val="0"/>
            </a:spcAft>
            <a:buNone/>
            <a:defRPr/>
          </a:pPr>
          <a:r>
            <a:rPr lang="tr-TR" sz="2400" b="1"/>
            <a:t>ÖNEMLİ!</a:t>
          </a:r>
          <a:endParaRPr lang="tr-TR" sz="2400" b="1"/>
        </a:p>
        <a:p>
          <a:pPr marL="114300" lvl="1" indent="-114300" algn="l" defTabSz="622300">
            <a:lnSpc>
              <a:spcPct val="90000"/>
            </a:lnSpc>
            <a:spcBef>
              <a:spcPts val="0"/>
            </a:spcBef>
            <a:spcAft>
              <a:spcPts val="0"/>
            </a:spcAft>
            <a:buChar char="•"/>
            <a:defRPr/>
          </a:pPr>
          <a:r>
            <a:rPr lang="tr-TR" sz="1400">
              <a:latin typeface="Calibri"/>
              <a:cs typeface="Calibri"/>
            </a:rPr>
            <a:t>Yabancı para cinsinden düzenlenmiş harcama belgeleri </a:t>
          </a:r>
          <a:r>
            <a:rPr lang="tr-TR" sz="1400" b="1">
              <a:latin typeface="Calibri"/>
              <a:cs typeface="Calibri"/>
            </a:rPr>
            <a:t>belgenin  düzenlenme  tarihinde saat 15.00’ten sonra yayınlanan</a:t>
          </a:r>
          <a:r>
            <a:rPr lang="tr-TR" sz="1400">
              <a:latin typeface="Calibri"/>
              <a:cs typeface="Calibri"/>
            </a:rPr>
            <a:t> T.C. Merkez Bankası </a:t>
          </a:r>
          <a:r>
            <a:rPr lang="tr-TR" sz="1400" b="1">
              <a:latin typeface="Calibri"/>
              <a:cs typeface="Calibri"/>
            </a:rPr>
            <a:t>döviz  satış  kuru  esas  alınmak </a:t>
          </a:r>
          <a:r>
            <a:rPr lang="tr-TR" sz="1400">
              <a:latin typeface="Calibri"/>
              <a:cs typeface="Calibri"/>
            </a:rPr>
            <a:t>suretiyle TL’ye dönüştürülür.</a:t>
          </a:r>
          <a:endParaRPr/>
        </a:p>
      </dsp:txBody>
      <dsp:txXfrm>
        <a:off x="7182926" y="4597426"/>
        <a:ext cx="5138017" cy="3007944"/>
      </dsp:txXfrm>
    </dsp:sp>
  </dsp:spTree>
</dsp:drawing>
</file>

<file path=ppt/diagrams/drawing3.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298240937" name=""/>
      <dsp:cNvGrpSpPr/>
    </dsp:nvGrpSpPr>
    <dsp:grpSpPr bwMode="auto">
      <a:xfrm>
        <a:off x="0" y="0"/>
        <a:ext cx="11017224" cy="5616624"/>
        <a:chOff x="0" y="0"/>
        <a:chExt cx="11017224" cy="5616624"/>
      </a:xfrm>
    </dsp:grpSpPr>
    <dsp:sp modelId="{263F7A94-6748-1C45-94A8-036F1A91A6B7}">
      <dsp:nvSpPr>
        <dsp:cNvPr id="0" name=""/>
        <dsp:cNvSpPr/>
      </dsp:nvSpPr>
      <dsp:spPr bwMode="auto">
        <a:xfrm rot="0" flipH="0" flipV="0">
          <a:off x="0" y="1188132"/>
          <a:ext cx="3240360" cy="3240360"/>
        </a:xfrm>
        <a:prstGeom prst="ellipse">
          <a:avLst/>
        </a:prstGeom>
        <a:ln/>
      </dsp:spPr>
      <dsp:style>
        <a:lnRef idx="2">
          <a:schemeClr val="lt1"/>
        </a:lnRef>
        <a:fillRef idx="1">
          <a:schemeClr val="accent2">
            <a:alpha val="50000"/>
          </a:schemeClr>
        </a:fillRef>
        <a:effectRef idx="0">
          <a:srgbClr val="000000"/>
        </a:effectRef>
        <a:fontRef idx="minor">
          <a:schemeClr val="tx1"/>
        </a:fontRef>
      </dsp:style>
      <dsp:txBody>
        <a:bodyPr vertOverflow="overflow" horzOverflow="overflow" vert="horz" wrap="square" lIns="178327" tIns="20320" rIns="178327" bIns="20320" numCol="1" spcCol="0" rtlCol="0" fromWordArt="0" anchor="ctr" anchorCtr="0" forceAA="0" upright="0" compatLnSpc="0"/>
        <a:p>
          <a:pPr marL="0" indent="0" algn="ctr">
            <a:lnSpc>
              <a:spcPct val="90000"/>
            </a:lnSpc>
            <a:spcAft>
              <a:spcPts val="671"/>
            </a:spcAft>
            <a:defRPr/>
          </a:pPr>
          <a:r>
            <a:rPr lang="tr-TR" sz="1600" b="0">
              <a:latin typeface="Times New Roman"/>
              <a:cs typeface="Times New Roman"/>
            </a:rPr>
            <a:t>Defterler Çift Kayıt Esasına göre tutulmalı,</a:t>
          </a:r>
          <a:endParaRPr/>
        </a:p>
      </dsp:txBody>
      <dsp:txXfrm rot="0">
        <a:off x="474539" y="1662671"/>
        <a:ext cx="2291280" cy="2291280"/>
      </dsp:txXfrm>
    </dsp:sp>
    <dsp:sp modelId="{C355FCDD-B2C5-D743-B953-9AA91B826BF2}">
      <dsp:nvSpPr>
        <dsp:cNvPr id="0" name=""/>
        <dsp:cNvSpPr/>
      </dsp:nvSpPr>
      <dsp:spPr bwMode="auto">
        <a:xfrm rot="0" flipH="0" flipV="0">
          <a:off x="2592288" y="1188132"/>
          <a:ext cx="3240360" cy="3240360"/>
        </a:xfrm>
        <a:prstGeom prst="ellipse">
          <a:avLst/>
        </a:prstGeom>
        <a:ln/>
      </dsp:spPr>
      <dsp:style>
        <a:lnRef idx="2">
          <a:schemeClr val="lt1"/>
        </a:lnRef>
        <a:fillRef idx="1">
          <a:schemeClr val="accent3">
            <a:alpha val="50000"/>
          </a:schemeClr>
        </a:fillRef>
        <a:effectRef idx="0">
          <a:srgbClr val="000000"/>
        </a:effectRef>
        <a:fontRef idx="minor">
          <a:schemeClr val="tx1"/>
        </a:fontRef>
      </dsp:style>
      <dsp:txBody>
        <a:bodyPr vertOverflow="overflow" horzOverflow="overflow" vert="horz" wrap="square" lIns="178327" tIns="20320" rIns="178327" bIns="20320" numCol="1" spcCol="0" rtlCol="0" fromWordArt="0" anchor="ctr" anchorCtr="0" forceAA="0" upright="0" compatLnSpc="0"/>
        <a:p>
          <a:pPr marL="0" indent="0" algn="ctr">
            <a:lnSpc>
              <a:spcPct val="90000"/>
            </a:lnSpc>
            <a:spcAft>
              <a:spcPts val="671"/>
            </a:spcAft>
            <a:defRPr/>
          </a:pPr>
          <a:r>
            <a:rPr lang="tr-TR" sz="1600" b="0">
              <a:latin typeface="Times New Roman"/>
              <a:cs typeface="Times New Roman"/>
            </a:rPr>
            <a:t>Harcamalar kolaylıkla tanımlanabilir, izlenebilir ve doğrulanabilir olmalı, </a:t>
          </a:r>
          <a:endParaRPr/>
        </a:p>
      </dsp:txBody>
      <dsp:txXfrm rot="0">
        <a:off x="3066827" y="1662671"/>
        <a:ext cx="2291280" cy="2291280"/>
      </dsp:txXfrm>
    </dsp:sp>
    <dsp:sp modelId="{32AAD7FE-E5CA-4A4C-8990-9EF5CC6414A2}">
      <dsp:nvSpPr>
        <dsp:cNvPr id="0" name=""/>
        <dsp:cNvSpPr/>
      </dsp:nvSpPr>
      <dsp:spPr bwMode="auto">
        <a:xfrm rot="0" flipH="0" flipV="0">
          <a:off x="5184576" y="1188132"/>
          <a:ext cx="3240360" cy="3240360"/>
        </a:xfrm>
        <a:prstGeom prst="ellipse">
          <a:avLst/>
        </a:prstGeom>
        <a:ln/>
      </dsp:spPr>
      <dsp:style>
        <a:lnRef idx="2">
          <a:schemeClr val="lt1"/>
        </a:lnRef>
        <a:fillRef idx="1">
          <a:schemeClr val="accent4">
            <a:alpha val="50000"/>
          </a:schemeClr>
        </a:fillRef>
        <a:effectRef idx="0">
          <a:srgbClr val="000000"/>
        </a:effectRef>
        <a:fontRef idx="minor">
          <a:schemeClr val="tx1"/>
        </a:fontRef>
      </dsp:style>
      <dsp:txBody>
        <a:bodyPr vertOverflow="overflow" horzOverflow="overflow" vert="horz" wrap="square" lIns="178327" tIns="20320" rIns="178327" bIns="20320" numCol="1" spcCol="0" rtlCol="0" fromWordArt="0" anchor="ctr" anchorCtr="0" forceAA="0" upright="0" compatLnSpc="0"/>
        <a:p>
          <a:pPr marL="0" indent="0" algn="ctr">
            <a:lnSpc>
              <a:spcPct val="90000"/>
            </a:lnSpc>
            <a:spcAft>
              <a:spcPts val="671"/>
            </a:spcAft>
            <a:defRPr/>
          </a:pPr>
          <a:r>
            <a:rPr lang="tr-TR" sz="1600" b="0">
              <a:latin typeface="Times New Roman"/>
              <a:cs typeface="Times New Roman"/>
            </a:rPr>
            <a:t>Proje kapsamındaki ödemeler için Vakıfbank Ankara Şubesinde açılan proje hesabı kullanılmalı,</a:t>
          </a:r>
          <a:endParaRPr/>
        </a:p>
      </dsp:txBody>
      <dsp:txXfrm rot="0">
        <a:off x="5659115" y="1662671"/>
        <a:ext cx="2291280" cy="2291280"/>
      </dsp:txXfrm>
    </dsp:sp>
    <dsp:sp modelId="{E14CF32B-C9DC-B545-8414-A0442DF1C8B7}">
      <dsp:nvSpPr>
        <dsp:cNvPr id="0" name=""/>
        <dsp:cNvSpPr/>
      </dsp:nvSpPr>
      <dsp:spPr bwMode="auto">
        <a:xfrm rot="0" flipH="0" flipV="0">
          <a:off x="7776864" y="1188132"/>
          <a:ext cx="3240360" cy="3240360"/>
        </a:xfrm>
        <a:prstGeom prst="ellipse">
          <a:avLst/>
        </a:prstGeom>
        <a:ln/>
      </dsp:spPr>
      <dsp:style>
        <a:lnRef idx="2">
          <a:schemeClr val="lt1"/>
        </a:lnRef>
        <a:fillRef idx="1">
          <a:schemeClr val="accent5">
            <a:alpha val="50000"/>
          </a:schemeClr>
        </a:fillRef>
        <a:effectRef idx="0">
          <a:srgbClr val="000000"/>
        </a:effectRef>
        <a:fontRef idx="minor">
          <a:schemeClr val="tx1"/>
        </a:fontRef>
      </dsp:style>
      <dsp:txBody>
        <a:bodyPr vertOverflow="overflow" horzOverflow="overflow" vert="horz" wrap="square" lIns="178327" tIns="20320" rIns="178327" bIns="20320" numCol="1" spcCol="0" rtlCol="0" fromWordArt="0" anchor="ctr" anchorCtr="0" forceAA="0" upright="0" compatLnSpc="0"/>
        <a:p>
          <a:pPr marL="0" indent="0" algn="ctr">
            <a:lnSpc>
              <a:spcPct val="90000"/>
            </a:lnSpc>
            <a:spcAft>
              <a:spcPts val="671"/>
            </a:spcAft>
            <a:defRPr/>
          </a:pPr>
          <a:r>
            <a:rPr lang="tr-TR" sz="1600" b="0">
              <a:latin typeface="Times New Roman"/>
              <a:cs typeface="Times New Roman"/>
            </a:rPr>
            <a:t>Mali rapor, yararlanıcının ve ortaklarının muhasebe ve defter tutma sistemleri, muhasebe kayıtları ile uyumlu olmalı,</a:t>
          </a:r>
          <a:endParaRPr/>
        </a:p>
      </dsp:txBody>
      <dsp:txXfrm rot="0">
        <a:off x="8251403" y="1662671"/>
        <a:ext cx="2291280" cy="2291280"/>
      </dsp:txXfrm>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5/8/layout/venn3">
  <dgm:title val=""/>
  <dgm:desc val=""/>
  <dgm:catLst>
    <dgm:cat type="relationship" pri="29000"/>
  </dgm:catLst>
  <dgm:sampData>
    <dgm:dataModel>
      <dgm:ptLst>
        <dgm:pt modelId="0" type="doc"/>
        <dgm:pt modelId="1" type="node">
          <dgm:prSet phldr="1"/>
        </dgm:pt>
        <dgm:pt modelId="2" type="node">
          <dgm:prSet phldr="1"/>
        </dgm:pt>
        <dgm:pt modelId="3" type="node">
          <dgm:prSet phldr="1"/>
        </dgm:pt>
        <dgm:pt modelId="4" type="node">
          <dgm:prSet phldr="1"/>
        </dgm:pt>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sampData>
  <dgm:styleData>
    <dgm:dataModel>
      <dgm:ptLst>
        <dgm:pt modelId="0" type="doc"/>
        <dgm:pt modelId="1" type="node"/>
        <dgm:pt modelId="2" type="node"/>
      </dgm:ptLst>
      <dgm:cxnLst>
        <dgm:cxn modelId="3" type="parOf" srcId="0" destId="1" srcOrd="0" destOrd="0"/>
        <dgm:cxn modelId="4" type="parOf" srcId="0" destId="2" srcOrd="1" destOrd="0"/>
      </dgm:cxnLst>
      <dgm:bg/>
      <dgm:whole/>
    </dgm:dataModel>
  </dgm:styleData>
  <dgm:clrData>
    <dgm:dataModel>
      <dgm:ptLst>
        <dgm:pt modelId="0" type="doc"/>
        <dgm:pt modelId="1" type="node"/>
        <dgm:pt modelId="2" type="node"/>
        <dgm:pt modelId="3" type="node"/>
        <dgm:pt modelId="4" type="node"/>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clrData>
  <dgm:layoutNode name="Name0">
    <dgm:varLst>
      <dgm:dir val="norm"/>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rot="0.000000" type="none" r:blip="" blipPhldr="0" lkTxEntry="0" zOrderOff="0" hideGeom="0">
      <dgm:adjLst/>
    </dgm:shape>
    <dgm:presOf/>
    <dgm:constrLst>
      <dgm:constr type="w" for="ch" ptType="node" refPtType="all" refType="w" refFor="self" op="none" fact="1.000000" val="0"/>
      <dgm:constr type="h" for="ch" ptType="node" refPtType="node" refType="w" refFor="ch" op="none" fact="1.000000" val="0"/>
      <dgm:constr type="w" for="ch" forName="space" ptType="all" refPtType="node" refType="w" refFor="ch" op="none" fact="-0.200000" val="0"/>
      <dgm:constr type="primFontSz" for="ch" ptType="node" refPtType="all" refType="none" refFor="self" op="equ" fact="1.000000" val="65"/>
    </dgm:constrLst>
    <dgm:ruleLst/>
    <dgm:forEach name="Name4" axis="ch" ptType="node">
      <dgm:layoutNode name="Name5" styleLbl="vennNode1">
        <dgm:varLst>
          <dgm:bulletEnabled val="1"/>
        </dgm:varLst>
        <dgm:alg type="tx">
          <dgm:param type="txAnchorVertCh" val="mid"/>
          <dgm:param type="txAnchorHorzCh" val="ctr"/>
        </dgm:alg>
        <dgm:shape rot="0.000000" type="ellipse" r:blip="" blipPhldr="0" lkTxEntry="0" zOrderOff="0" hideGeom="0">
          <dgm:adjLst/>
        </dgm:shape>
        <dgm:presOf axis="desOrSelf" ptType="node"/>
        <dgm:constrLst>
          <dgm:constr type="tMarg" for="self" ptType="all" refPtType="all" refType="primFontSz" refFor="self" op="none" fact="0.100000" val="0"/>
          <dgm:constr type="bMarg" for="self" ptType="all" refPtType="all" refType="primFontSz" refFor="self" op="none" fact="0.100000" val="0"/>
          <dgm:constr type="lMarg" for="self" ptType="all" refPtType="all" refType="w" refFor="self" op="none" fact="0.156000" val="0"/>
          <dgm:constr type="rMarg" for="self" ptType="all" refPtType="all" refType="w" refFor="self" op="none" fact="0.156000" val="0"/>
        </dgm:constrLst>
        <dgm:ruleLst>
          <dgm:rule type="primFontSz" for="self" ptType="all" val="5" fact="NaN" max="NaN"/>
        </dgm:ruleLst>
      </dgm:layoutNode>
      <dgm:forEach name="Name6" axis="followSib" ptType="sibTrans" cnt="1">
        <dgm:layoutNode name="space">
          <dgm:alg type="sp"/>
          <dgm:shape rot="0.000000" type="none" r:blip="" blipPhldr="0" lkTxEntry="0" zOrderOff="0" hideGeom="0">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xmlns:r="http://schemas.openxmlformats.org/officeDocument/2006/relationships" uniqueId="urn:microsoft.com/office/officeart/2005/8/layout/bProcess4">
  <dgm:title val=""/>
  <dgm:desc val=""/>
  <dgm:catLst>
    <dgm:cat type="process" pri="19000"/>
  </dgm:catLst>
  <dgm:sampData>
    <dgm:dataModel>
      <dgm:ptLst>
        <dgm:pt modelId="0" type="doc"/>
        <dgm:pt modelId="1" type="node">
          <dgm:prSet phldr="1"/>
        </dgm:pt>
        <dgm:pt modelId="2" type="node">
          <dgm:prSet phldr="1"/>
        </dgm:pt>
        <dgm:pt modelId="3" type="node">
          <dgm:prSet phldr="1"/>
        </dgm:pt>
        <dgm:pt modelId="4" type="node">
          <dgm:prSet phldr="1"/>
        </dgm:pt>
        <dgm:pt modelId="5" type="node">
          <dgm:prSet phldr="1"/>
        </dgm:pt>
        <dgm:pt modelId="6" type="node">
          <dgm:prSet phldr="1"/>
        </dgm:pt>
        <dgm:pt modelId="7" type="node">
          <dgm:prSet phldr="1"/>
        </dgm:pt>
        <dgm:pt modelId="8" type="node">
          <dgm:prSet phldr="1"/>
        </dgm:pt>
        <dgm:pt modelId="9" type="node">
          <dgm:prSet phldr="1"/>
        </dgm:pt>
      </dgm:ptLst>
      <dgm:cxnLst>
        <dgm:cxn modelId="10" type="parOf" srcId="0" destId="1" srcOrd="0" destOrd="0"/>
        <dgm:cxn modelId="11" type="parOf" srcId="0" destId="2" srcOrd="1" destOrd="0"/>
        <dgm:cxn modelId="12" type="parOf" srcId="0" destId="3" srcOrd="2" destOrd="0"/>
        <dgm:cxn modelId="13" type="parOf" srcId="0" destId="4" srcOrd="3" destOrd="0"/>
        <dgm:cxn modelId="14" type="parOf" srcId="0" destId="5" srcOrd="4" destOrd="0"/>
        <dgm:cxn modelId="15" type="parOf" srcId="0" destId="6" srcOrd="5" destOrd="0"/>
        <dgm:cxn modelId="16" type="parOf" srcId="0" destId="7" srcOrd="6" destOrd="0"/>
        <dgm:cxn modelId="17" type="parOf" srcId="0" destId="8" srcOrd="7" destOrd="0"/>
        <dgm:cxn modelId="18" type="parOf" srcId="0" destId="9" srcOrd="8" destOrd="0"/>
      </dgm:cxnLst>
      <dgm:bg/>
      <dgm:whole/>
    </dgm:dataModel>
  </dgm:sampData>
  <dgm:styleData>
    <dgm:dataModel>
      <dgm:ptLst>
        <dgm:pt modelId="0" type="doc"/>
        <dgm:pt modelId="1" type="node"/>
        <dgm:pt modelId="2" type="node"/>
      </dgm:ptLst>
      <dgm:cxnLst>
        <dgm:cxn modelId="3" type="parOf" srcId="0" destId="1" srcOrd="0" destOrd="0"/>
        <dgm:cxn modelId="4" type="parOf" srcId="0" destId="2" srcOrd="1" destOrd="0"/>
      </dgm:cxnLst>
      <dgm:bg/>
      <dgm:whole/>
    </dgm:dataModel>
  </dgm:styleData>
  <dgm:clrData>
    <dgm:dataModel>
      <dgm:ptLst>
        <dgm:pt modelId="0" type="doc"/>
        <dgm:pt modelId="1" type="node"/>
        <dgm:pt modelId="2" type="node"/>
        <dgm:pt modelId="3" type="node"/>
        <dgm:pt modelId="4" type="node"/>
        <dgm:pt modelId="5" type="node"/>
        <dgm:pt modelId="6" type="node"/>
      </dgm:ptLst>
      <dgm:cxnLst>
        <dgm:cxn modelId="7" type="parOf" srcId="0" destId="1" srcOrd="0" destOrd="0"/>
        <dgm:cxn modelId="8" type="parOf" srcId="0" destId="2" srcOrd="1" destOrd="0"/>
        <dgm:cxn modelId="9" type="parOf" srcId="0" destId="3" srcOrd="2" destOrd="0"/>
        <dgm:cxn modelId="10" type="parOf" srcId="0" destId="4" srcOrd="3" destOrd="0"/>
        <dgm:cxn modelId="11" type="parOf" srcId="0" destId="5" srcOrd="4" destOrd="0"/>
        <dgm:cxn modelId="12" type="parOf" srcId="0" destId="6" srcOrd="5" destOrd="0"/>
      </dgm:cxnLst>
      <dgm:bg/>
      <dgm:whole/>
    </dgm:dataModel>
  </dgm:clrData>
  <dgm:layoutNode name="Name0">
    <dgm:varLst>
      <dgm:dir val="norm"/>
      <dgm:resizeHandles val="exact"/>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rot="0.000000" type="none" r:blip="" blipPhldr="0" lkTxEntry="0" zOrderOff="0" hideGeom="0">
      <dgm:adjLst/>
    </dgm:shape>
    <dgm:presOf/>
    <dgm:constrLst>
      <dgm:constr type="w" for="ch" forName="compNode" ptType="all" refPtType="all" refType="w" refFor="self" op="none" fact="1.000000" val="0"/>
      <dgm:constr type="h" for="ch" forName="compNode" ptType="all" refPtType="all" refType="w" refFor="self" op="none" fact="0.600000" val="0"/>
      <dgm:constr type="h" for="ch" forName="sibTrans" ptType="all" refPtType="all" refType="h" refFor="ch" refForName="compNode" op="equ" fact="0.250000" val="0"/>
      <dgm:constr type="sp" for="self" ptType="all" refPtType="all" refType="w" refFor="self" op="none" fact="0.330000" val="0"/>
      <dgm:constr type="primFontSz" for="des" forName="node" ptType="all" refPtType="all" refType="none" refFor="self" op="equ" fact="1.000000" val="65"/>
    </dgm:constrLst>
    <dgm:ruleLst/>
    <dgm:forEach name="nodesForEach" axis="ch" ptType="node">
      <dgm:layoutNode name="compNode">
        <dgm:alg type="composite"/>
        <dgm:shape rot="0.000000" type="none" r:blip="" blipPhldr="0" lkTxEntry="0" zOrderOff="0" hideGeom="0">
          <dgm:adjLst/>
        </dgm:shape>
        <dgm:presOf/>
        <dgm:choose name="Name4">
          <dgm:if name="Name5" axis="self" func="var" arg="dir" op="equ" val="norm">
            <dgm:constrLst>
              <dgm:constr type="l" for="ch" forName="dummyConnPt" ptType="all" refPtType="all" refType="w" refFor="self" op="none" fact="0.200000" val="0"/>
              <dgm:constr type="t" for="ch" forName="dummyConnPt" ptType="all" refPtType="all" refType="w" refFor="self" op="none" fact="0.145000" val="0"/>
              <dgm:constr type="l" for="ch" forName="node" ptType="all" refPtType="all" refType="none" refFor="self" op="none" fact="1.000000" val="0"/>
              <dgm:constr type="t" for="ch" forName="node" ptType="all" refPtType="all" refType="none" refFor="self" op="none" fact="1.000000" val="0"/>
              <dgm:constr type="h" for="ch" forName="node" ptType="all" refPtType="all" refType="h" refFor="self" op="none" fact="1.000000" val="0"/>
              <dgm:constr type="w" for="ch" forName="node" ptType="all" refPtType="all" refType="w" refFor="self" op="none" fact="1.000000" val="0"/>
            </dgm:constrLst>
          </dgm:if>
          <dgm:else name="Name6">
            <dgm:constrLst>
              <dgm:constr type="l" for="ch" forName="dummyConnPt" ptType="all" refPtType="all" refType="w" refFor="self" op="none" fact="0.800000" val="0"/>
              <dgm:constr type="t" for="ch" forName="dummyConnPt" ptType="all" refPtType="all" refType="w" refFor="self" op="none" fact="0.145000" val="0"/>
              <dgm:constr type="l" for="ch" forName="node" ptType="all" refPtType="all" refType="none" refFor="self" op="none" fact="1.000000" val="0"/>
              <dgm:constr type="t" for="ch" forName="node" ptType="all" refPtType="all" refType="none" refFor="self" op="none" fact="1.000000" val="0"/>
              <dgm:constr type="h" for="ch" forName="node" ptType="all" refPtType="all" refType="h" refFor="self" op="none" fact="1.000000" val="0"/>
              <dgm:constr type="w" for="ch" forName="node" ptType="all" refPtType="all" refType="w" refFor="self" op="none" fact="1.000000" val="0"/>
            </dgm:constrLst>
          </dgm:else>
        </dgm:choose>
        <dgm:ruleLst/>
        <dgm:layoutNode name="dummyConnPt" styleLbl="node1" moveWith="node">
          <dgm:alg type="sp"/>
          <dgm:shape rot="0.000000" type="none" r:blip="" blipPhldr="0" lkTxEntry="0" zOrderOff="0" hideGeom="0">
            <dgm:adjLst/>
          </dgm:shape>
          <dgm:presOf/>
          <dgm:constrLst>
            <dgm:constr type="w" for="self" ptType="all" refPtType="all" refType="none" refFor="self" op="none" fact="1.000000" val="1"/>
            <dgm:constr type="h" for="self" ptType="all" refPtType="all" refType="none" refFor="self" op="none" fact="1.000000" val="1"/>
          </dgm:constrLst>
          <dgm:ruleLst/>
        </dgm:layoutNode>
        <dgm:layoutNode name="node">
          <dgm:varLst>
            <dgm:bulletEnabled val="1"/>
          </dgm:varLst>
          <dgm:alg type="tx"/>
          <dgm:shape rot="0.000000" type="roundRect" r:blip="" blipPhldr="0" lkTxEntry="0" zOrderOff="0" hideGeom="0">
            <dgm:adjLst>
              <dgm:adj idx="1" val="0.100000"/>
            </dgm:adjLst>
          </dgm:shape>
          <dgm:presOf axis="desOrSelf" ptType="node"/>
          <dgm:constrLst>
            <dgm:constr type="tMarg" for="self" ptType="all" refPtType="all" refType="primFontSz" refFor="self" op="none" fact="0.300000" val="0"/>
            <dgm:constr type="bMarg" for="self" ptType="all" refPtType="all" refType="primFontSz" refFor="self" op="none" fact="0.300000" val="0"/>
            <dgm:constr type="lMarg" for="self" ptType="all" refPtType="all" refType="primFontSz" refFor="self" op="none" fact="0.300000" val="0"/>
            <dgm:constr type="rMarg" for="self" ptType="all" refPtType="all" refType="primFontSz" refFor="self" op="none" fact="0.300000" val="0"/>
            <dgm:constr type="primFontSz" for="self" ptType="all" refPtType="all" refType="none" refFor="self" op="none" fact="1.000000" val="65"/>
          </dgm:constrLst>
          <dgm:ruleLst>
            <dgm:rule type="primFontSz" for="self" ptType="all"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rot="0.000000" type="conn" r:blip="" blipPhldr="0" lkTxEntry="0" zOrderOff="-2" hideGeom="0">
            <dgm:adjLst/>
          </dgm:shape>
          <dgm:presOf axis="self"/>
          <dgm:constrLst>
            <dgm:constr type="begPad" for="self" ptType="all" refPtType="all" refType="none" refFor="self" op="none" fact="1.000000" val="0"/>
            <dgm:constr type="endPad" for="self" ptType="all" refPtType="all" refType="none" refFor="self" op="none" fact="1.000000" val="0"/>
          </dgm:constrLst>
          <dgm:ruleLst/>
        </dgm:layoutNode>
      </dgm:forEach>
    </dgm:forEach>
  </dgm:layoutNode>
</dgm:layoutDef>
</file>

<file path=ppt/diagrams/layout3.xml><?xml version="1.0" encoding="utf-8"?>
<dgm:layoutDef xmlns:dgm="http://schemas.openxmlformats.org/drawingml/2006/diagram" xmlns:a="http://schemas.openxmlformats.org/drawingml/2006/main" xmlns:r="http://schemas.openxmlformats.org/officeDocument/2006/relationships" uniqueId="urn:microsoft.com/office/officeart/2005/8/layout/venn3">
  <dgm:title val=""/>
  <dgm:desc val=""/>
  <dgm:catLst>
    <dgm:cat type="relationship" pri="29000"/>
  </dgm:catLst>
  <dgm:sampData>
    <dgm:dataModel>
      <dgm:ptLst>
        <dgm:pt modelId="0" type="doc"/>
        <dgm:pt modelId="1" type="node">
          <dgm:prSet phldr="1"/>
        </dgm:pt>
        <dgm:pt modelId="2" type="node">
          <dgm:prSet phldr="1"/>
        </dgm:pt>
        <dgm:pt modelId="3" type="node">
          <dgm:prSet phldr="1"/>
        </dgm:pt>
        <dgm:pt modelId="4" type="node">
          <dgm:prSet phldr="1"/>
        </dgm:pt>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sampData>
  <dgm:styleData>
    <dgm:dataModel>
      <dgm:ptLst>
        <dgm:pt modelId="0" type="doc"/>
        <dgm:pt modelId="1" type="node"/>
        <dgm:pt modelId="2" type="node"/>
      </dgm:ptLst>
      <dgm:cxnLst>
        <dgm:cxn modelId="3" type="parOf" srcId="0" destId="1" srcOrd="0" destOrd="0"/>
        <dgm:cxn modelId="4" type="parOf" srcId="0" destId="2" srcOrd="1" destOrd="0"/>
      </dgm:cxnLst>
      <dgm:bg/>
      <dgm:whole/>
    </dgm:dataModel>
  </dgm:styleData>
  <dgm:clrData>
    <dgm:dataModel>
      <dgm:ptLst>
        <dgm:pt modelId="0" type="doc"/>
        <dgm:pt modelId="1" type="node"/>
        <dgm:pt modelId="2" type="node"/>
        <dgm:pt modelId="3" type="node"/>
        <dgm:pt modelId="4" type="node"/>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clrData>
  <dgm:layoutNode name="Name0">
    <dgm:varLst>
      <dgm:dir val="norm"/>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rot="0.000000" type="none" r:blip="" blipPhldr="0" lkTxEntry="0" zOrderOff="0" hideGeom="0">
      <dgm:adjLst/>
    </dgm:shape>
    <dgm:presOf/>
    <dgm:constrLst>
      <dgm:constr type="w" for="ch" ptType="node" refPtType="all" refType="w" refFor="self" op="none" fact="1.000000" val="0"/>
      <dgm:constr type="h" for="ch" ptType="node" refPtType="node" refType="w" refFor="ch" op="none" fact="1.000000" val="0"/>
      <dgm:constr type="w" for="ch" forName="space" ptType="all" refPtType="node" refType="w" refFor="ch" op="none" fact="-0.200000" val="0"/>
      <dgm:constr type="primFontSz" for="ch" ptType="node" refPtType="all" refType="none" refFor="self" op="equ" fact="1.000000" val="65"/>
    </dgm:constrLst>
    <dgm:ruleLst/>
    <dgm:forEach name="Name4" axis="ch" ptType="node">
      <dgm:layoutNode name="Name5" styleLbl="vennNode1">
        <dgm:varLst>
          <dgm:bulletEnabled val="1"/>
        </dgm:varLst>
        <dgm:alg type="tx">
          <dgm:param type="txAnchorVertCh" val="mid"/>
          <dgm:param type="txAnchorHorzCh" val="ctr"/>
        </dgm:alg>
        <dgm:shape rot="0.000000" type="ellipse" r:blip="" blipPhldr="0" lkTxEntry="0" zOrderOff="0" hideGeom="0">
          <dgm:adjLst/>
        </dgm:shape>
        <dgm:presOf axis="desOrSelf" ptType="node"/>
        <dgm:constrLst>
          <dgm:constr type="tMarg" for="self" ptType="all" refPtType="all" refType="primFontSz" refFor="self" op="none" fact="0.100000" val="0"/>
          <dgm:constr type="bMarg" for="self" ptType="all" refPtType="all" refType="primFontSz" refFor="self" op="none" fact="0.100000" val="0"/>
          <dgm:constr type="lMarg" for="self" ptType="all" refPtType="all" refType="w" refFor="self" op="none" fact="0.156000" val="0"/>
          <dgm:constr type="rMarg" for="self" ptType="all" refPtType="all" refType="w" refFor="self" op="none" fact="0.156000" val="0"/>
        </dgm:constrLst>
        <dgm:ruleLst>
          <dgm:rule type="primFontSz" for="self" ptType="all" val="5" fact="NaN" max="NaN"/>
        </dgm:ruleLst>
      </dgm:layoutNode>
      <dgm:forEach name="Name6" axis="followSib" ptType="sibTrans" cnt="1">
        <dgm:layoutNode name="space">
          <dgm:alg type="sp"/>
          <dgm:shape rot="0.000000" type="none" r:blip="" blipPhldr="0" lkTxEntry="0" zOrderOff="0" hideGeom="0">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Üst Bilgi Yer Tutucusu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5AAB5C67-9F26-4B3C-8903-B92018A4D25F}" type="datetimeFigureOut">
              <a:rPr lang="tr-TR"/>
              <a:t>28.04.2022</a:t>
            </a:fld>
            <a:endParaRPr lang="tr-TR"/>
          </a:p>
        </p:txBody>
      </p:sp>
      <p:sp>
        <p:nvSpPr>
          <p:cNvPr id="4" name="Slayt Resmi Yer Tutucusu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tr-TR"/>
          </a:p>
        </p:txBody>
      </p:sp>
      <p:sp>
        <p:nvSpPr>
          <p:cNvPr id="5" name="Not Yer Tutucusu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6" name="Alt Bilgi Yer Tutucusu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6B9F9F0-6891-44A6-AFA9-8D223BEB13C7}" type="slidenum">
              <a:rPr lang="tr-TR"/>
              <a:t>‹#›</a:t>
            </a:fld>
            <a:endParaRPr lang="tr-T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C9AF88B-6F0D-3749-8C17-C9BEB7C328A7}" type="slidenum">
              <a:rPr/>
              <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5D89687-1D27-B8BE-6C61-F75BB85535A9}"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2B4095A-5226-27BC-F7B8-DAAAA8D37547}" type="slidenum">
              <a:rPr/>
              <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281D26F-C8AD-334A-1B21-ECF1DCB88107}"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06445BB-4800-2C5A-3A7F-912F04C409BC}" type="slidenum">
              <a:rPr/>
              <a:t/>
            </a:fld>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3F65CBD-305B-088A-530D-D14F3C0FED2D}" type="slidenum">
              <a:rPr/>
              <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endParaRPr lang="tr-TR"/>
          </a:p>
        </p:txBody>
      </p:sp>
      <p:sp>
        <p:nvSpPr>
          <p:cNvPr id="4" name="Slayt Numarası Yer Tutucusu 3"/>
          <p:cNvSpPr>
            <a:spLocks noGrp="1"/>
          </p:cNvSpPr>
          <p:nvPr>
            <p:ph type="sldNum" sz="quarter" idx="5"/>
          </p:nvPr>
        </p:nvSpPr>
        <p:spPr bwMode="auto"/>
        <p:txBody>
          <a:bodyPr/>
          <a:lstStyle/>
          <a:p>
            <a:pPr>
              <a:defRPr/>
            </a:pPr>
            <a:fld id="{F6B9F9F0-6891-44A6-AFA9-8D223BEB13C7}" type="slidenum">
              <a:rPr lang="tr-TR"/>
              <a:t>15</a:t>
            </a:fld>
            <a:endParaRPr lang="tr-T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941210A-C6A6-82E6-2C50-4E11A7D49741}" type="slidenum">
              <a:rPr/>
              <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endParaRPr lang="tr-TR"/>
          </a:p>
        </p:txBody>
      </p:sp>
      <p:sp>
        <p:nvSpPr>
          <p:cNvPr id="4" name="Slayt Numarası Yer Tutucusu 3"/>
          <p:cNvSpPr>
            <a:spLocks noGrp="1"/>
          </p:cNvSpPr>
          <p:nvPr>
            <p:ph type="sldNum" sz="quarter" idx="5"/>
          </p:nvPr>
        </p:nvSpPr>
        <p:spPr bwMode="auto"/>
        <p:txBody>
          <a:bodyPr/>
          <a:lstStyle/>
          <a:p>
            <a:pPr>
              <a:defRPr/>
            </a:pPr>
            <a:fld id="{F6B9F9F0-6891-44A6-AFA9-8D223BEB13C7}" type="slidenum">
              <a:rPr lang="tr-TR"/>
              <a:t>17</a:t>
            </a:fld>
            <a:endParaRPr lang="tr-T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AB5FABA-AADE-C6EF-A44C-46C3D3082E58}" type="slidenum">
              <a:rPr/>
              <a:t/>
            </a:fld>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endParaRPr lang="tr-TR"/>
          </a:p>
        </p:txBody>
      </p:sp>
      <p:sp>
        <p:nvSpPr>
          <p:cNvPr id="4" name="Slayt Numarası Yer Tutucusu 3"/>
          <p:cNvSpPr>
            <a:spLocks noGrp="1"/>
          </p:cNvSpPr>
          <p:nvPr>
            <p:ph type="sldNum" sz="quarter" idx="5"/>
          </p:nvPr>
        </p:nvSpPr>
        <p:spPr bwMode="auto"/>
        <p:txBody>
          <a:bodyPr/>
          <a:lstStyle/>
          <a:p>
            <a:pPr>
              <a:defRPr/>
            </a:pPr>
            <a:fld id="{F6B9F9F0-6891-44A6-AFA9-8D223BEB13C7}" type="slidenum">
              <a:rPr lang="tr-TR"/>
              <a:t>19</a:t>
            </a:fld>
            <a:endParaRPr lang="tr-T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BC08C0D-F1F1-E945-51E4-CE2210507EFF}" type="slidenum">
              <a:rPr/>
              <a:t/>
            </a:fld>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96B6D3B-E085-4DA8-FB13-DB7C3DC0402C}" type="slidenum">
              <a:rPr/>
              <a:t/>
            </a:fld>
            <a:endParaRP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622CD5-5541-E99E-5D62-2A85D3FED98F}" type="slidenum">
              <a:rPr/>
              <a:t/>
            </a:fld>
            <a:endParaRP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2A24713-DDC5-F962-D32C-D4E149672CAD}" type="slidenum">
              <a:rPr/>
              <a:t/>
            </a:fld>
            <a:endParaRP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2F87E18-4038-8274-00F8-1DCB7C65CD0E}" type="slidenum">
              <a:rPr/>
              <a:t/>
            </a:fld>
            <a:endParaRPr/>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6C4DAA1-AB0B-EE1F-F9EF-F5DD2FC00441}" type="slidenum">
              <a:rPr/>
              <a:t/>
            </a:fld>
            <a:endParaRPr/>
          </a:p>
        </p:txBody>
      </p:sp>
    </p:spTree>
  </p:cSld>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44D8BE7-F80F-644B-1318-EC588D9B9DAF}" type="slidenum">
              <a:rPr/>
              <a:t/>
            </a:fld>
            <a:endParaRPr/>
          </a:p>
        </p:txBody>
      </p:sp>
    </p:spTree>
  </p:cSld>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sz="1200" b="1">
                <a:solidFill>
                  <a:schemeClr val="tx1"/>
                </a:solidFill>
                <a:latin typeface="Calibri"/>
                <a:ea typeface="Arial"/>
                <a:cs typeface="Arial"/>
              </a:rPr>
              <a:t>MADDE 7/A – (Ek:RG-14/3/2020-31068) </a:t>
            </a:r>
            <a:endParaRPr lang="tr-TR" sz="1200">
              <a:solidFill>
                <a:schemeClr val="tx1"/>
              </a:solidFill>
              <a:latin typeface="Calibri"/>
              <a:ea typeface="Arial"/>
              <a:cs typeface="Arial"/>
            </a:endParaRPr>
          </a:p>
          <a:p>
            <a:pPr>
              <a:defRPr/>
            </a:pPr>
            <a:r>
              <a:rPr lang="tr-TR" sz="1200">
                <a:solidFill>
                  <a:schemeClr val="tx1"/>
                </a:solidFill>
                <a:latin typeface="Calibri"/>
                <a:ea typeface="Arial"/>
                <a:cs typeface="Arial"/>
              </a:rPr>
              <a:t>(1) Bu Yönetmelik kapsamında ajans desteklerine başvurabilecek kişi, kurum ve kuruluşlar şu şekildedir:</a:t>
            </a:r>
            <a:endParaRPr/>
          </a:p>
          <a:p>
            <a:pPr>
              <a:defRPr/>
            </a:pPr>
            <a:r>
              <a:rPr lang="tr-TR" sz="1200">
                <a:solidFill>
                  <a:schemeClr val="tx1"/>
                </a:solidFill>
                <a:latin typeface="Calibri"/>
                <a:ea typeface="Arial"/>
                <a:cs typeface="Arial"/>
              </a:rPr>
              <a:t>a) Kamu kurum ve kuruluşları, kamu kurumu niteliğindeki meslek kuruluşları, birlikler, kooperatifler, sivil toplum kuruluşları, organize sanayi bölgeleri, sanayi siteleri, serbest bölge işleticileri, teknoloji transfer ofisi şirketleri ile teknoloji geliştirme bölgesi, endüstri bölgesi ve iş geliştirme merkezi gibi kuruluşların yönetici şirketleri.</a:t>
            </a:r>
            <a:endParaRPr/>
          </a:p>
          <a:p>
            <a:pPr>
              <a:defRPr/>
            </a:pPr>
            <a:r>
              <a:rPr lang="tr-TR" sz="1200">
                <a:solidFill>
                  <a:schemeClr val="tx1"/>
                </a:solidFill>
                <a:latin typeface="Calibri"/>
                <a:ea typeface="Arial"/>
                <a:cs typeface="Arial"/>
              </a:rPr>
              <a:t>b) Kâr amacı güden diğer gerçek ve tüzel kişiler.</a:t>
            </a:r>
            <a:endParaRPr/>
          </a:p>
          <a:p>
            <a:pPr>
              <a:defRPr/>
            </a:pPr>
            <a:endParaRPr lang="tr-TR"/>
          </a:p>
        </p:txBody>
      </p:sp>
      <p:sp>
        <p:nvSpPr>
          <p:cNvPr id="4" name="Slayt Numarası Yer Tutucusu 3"/>
          <p:cNvSpPr>
            <a:spLocks noGrp="1"/>
          </p:cNvSpPr>
          <p:nvPr>
            <p:ph type="sldNum" sz="quarter" idx="5"/>
          </p:nvPr>
        </p:nvSpPr>
        <p:spPr bwMode="auto"/>
        <p:txBody>
          <a:bodyPr/>
          <a:lstStyle/>
          <a:p>
            <a:pPr>
              <a:defRPr/>
            </a:pPr>
            <a:fld id="{F6B9F9F0-6891-44A6-AFA9-8D223BEB13C7}" type="slidenum">
              <a:rPr lang="tr-TR"/>
              <a:t>26</a:t>
            </a:fld>
            <a:endParaRPr lang="tr-TR"/>
          </a:p>
        </p:txBody>
      </p:sp>
    </p:spTree>
  </p:cSld>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sz="1200" b="1">
                <a:solidFill>
                  <a:schemeClr val="tx1"/>
                </a:solidFill>
                <a:latin typeface="Calibri"/>
                <a:ea typeface="Arial"/>
                <a:cs typeface="Arial"/>
              </a:rPr>
              <a:t>MADDE 7/A – (Ek:RG-14/3/2020-31068) </a:t>
            </a:r>
            <a:endParaRPr lang="tr-TR" sz="1200">
              <a:solidFill>
                <a:schemeClr val="tx1"/>
              </a:solidFill>
              <a:latin typeface="Calibri"/>
              <a:ea typeface="Arial"/>
              <a:cs typeface="Arial"/>
            </a:endParaRPr>
          </a:p>
          <a:p>
            <a:pPr>
              <a:defRPr/>
            </a:pPr>
            <a:r>
              <a:rPr lang="tr-TR" sz="1200">
                <a:solidFill>
                  <a:schemeClr val="tx1"/>
                </a:solidFill>
                <a:latin typeface="Calibri"/>
                <a:ea typeface="Arial"/>
                <a:cs typeface="Arial"/>
              </a:rPr>
              <a:t>(1) Bu Yönetmelik kapsamında ajans desteklerine başvurabilecek kişi, kurum ve kuruluşlar şu şekildedir:</a:t>
            </a:r>
            <a:endParaRPr/>
          </a:p>
          <a:p>
            <a:pPr>
              <a:defRPr/>
            </a:pPr>
            <a:r>
              <a:rPr lang="tr-TR" sz="1200">
                <a:solidFill>
                  <a:schemeClr val="tx1"/>
                </a:solidFill>
                <a:latin typeface="Calibri"/>
                <a:ea typeface="Arial"/>
                <a:cs typeface="Arial"/>
              </a:rPr>
              <a:t>a) Kamu kurum ve kuruluşları, kamu kurumu niteliğindeki meslek kuruluşları, birlikler, kooperatifler, sivil toplum kuruluşları, organize sanayi bölgeleri, sanayi siteleri, serbest bölge işleticileri, teknoloji transfer ofisi şirketleri ile teknoloji geliştirme bölgesi, endüstri bölgesi ve iş geliştirme merkezi gibi kuruluşların yönetici şirketleri.</a:t>
            </a:r>
            <a:endParaRPr/>
          </a:p>
          <a:p>
            <a:pPr>
              <a:defRPr/>
            </a:pPr>
            <a:r>
              <a:rPr lang="tr-TR" sz="1200">
                <a:solidFill>
                  <a:schemeClr val="tx1"/>
                </a:solidFill>
                <a:latin typeface="Calibri"/>
                <a:ea typeface="Arial"/>
                <a:cs typeface="Arial"/>
              </a:rPr>
              <a:t>b) Kâr amacı güden diğer gerçek ve tüzel kişiler.</a:t>
            </a:r>
            <a:endParaRPr/>
          </a:p>
          <a:p>
            <a:pPr>
              <a:defRPr/>
            </a:pPr>
            <a:endParaRPr lang="tr-TR"/>
          </a:p>
        </p:txBody>
      </p:sp>
      <p:sp>
        <p:nvSpPr>
          <p:cNvPr id="4" name="Slayt Numarası Yer Tutucusu 3"/>
          <p:cNvSpPr>
            <a:spLocks noGrp="1"/>
          </p:cNvSpPr>
          <p:nvPr>
            <p:ph type="sldNum" sz="quarter" idx="5"/>
          </p:nvPr>
        </p:nvSpPr>
        <p:spPr bwMode="auto"/>
        <p:txBody>
          <a:bodyPr/>
          <a:lstStyle/>
          <a:p>
            <a:pPr>
              <a:defRPr/>
            </a:pPr>
            <a:fld id="{F6B9F9F0-6891-44A6-AFA9-8D223BEB13C7}" type="slidenum">
              <a:rPr lang="tr-TR"/>
              <a:t>27</a:t>
            </a:fld>
            <a:endParaRPr lang="tr-TR"/>
          </a:p>
        </p:txBody>
      </p:sp>
    </p:spTree>
  </p:cSld>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9FAE06-98F2-116F-201F-32CB91C47515}" type="slidenum">
              <a:rPr/>
              <a:t/>
            </a:fld>
            <a:endParaRPr/>
          </a:p>
        </p:txBody>
      </p:sp>
    </p:spTree>
  </p:cSld>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D0DC146-712D-6700-25C1-F0BDAFD967F5}" type="slidenum">
              <a:rPr/>
              <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461CBF8-3AC2-333C-3062-650847C25C91}" type="slidenum">
              <a:rPr/>
              <a:t/>
            </a:fld>
            <a:endParaRPr/>
          </a:p>
        </p:txBody>
      </p:sp>
    </p:spTree>
  </p:cSld>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endParaRPr lang="tr-TR"/>
          </a:p>
        </p:txBody>
      </p:sp>
      <p:sp>
        <p:nvSpPr>
          <p:cNvPr id="4" name="Slayt Numarası Yer Tutucusu 3"/>
          <p:cNvSpPr>
            <a:spLocks noGrp="1"/>
          </p:cNvSpPr>
          <p:nvPr>
            <p:ph type="sldNum" sz="quarter" idx="5"/>
          </p:nvPr>
        </p:nvSpPr>
        <p:spPr bwMode="auto"/>
        <p:txBody>
          <a:bodyPr/>
          <a:lstStyle/>
          <a:p>
            <a:pPr>
              <a:defRPr/>
            </a:pPr>
            <a:fld id="{F6B9F9F0-6891-44A6-AFA9-8D223BEB13C7}" type="slidenum">
              <a:rPr lang="tr-TR"/>
              <a:t>30</a:t>
            </a:fld>
            <a:endParaRPr lang="tr-TR"/>
          </a:p>
        </p:txBody>
      </p:sp>
    </p:spTree>
  </p:cSld>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B26CA28-A182-6147-0575-6006FF200826}" type="slidenum">
              <a:rPr/>
              <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3EBBB1C-6836-942C-D775-36C8594F8587}" type="slidenum">
              <a:rPr/>
              <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2B781F9-0BDA-3213-F957-2E83BB611376}" type="slidenum">
              <a:rPr/>
              <a:t/>
            </a:fld>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endParaRPr lang="tr-TR"/>
          </a:p>
        </p:txBody>
      </p:sp>
      <p:sp>
        <p:nvSpPr>
          <p:cNvPr id="4" name="Slayt Numarası Yer Tutucusu 3"/>
          <p:cNvSpPr>
            <a:spLocks noGrp="1"/>
          </p:cNvSpPr>
          <p:nvPr>
            <p:ph type="sldNum" sz="quarter" idx="5"/>
          </p:nvPr>
        </p:nvSpPr>
        <p:spPr bwMode="auto"/>
        <p:txBody>
          <a:bodyPr/>
          <a:lstStyle/>
          <a:p>
            <a:pPr>
              <a:defRPr/>
            </a:pPr>
            <a:fld id="{F6B9F9F0-6891-44A6-AFA9-8D223BEB13C7}" type="slidenum">
              <a:rPr lang="tr-TR"/>
              <a:t>6</a:t>
            </a:fld>
            <a:endParaRPr lang="tr-T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5DB88BB-2F1D-2D26-F868-E991DFEE2CDE}" type="slidenum">
              <a:rPr/>
              <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1E5641-3511-BA79-1393-3A13A2869782}" type="slidenum">
              <a:rPr/>
              <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156E0F3-87BE-FBA6-78A1-9D0F0A607C78}"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2130425"/>
            <a:ext cx="7772400" cy="1470025"/>
          </a:xfrm>
        </p:spPr>
        <p:txBody>
          <a:bodyPr/>
          <a:lstStyle/>
          <a:p>
            <a:pPr>
              <a:defRPr/>
            </a:pPr>
            <a:r>
              <a:rPr lang="en-US"/>
              <a:t>Click to edit Master title style</a:t>
            </a:r>
            <a:endParaRPr/>
          </a:p>
        </p:txBody>
      </p:sp>
      <p:sp>
        <p:nvSpPr>
          <p:cNvPr id="3" name="Subtitle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a:p>
        </p:txBody>
      </p:sp>
      <p:sp>
        <p:nvSpPr>
          <p:cNvPr id="4" name="Date Placeholder 3"/>
          <p:cNvSpPr>
            <a:spLocks noGrp="1"/>
          </p:cNvSpPr>
          <p:nvPr>
            <p:ph type="dt" sz="half" idx="10"/>
          </p:nvPr>
        </p:nvSpPr>
        <p:spPr bwMode="auto"/>
        <p:txBody>
          <a:bodyPr/>
          <a:lstStyle/>
          <a:p>
            <a:pPr>
              <a:defRPr/>
            </a:pPr>
            <a:fld id="{39FD0C11-2EFD-454B-AC42-28151C36D75E}" type="datetime1">
              <a:rPr lang="en-US"/>
              <a:t>3/10/2025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&lt;#&gt;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CDEBBDCF-50DC-4CF2-BCD9-3CC02E019816}" type="datetime1">
              <a:rPr lang="en-US"/>
              <a:t>3/10/2025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&lt;#&gt;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629400" y="274638"/>
            <a:ext cx="2057400" cy="5851525"/>
          </a:xfrm>
        </p:spPr>
        <p:txBody>
          <a:bodyPr vert="eaVert"/>
          <a:lstStyle/>
          <a:p>
            <a:pPr>
              <a:defRPr/>
            </a:pPr>
            <a:r>
              <a:rPr lang="en-US"/>
              <a:t>Click to edit Master title style</a:t>
            </a:r>
            <a:endParaRPr/>
          </a:p>
        </p:txBody>
      </p:sp>
      <p:sp>
        <p:nvSpPr>
          <p:cNvPr id="3" name="Vertical Text Placeholder 2"/>
          <p:cNvSpPr>
            <a:spLocks noGrp="1"/>
          </p:cNvSpPr>
          <p:nvPr>
            <p:ph type="body" orient="vert" idx="1"/>
          </p:nvPr>
        </p:nvSpPr>
        <p:spPr bwMode="auto">
          <a:xfrm>
            <a:off x="457200" y="274638"/>
            <a:ext cx="6019800" cy="5851525"/>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D5B6BDC4-D627-4A15-AE8A-66A4342CE688}" type="datetime1">
              <a:rPr lang="en-US"/>
              <a:t>3/10/2025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&lt;#&gt;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userDrawn="1">
  <p:cSld name="2_Başlık Slaydı">
    <p:spTree>
      <p:nvGrpSpPr>
        <p:cNvPr id="1" name=""/>
        <p:cNvGrpSpPr/>
        <p:nvPr/>
      </p:nvGrpSpPr>
      <p:grpSpPr bwMode="auto">
        <a:xfrm>
          <a:off x="0" y="0"/>
          <a:ext cx="0" cy="0"/>
          <a:chOff x="0" y="0"/>
          <a:chExt cx="0" cy="0"/>
        </a:xfrm>
      </p:grpSpPr>
      <p:pic>
        <p:nvPicPr>
          <p:cNvPr id="1026" name="Picture 2" descr="C:\Users\maoflaz\Desktop\logo.png"/>
          <p:cNvPicPr>
            <a:picLocks noChangeAspect="1" noChangeArrowheads="1"/>
          </p:cNvPicPr>
          <p:nvPr userDrawn="1"/>
        </p:nvPicPr>
        <p:blipFill>
          <a:blip r:embed="rId2"/>
          <a:stretch/>
        </p:blipFill>
        <p:spPr bwMode="auto">
          <a:xfrm>
            <a:off x="442729" y="390096"/>
            <a:ext cx="1994546" cy="839808"/>
          </a:xfrm>
          <a:prstGeom prst="rect">
            <a:avLst/>
          </a:prstGeom>
          <a:noFill/>
        </p:spPr>
      </p:pic>
      <p:cxnSp>
        <p:nvCxnSpPr>
          <p:cNvPr id="9" name="Düz Bağlayıcı 8"/>
          <p:cNvCxnSpPr>
            <a:cxnSpLocks/>
          </p:cNvCxnSpPr>
          <p:nvPr userDrawn="1"/>
        </p:nvCxnSpPr>
        <p:spPr bwMode="auto">
          <a:xfrm>
            <a:off x="2880000" y="0"/>
            <a:ext cx="0" cy="162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a:cxnSpLocks/>
          </p:cNvCxnSpPr>
          <p:nvPr userDrawn="1"/>
        </p:nvCxnSpPr>
        <p:spPr bwMode="auto">
          <a:xfrm>
            <a:off x="17352912" y="9680004"/>
            <a:ext cx="0" cy="6048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Düz Bağlayıcı 23"/>
          <p:cNvCxnSpPr>
            <a:cxnSpLocks/>
          </p:cNvCxnSpPr>
          <p:nvPr userDrawn="1"/>
        </p:nvCxnSpPr>
        <p:spPr bwMode="auto">
          <a:xfrm>
            <a:off x="2880000" y="9680004"/>
            <a:ext cx="4200" cy="605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Metin Yer Tutucusu 9"/>
          <p:cNvSpPr>
            <a:spLocks noGrp="1"/>
          </p:cNvSpPr>
          <p:nvPr>
            <p:ph type="body" sz="quarter" idx="13"/>
          </p:nvPr>
        </p:nvSpPr>
        <p:spPr bwMode="auto">
          <a:xfrm>
            <a:off x="2437275" y="2376041"/>
            <a:ext cx="15203026" cy="6439868"/>
          </a:xfrm>
          <a:prstGeom prst="rect">
            <a:avLst/>
          </a:prstGeom>
        </p:spPr>
        <p:txBody>
          <a:bodyPr/>
          <a:lstStyle>
            <a:lvl1pPr marL="726281" indent="-726281">
              <a:buClr>
                <a:srgbClr val="C00000"/>
              </a:buClr>
              <a:buSzPct val="120000"/>
              <a:buFont typeface="Wingdings"/>
              <a:buChar char="§"/>
              <a:defRPr sz="4800"/>
            </a:lvl1pPr>
            <a:lvl2pPr marL="1209675" indent="-402432">
              <a:buClr>
                <a:srgbClr val="C00000"/>
              </a:buClr>
              <a:buFont typeface="Arial"/>
              <a:buChar char="•"/>
              <a:defRPr sz="4200"/>
            </a:lvl2pPr>
            <a:lvl3pPr>
              <a:defRPr sz="3600"/>
            </a:lvl3pPr>
            <a:lvl4pPr>
              <a:defRPr sz="3000"/>
            </a:lvl4pPr>
            <a:lvl5pPr>
              <a:defRPr sz="3000"/>
            </a:lvl5pPr>
          </a:lstStyle>
          <a:p>
            <a:pPr lvl="0">
              <a:defRPr/>
            </a:pPr>
            <a:r>
              <a:rPr lang="tr-TR"/>
              <a:t>Asıl metin stillerini düzenlemek için tıklatın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16" name="Veri Yer Tutucusu 3"/>
          <p:cNvSpPr>
            <a:spLocks noGrp="1"/>
          </p:cNvSpPr>
          <p:nvPr>
            <p:ph type="dt" sz="half" idx="10"/>
          </p:nvPr>
        </p:nvSpPr>
        <p:spPr bwMode="auto">
          <a:xfrm>
            <a:off x="442728" y="9680005"/>
            <a:ext cx="2133600" cy="402209"/>
          </a:xfrm>
          <a:prstGeom prst="rect">
            <a:avLst/>
          </a:prstGeom>
        </p:spPr>
        <p:txBody>
          <a:bodyPr/>
          <a:lstStyle>
            <a:lvl1pPr marL="0" marR="0" indent="0" algn="r" defTabSz="1371600">
              <a:lnSpc>
                <a:spcPct val="100000"/>
              </a:lnSpc>
              <a:spcBef>
                <a:spcPts val="0"/>
              </a:spcBef>
              <a:spcAft>
                <a:spcPts val="0"/>
              </a:spcAft>
              <a:buClrTx/>
              <a:buSzTx/>
              <a:buFontTx/>
              <a:buNone/>
              <a:defRPr sz="1800"/>
            </a:lvl1pPr>
          </a:lstStyle>
          <a:p>
            <a:pPr>
              <a:defRPr/>
            </a:pPr>
            <a:fld id="{B876291B-584C-4088-B030-2C9D96941946}" type="datetime1">
              <a:rPr lang="tr-TR"/>
              <a:t>10.03.2025</a:t>
            </a:fld>
            <a:endParaRPr lang="tr-TR"/>
          </a:p>
        </p:txBody>
      </p:sp>
      <p:sp>
        <p:nvSpPr>
          <p:cNvPr id="18" name="Altbilgi Yer Tutucusu 4"/>
          <p:cNvSpPr>
            <a:spLocks noGrp="1"/>
          </p:cNvSpPr>
          <p:nvPr>
            <p:ph type="ftr" sz="quarter" idx="11"/>
          </p:nvPr>
        </p:nvSpPr>
        <p:spPr bwMode="auto">
          <a:xfrm>
            <a:off x="3239344" y="9680005"/>
            <a:ext cx="5791200" cy="402209"/>
          </a:xfrm>
          <a:prstGeom prst="rect">
            <a:avLst/>
          </a:prstGeom>
        </p:spPr>
        <p:txBody>
          <a:bodyPr/>
          <a:lstStyle>
            <a:lvl1pPr algn="l">
              <a:defRPr sz="1800">
                <a:solidFill>
                  <a:srgbClr val="C00000"/>
                </a:solidFill>
              </a:defRPr>
            </a:lvl1pPr>
          </a:lstStyle>
          <a:p>
            <a:pPr>
              <a:defRPr/>
            </a:pPr>
            <a:endParaRPr lang="tr-TR">
              <a:solidFill>
                <a:schemeClr val="tx1"/>
              </a:solidFill>
            </a:endParaRPr>
          </a:p>
        </p:txBody>
      </p:sp>
      <p:sp>
        <p:nvSpPr>
          <p:cNvPr id="19" name="Slayt Numarası Yer Tutucusu 5"/>
          <p:cNvSpPr>
            <a:spLocks noGrp="1"/>
          </p:cNvSpPr>
          <p:nvPr>
            <p:ph type="sldNum" sz="quarter" idx="12"/>
          </p:nvPr>
        </p:nvSpPr>
        <p:spPr bwMode="auto">
          <a:xfrm>
            <a:off x="16632832" y="9680005"/>
            <a:ext cx="720080" cy="402209"/>
          </a:xfrm>
          <a:prstGeom prst="rect">
            <a:avLst/>
          </a:prstGeom>
        </p:spPr>
        <p:txBody>
          <a:bodyPr lIns="54000" tIns="54000" rIns="54000" bIns="54000"/>
          <a:lstStyle>
            <a:lvl1pPr algn="r">
              <a:defRPr sz="1800">
                <a:solidFill>
                  <a:schemeClr val="tx1">
                    <a:lumMod val="65000"/>
                    <a:lumOff val="35000"/>
                  </a:schemeClr>
                </a:solidFill>
              </a:defRPr>
            </a:lvl1pPr>
          </a:lstStyle>
          <a:p>
            <a:pPr>
              <a:defRPr/>
            </a:pPr>
            <a:fld id="{401752BD-97EE-4FBD-A3C2-B38FAE599B9B}" type="slidenum">
              <a:rPr lang="tr-TR"/>
              <a:t>5</a:t>
            </a:fld>
            <a:endParaRPr lang="tr-TR"/>
          </a:p>
        </p:txBody>
      </p:sp>
      <p:sp>
        <p:nvSpPr>
          <p:cNvPr id="12" name="Başlık 1"/>
          <p:cNvSpPr>
            <a:spLocks noGrp="1"/>
          </p:cNvSpPr>
          <p:nvPr>
            <p:ph type="ctrTitle" hasCustomPrompt="1"/>
          </p:nvPr>
        </p:nvSpPr>
        <p:spPr bwMode="auto">
          <a:xfrm>
            <a:off x="3383360" y="307248"/>
            <a:ext cx="14257584" cy="407760"/>
          </a:xfrm>
          <a:prstGeom prst="rect">
            <a:avLst/>
          </a:prstGeom>
        </p:spPr>
        <p:txBody>
          <a:bodyPr>
            <a:noAutofit/>
          </a:bodyPr>
          <a:lstStyle>
            <a:lvl1pPr algn="l">
              <a:defRPr sz="2700" b="0">
                <a:solidFill>
                  <a:schemeClr val="tx1"/>
                </a:solidFill>
              </a:defRPr>
            </a:lvl1pPr>
          </a:lstStyle>
          <a:p>
            <a:pPr>
              <a:defRPr/>
            </a:pPr>
            <a:r>
              <a:rPr lang="tr-TR"/>
              <a:t>ASIL BAŞLIK EKLEMEK İÇİN TIKLATIN</a:t>
            </a:r>
            <a:endParaRPr/>
          </a:p>
        </p:txBody>
      </p:sp>
      <p:sp>
        <p:nvSpPr>
          <p:cNvPr id="13" name="Alt Başlık 2"/>
          <p:cNvSpPr>
            <a:spLocks noGrp="1"/>
          </p:cNvSpPr>
          <p:nvPr>
            <p:ph type="subTitle" idx="1" hasCustomPrompt="1"/>
          </p:nvPr>
        </p:nvSpPr>
        <p:spPr bwMode="auto">
          <a:xfrm>
            <a:off x="3383360" y="674111"/>
            <a:ext cx="14257584" cy="796980"/>
          </a:xfrm>
          <a:prstGeom prst="rect">
            <a:avLst/>
          </a:prstGeom>
        </p:spPr>
        <p:txBody>
          <a:bodyPr>
            <a:noAutofit/>
          </a:bodyPr>
          <a:lstStyle>
            <a:lvl1pPr marL="0" indent="0" algn="l">
              <a:buNone/>
              <a:defRPr sz="3750" b="1">
                <a:gradFill>
                  <a:gsLst>
                    <a:gs pos="0">
                      <a:srgbClr val="C00000"/>
                    </a:gs>
                    <a:gs pos="100000">
                      <a:srgbClr val="E20000"/>
                    </a:gs>
                  </a:gsLst>
                  <a:lin ang="0" scaled="0"/>
                </a:gra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pPr>
              <a:defRPr/>
            </a:pPr>
            <a:r>
              <a:rPr lang="tr-TR"/>
              <a:t>ASIL ALT BAŞLIK EKLEMEK İÇİN TIKLATIN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BBB84EF3-A4A9-4DA9-BBDC-30A2A4C0DFEB}" type="datetime1">
              <a:rPr lang="en-US"/>
              <a:t>3/10/2025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&lt;#&gt;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en-US"/>
              <a:t>Click to edit Master title style</a:t>
            </a:r>
            <a:endParaRPr/>
          </a:p>
        </p:txBody>
      </p:sp>
      <p:sp>
        <p:nvSpPr>
          <p:cNvPr id="3" name="Text Placeholder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16325952-E137-4850-AC9F-ED966FB65E52}" type="datetime1">
              <a:rPr lang="en-US"/>
              <a:t>3/10/2025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&lt;#&gt;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Date Placeholder 4"/>
          <p:cNvSpPr>
            <a:spLocks noGrp="1"/>
          </p:cNvSpPr>
          <p:nvPr>
            <p:ph type="dt" sz="half" idx="10"/>
          </p:nvPr>
        </p:nvSpPr>
        <p:spPr bwMode="auto"/>
        <p:txBody>
          <a:bodyPr/>
          <a:lstStyle/>
          <a:p>
            <a:pPr>
              <a:defRPr/>
            </a:pPr>
            <a:fld id="{F4FFE67A-4358-4707-A088-8935151BC179}" type="datetime1">
              <a:rPr lang="en-US"/>
              <a:t>3/10/2025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&lt;#&gt;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en-US"/>
              <a:t>Click to edit Master title style</a:t>
            </a:r>
            <a:endParaRPr/>
          </a:p>
        </p:txBody>
      </p:sp>
      <p:sp>
        <p:nvSpPr>
          <p:cNvPr id="3" name="Text Placeholder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p:cNvSpPr>
            <a:spLocks noGrp="1"/>
          </p:cNvSpPr>
          <p:nvPr>
            <p:ph type="dt" sz="half" idx="10"/>
          </p:nvPr>
        </p:nvSpPr>
        <p:spPr bwMode="auto"/>
        <p:txBody>
          <a:bodyPr/>
          <a:lstStyle/>
          <a:p>
            <a:pPr>
              <a:defRPr/>
            </a:pPr>
            <a:fld id="{E7CE055B-73EB-46EA-909D-87CAF4F20178}" type="datetime1">
              <a:rPr lang="en-US"/>
              <a:t>3/10/2025</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B6F15528-21DE-4FAA-801E-634DDDAF4B2B}" type="slidenum">
              <a:rPr lang="en-US"/>
              <a:t>&lt;#&gt;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Date Placeholder 2"/>
          <p:cNvSpPr>
            <a:spLocks noGrp="1"/>
          </p:cNvSpPr>
          <p:nvPr>
            <p:ph type="dt" sz="half" idx="10"/>
          </p:nvPr>
        </p:nvSpPr>
        <p:spPr bwMode="auto"/>
        <p:txBody>
          <a:bodyPr/>
          <a:lstStyle/>
          <a:p>
            <a:pPr>
              <a:defRPr/>
            </a:pPr>
            <a:fld id="{A5D52BD2-9307-4B79-A6FE-304411C25715}" type="datetime1">
              <a:rPr lang="en-US"/>
              <a:t>3/10/2025</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B6F15528-21DE-4FAA-801E-634DDDAF4B2B}" type="slidenum">
              <a:rPr lang="en-US"/>
              <a:t>&lt;#&gt;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32ABD1C6-AC1A-483E-A725-39A7126E9C84}" type="datetime1">
              <a:rPr lang="en-US"/>
              <a:t>3/10/2025</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B6F15528-21DE-4FAA-801E-634DDDAF4B2B}" type="slidenum">
              <a:rPr lang="en-US"/>
              <a:t>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57200" y="273050"/>
            <a:ext cx="3008313" cy="1162050"/>
          </a:xfrm>
        </p:spPr>
        <p:txBody>
          <a:bodyPr anchor="b"/>
          <a:lstStyle>
            <a:lvl1pPr algn="l">
              <a:defRPr sz="2000" b="1"/>
            </a:lvl1pPr>
          </a:lstStyle>
          <a:p>
            <a:pPr>
              <a:defRPr/>
            </a:pPr>
            <a:r>
              <a:rPr lang="en-US"/>
              <a:t>Click to edit Master title style</a:t>
            </a:r>
            <a:endParaRPr/>
          </a:p>
        </p:txBody>
      </p:sp>
      <p:sp>
        <p:nvSpPr>
          <p:cNvPr id="3" name="Content Placeholder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C2345AB4-E881-4C82-8AD0-85F7596F4C17}" type="datetime1">
              <a:rPr lang="en-US"/>
              <a:t>3/10/2025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&lt;#&gt;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792288" y="4800600"/>
            <a:ext cx="5486400" cy="566738"/>
          </a:xfrm>
        </p:spPr>
        <p:txBody>
          <a:bodyPr anchor="b"/>
          <a:lstStyle>
            <a:lvl1pPr algn="l">
              <a:defRPr sz="2000" b="1"/>
            </a:lvl1pPr>
          </a:lstStyle>
          <a:p>
            <a:pPr>
              <a:defRPr/>
            </a:pPr>
            <a:r>
              <a:rPr lang="en-US"/>
              <a:t>Click to edit Master title style</a:t>
            </a:r>
            <a:endParaRPr/>
          </a:p>
        </p:txBody>
      </p:sp>
      <p:sp>
        <p:nvSpPr>
          <p:cNvPr id="3" name="Picture Placeholder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 name="Text Placeholder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5BFEA950-8CDF-4B79-B1DB-3B4D6A2E9022}" type="datetime1">
              <a:rPr lang="en-US"/>
              <a:t>3/10/2025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&lt;#&gt;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3" name="Text Placeholder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CED4C28-20FF-4A52-ADA4-CA251CC437D0}" type="datetime1">
              <a:rPr lang="en-US"/>
              <a:t>3/10/2025</a:t>
            </a:fld>
            <a:endParaRPr lang="en-US"/>
          </a:p>
        </p:txBody>
      </p:sp>
      <p:sp>
        <p:nvSpPr>
          <p:cNvPr id="5" name="Footer Placeholder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15528-21DE-4FAA-801E-634DDDAF4B2B}" type="slidenum">
              <a:rPr lang="en-US"/>
              <a:t>1</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1"/>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media1.svg"/><Relationship Id="rId6" Type="http://schemas.openxmlformats.org/officeDocument/2006/relationships/image" Target="../media/image4.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media5.sv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6.png"/><Relationship Id="rId6" Type="http://schemas.openxmlformats.org/officeDocument/2006/relationships/image" Target="../media/media6.sv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media7.sv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image" Target="../media/image23.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media8.svg"/><Relationship Id="rId6" Type="http://schemas.openxmlformats.org/officeDocument/2006/relationships/image" Target="../media/image26.png"/><Relationship Id="rId7" Type="http://schemas.openxmlformats.org/officeDocument/2006/relationships/image" Target="../media/media9.svg"/><Relationship Id="rId8" Type="http://schemas.openxmlformats.org/officeDocument/2006/relationships/image" Target="../media/image2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2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Colors" Target="../diagrams/colors1.xml" /><Relationship Id="rId6" Type="http://schemas.openxmlformats.org/officeDocument/2006/relationships/diagramLayout" Target="../diagrams/layout1.xml" /><Relationship Id="rId7" Type="http://schemas.openxmlformats.org/officeDocument/2006/relationships/diagramQuickStyle" Target="../diagrams/quickStyle1.xml" /></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hyperlink" Target="http://www.ankaraka.org.tr/archive/files/mdp2015-2/ANKARAKA-2015-2-Personel-Zaman-Cizelgesi.doc" TargetMode="External"/><Relationship Id="rId5" Type="http://schemas.openxmlformats.org/officeDocument/2006/relationships/hyperlink" Target="https://www.trakyaka.org.tr/upload/Node/33566/files/EK_3_5_Harcirah_Bildirim_Tablosu.docx" TargetMode="External"/><Relationship Id="rId6" Type="http://schemas.openxmlformats.org/officeDocument/2006/relationships/hyperlink" Target="https://www.trakyaka.org.tr/upload/Node/33566/files/EK_5_3_Yakit_Gideri_Bildirim_Tablosu.docx" TargetMode="External"/><Relationship Id="rId7" Type="http://schemas.openxmlformats.org/officeDocument/2006/relationships/hyperlink" Target="https://iuedu-my.sharepoint.com/:w:/g/personal/onurbatuhankurt_student_iu_edu_tr/ERqymMpa2m9Cr7ighTHqy_cBem4_aALHDBEEzv-B-ITHqw?e=1Z4nKO" TargetMode="External"/><Relationship Id="rId8" Type="http://schemas.openxmlformats.org/officeDocument/2006/relationships/image" Target="../media/image2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2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2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2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2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28.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7.png"/><Relationship Id="rId4" Type="http://schemas.openxmlformats.org/officeDocument/2006/relationships/image" Target="../media/image2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28.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7.png"/><Relationship Id="rId4" Type="http://schemas.openxmlformats.org/officeDocument/2006/relationships/image" Target="../media/image28.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media10.svg"/><Relationship Id="rId6" Type="http://schemas.openxmlformats.org/officeDocument/2006/relationships/image" Target="../media/image31.png"/><Relationship Id="rId7" Type="http://schemas.openxmlformats.org/officeDocument/2006/relationships/image" Target="../media/media11.sv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Colors" Target="../diagrams/colors2.xml" /><Relationship Id="rId6" Type="http://schemas.openxmlformats.org/officeDocument/2006/relationships/diagramLayout" Target="../diagrams/layout2.xml" /><Relationship Id="rId7" Type="http://schemas.openxmlformats.org/officeDocument/2006/relationships/diagramQuickStyle" Target="../diagrams/quickStyle2.xml" /></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2.jp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3.png"/><Relationship Id="rId4" Type="http://schemas.openxmlformats.org/officeDocument/2006/relationships/image" Target="../media/media12.sv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microsoft.com/office/2007/relationships/diagramDrawing" Target="../diagrams/drawing3.xml" /><Relationship Id="rId4" Type="http://schemas.openxmlformats.org/officeDocument/2006/relationships/diagramData" Target="../diagrams/data3.xml" /><Relationship Id="rId5" Type="http://schemas.openxmlformats.org/officeDocument/2006/relationships/diagramColors" Target="../diagrams/colors3.xml" /><Relationship Id="rId6" Type="http://schemas.openxmlformats.org/officeDocument/2006/relationships/diagramLayout" Target="../diagrams/layout3.xml" /><Relationship Id="rId7" Type="http://schemas.openxmlformats.org/officeDocument/2006/relationships/diagramQuickStyle" Target="../diagrams/quickStyle3.xml" /></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media2.svg"/><Relationship Id="rId5" Type="http://schemas.openxmlformats.org/officeDocument/2006/relationships/image" Target="../media/image7.png"/><Relationship Id="rId6" Type="http://schemas.openxmlformats.org/officeDocument/2006/relationships/image" Target="../media/media3.sv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media4.sv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chemeClr val="bg1"/>
        </a:solidFill>
      </p:bgPr>
    </p:bg>
    <p:spTree>
      <p:nvGrpSpPr>
        <p:cNvPr id="1" name=""/>
        <p:cNvGrpSpPr/>
        <p:nvPr/>
      </p:nvGrpSpPr>
      <p:grpSpPr bwMode="auto">
        <a:xfrm>
          <a:off x="0" y="0"/>
          <a:ext cx="0" cy="0"/>
          <a:chOff x="0" y="0"/>
          <a:chExt cx="0" cy="0"/>
        </a:xfrm>
      </p:grpSpPr>
      <p:grpSp>
        <p:nvGrpSpPr>
          <p:cNvPr id="2" name="Group 2"/>
          <p:cNvGrpSpPr/>
          <p:nvPr/>
        </p:nvGrpSpPr>
        <p:grpSpPr bwMode="auto">
          <a:xfrm>
            <a:off x="9343825" y="5934670"/>
            <a:ext cx="8139070" cy="3895828"/>
            <a:chOff x="0" y="673893"/>
            <a:chExt cx="10852093" cy="5194438"/>
          </a:xfrm>
        </p:grpSpPr>
        <p:sp>
          <p:nvSpPr>
            <p:cNvPr id="3" name="TextBox 3"/>
            <p:cNvSpPr txBox="1"/>
            <p:nvPr/>
          </p:nvSpPr>
          <p:spPr bwMode="auto">
            <a:xfrm>
              <a:off x="0" y="673893"/>
              <a:ext cx="10852093" cy="3988198"/>
            </a:xfrm>
            <a:prstGeom prst="rect">
              <a:avLst/>
            </a:prstGeom>
            <a:grpFill/>
          </p:spPr>
          <p:txBody>
            <a:bodyPr lIns="0" tIns="0" rIns="0" bIns="0" rtlCol="0" anchor="t">
              <a:spAutoFit/>
            </a:bodyPr>
            <a:lstStyle/>
            <a:p>
              <a:pPr algn="r">
                <a:lnSpc>
                  <a:spcPts val="11575"/>
                </a:lnSpc>
                <a:defRPr/>
              </a:pPr>
              <a:r>
                <a:rPr lang="en-US" sz="10500" spc="-105">
                  <a:latin typeface="Montserrat Semi-Bold Bold"/>
                </a:rPr>
                <a:t>Satın Alma </a:t>
              </a:r>
              <a:r>
                <a:rPr lang="en-US" sz="10500" spc="-105">
                  <a:latin typeface="Montserrat Semi-Bold Bold"/>
                </a:rPr>
                <a:t>Süreçleri</a:t>
              </a:r>
              <a:endParaRPr lang="en-US" sz="10500" spc="-105">
                <a:latin typeface="Montserrat Semi-Bold Bold"/>
              </a:endParaRPr>
            </a:p>
          </p:txBody>
        </p:sp>
        <p:sp>
          <p:nvSpPr>
            <p:cNvPr id="4" name="TextBox 4"/>
            <p:cNvSpPr txBox="1"/>
            <p:nvPr/>
          </p:nvSpPr>
          <p:spPr bwMode="auto">
            <a:xfrm>
              <a:off x="1095589" y="5162317"/>
              <a:ext cx="9756504" cy="706014"/>
            </a:xfrm>
            <a:prstGeom prst="rect">
              <a:avLst/>
            </a:prstGeom>
            <a:grpFill/>
          </p:spPr>
          <p:txBody>
            <a:bodyPr lIns="0" tIns="0" rIns="0" bIns="0" rtlCol="0" anchor="t">
              <a:spAutoFit/>
            </a:bodyPr>
            <a:lstStyle/>
            <a:p>
              <a:pPr algn="r">
                <a:lnSpc>
                  <a:spcPts val="4479"/>
                </a:lnSpc>
                <a:defRPr/>
              </a:pPr>
              <a:endParaRPr/>
            </a:p>
          </p:txBody>
        </p:sp>
      </p:grpSp>
      <p:sp>
        <p:nvSpPr>
          <p:cNvPr id="5" name="AutoShape 5"/>
          <p:cNvSpPr/>
          <p:nvPr/>
        </p:nvSpPr>
        <p:spPr bwMode="auto">
          <a:xfrm>
            <a:off x="11391" y="-29691"/>
            <a:ext cx="7846734" cy="10346384"/>
          </a:xfrm>
          <a:prstGeom prst="rect">
            <a:avLst/>
          </a:prstGeom>
          <a:solidFill>
            <a:schemeClr val="accent6">
              <a:lumMod val="75000"/>
            </a:schemeClr>
          </a:solidFill>
        </p:spPr>
      </p:sp>
      <p:pic>
        <p:nvPicPr>
          <p:cNvPr id="6" name="Picture 6"/>
          <p:cNvPicPr>
            <a:picLocks noChangeAspect="1"/>
          </p:cNvPicPr>
          <p:nvPr/>
        </p:nvPicPr>
        <p:blipFill>
          <a:blip r:embed="rId3">
            <a:alphaModFix amt="36000"/>
          </a:blip>
          <a:srcRect l="25676" t="0" r="25676" b="0"/>
          <a:stretch/>
        </p:blipFill>
        <p:spPr bwMode="auto">
          <a:xfrm>
            <a:off x="17604" y="-59384"/>
            <a:ext cx="7858125" cy="10346384"/>
          </a:xfrm>
          <a:prstGeom prst="rect">
            <a:avLst/>
          </a:prstGeom>
        </p:spPr>
      </p:pic>
      <p:pic>
        <p:nvPicPr>
          <p:cNvPr id="7" name="Picture 7"/>
          <p:cNvPicPr>
            <a:picLocks noChangeAspect="1"/>
          </p:cNvPicPr>
          <p:nvPr/>
        </p:nvPicPr>
        <p:blipFill>
          <a:blip r:embed="rId4">
            <a:alphaModFix amt="26000"/>
            <a:extLst>
              <a:ext uri="{96DAC541-7B7A-43D3-8B79-37D633B846F1}">
                <asvg:svgBlip xmlns:asvg="http://schemas.microsoft.com/office/drawing/2016/SVG/main" r:embed="rId5"/>
              </a:ext>
            </a:extLst>
          </a:blip>
          <a:stretch/>
        </p:blipFill>
        <p:spPr bwMode="auto">
          <a:xfrm rot="-1238314">
            <a:off x="8798171" y="2401807"/>
            <a:ext cx="2946381" cy="3146620"/>
          </a:xfrm>
          <a:prstGeom prst="rect">
            <a:avLst/>
          </a:prstGeom>
        </p:spPr>
      </p:pic>
      <p:pic>
        <p:nvPicPr>
          <p:cNvPr id="9" name="Picture 37" descr="C:\Users\aerdemli\Desktop\Ajans Logo.jpg"/>
          <p:cNvPicPr>
            <a:picLocks noChangeAspect="1" noChangeArrowheads="1"/>
          </p:cNvPicPr>
          <p:nvPr/>
        </p:nvPicPr>
        <p:blipFill>
          <a:blip r:embed="rId6"/>
          <a:stretch/>
        </p:blipFill>
        <p:spPr bwMode="auto">
          <a:xfrm>
            <a:off x="14782800" y="14043"/>
            <a:ext cx="3041650" cy="2991148"/>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chemeClr val="bg1"/>
        </a:solidFill>
      </p:bgPr>
    </p:bg>
    <p:spTree>
      <p:nvGrpSpPr>
        <p:cNvPr id="1" name=""/>
        <p:cNvGrpSpPr/>
        <p:nvPr/>
      </p:nvGrpSpPr>
      <p:grpSpPr bwMode="auto">
        <a:xfrm>
          <a:off x="0" y="0"/>
          <a:ext cx="0" cy="0"/>
          <a:chOff x="0" y="0"/>
          <a:chExt cx="0" cy="0"/>
        </a:xfrm>
      </p:grpSpPr>
      <p:pic>
        <p:nvPicPr>
          <p:cNvPr id="2" name="Picture 2"/>
          <p:cNvPicPr>
            <a:picLocks noChangeAspect="1"/>
          </p:cNvPicPr>
          <p:nvPr/>
        </p:nvPicPr>
        <p:blipFill>
          <a:blip r:embed="rId3">
            <a:alphaModFix amt="50000"/>
          </a:blip>
          <a:srcRect l="0" t="9432" r="0" b="9432"/>
          <a:stretch/>
        </p:blipFill>
        <p:spPr bwMode="auto">
          <a:xfrm>
            <a:off x="1518" y="5443"/>
            <a:ext cx="8997400" cy="10281557"/>
          </a:xfrm>
          <a:prstGeom prst="rect">
            <a:avLst/>
          </a:prstGeom>
          <a:solidFill>
            <a:schemeClr val="accent6">
              <a:lumMod val="75000"/>
            </a:schemeClr>
          </a:solidFill>
        </p:spPr>
      </p:pic>
      <p:sp>
        <p:nvSpPr>
          <p:cNvPr id="3" name="TextBox 3"/>
          <p:cNvSpPr txBox="1"/>
          <p:nvPr/>
        </p:nvSpPr>
        <p:spPr bwMode="auto">
          <a:xfrm>
            <a:off x="10071712" y="482203"/>
            <a:ext cx="7012815" cy="1102866"/>
          </a:xfrm>
          <a:prstGeom prst="rect">
            <a:avLst/>
          </a:prstGeom>
        </p:spPr>
        <p:txBody>
          <a:bodyPr wrap="square" lIns="0" tIns="0" rIns="0" bIns="0" rtlCol="0" anchor="t">
            <a:spAutoFit/>
          </a:bodyPr>
          <a:lstStyle/>
          <a:p>
            <a:pPr>
              <a:lnSpc>
                <a:spcPts val="8640"/>
              </a:lnSpc>
              <a:defRPr/>
            </a:pPr>
            <a:r>
              <a:rPr lang="en-US" sz="7200" b="1" spc="72">
                <a:latin typeface="Montserrat Semi-Bold Bold"/>
              </a:rPr>
              <a:t>Pazarlık</a:t>
            </a:r>
            <a:r>
              <a:rPr lang="en-US" sz="7200" b="1" spc="72">
                <a:latin typeface="Montserrat Semi-Bold Bold"/>
              </a:rPr>
              <a:t> </a:t>
            </a:r>
            <a:r>
              <a:rPr lang="en-US" sz="7200" b="1" spc="72">
                <a:latin typeface="Montserrat Semi-Bold Bold"/>
              </a:rPr>
              <a:t>Usulü</a:t>
            </a:r>
            <a:endParaRPr lang="en-US" sz="7200" b="1" spc="72">
              <a:latin typeface="Montserrat Semi-Bold Bold"/>
            </a:endParaRPr>
          </a:p>
        </p:txBody>
      </p:sp>
      <p:pic>
        <p:nvPicPr>
          <p:cNvPr id="4" name="Picture 4"/>
          <p:cNvPicPr>
            <a:picLocks noChangeAspect="1"/>
          </p:cNvPicPr>
          <p:nvPr/>
        </p:nvPicPr>
        <p:blipFill>
          <a:blip r:embed="rId4">
            <a:alphaModFix amt="75000"/>
          </a:blip>
          <a:stretch/>
        </p:blipFill>
        <p:spPr bwMode="auto">
          <a:xfrm>
            <a:off x="9144000" y="2241755"/>
            <a:ext cx="837075" cy="870558"/>
          </a:xfrm>
          <a:prstGeom prst="rect">
            <a:avLst/>
          </a:prstGeom>
        </p:spPr>
      </p:pic>
      <p:pic>
        <p:nvPicPr>
          <p:cNvPr id="5" name="Picture 5"/>
          <p:cNvPicPr>
            <a:picLocks noChangeAspect="1"/>
          </p:cNvPicPr>
          <p:nvPr/>
        </p:nvPicPr>
        <p:blipFill>
          <a:blip r:embed="rId4">
            <a:alphaModFix amt="75000"/>
          </a:blip>
          <a:stretch/>
        </p:blipFill>
        <p:spPr bwMode="auto">
          <a:xfrm>
            <a:off x="9144429" y="5759861"/>
            <a:ext cx="927284" cy="964375"/>
          </a:xfrm>
          <a:prstGeom prst="rect">
            <a:avLst/>
          </a:prstGeom>
        </p:spPr>
      </p:pic>
      <p:sp>
        <p:nvSpPr>
          <p:cNvPr id="6" name="TextBox 6"/>
          <p:cNvSpPr txBox="1"/>
          <p:nvPr/>
        </p:nvSpPr>
        <p:spPr bwMode="auto">
          <a:xfrm>
            <a:off x="10246484" y="2241755"/>
            <a:ext cx="7012815" cy="2880360"/>
          </a:xfrm>
          <a:prstGeom prst="rect">
            <a:avLst/>
          </a:prstGeom>
        </p:spPr>
        <p:txBody>
          <a:bodyPr lIns="0" tIns="0" rIns="0" bIns="0" rtlCol="0" anchor="t">
            <a:spAutoFit/>
          </a:bodyPr>
          <a:lstStyle/>
          <a:p>
            <a:pPr>
              <a:lnSpc>
                <a:spcPts val="3840"/>
              </a:lnSpc>
              <a:spcBef>
                <a:spcPts val="0"/>
              </a:spcBef>
              <a:defRPr/>
            </a:pPr>
            <a:r>
              <a:rPr lang="en-US" sz="3200" spc="32">
                <a:solidFill>
                  <a:srgbClr val="000000"/>
                </a:solidFill>
                <a:latin typeface="Montserrat Classic"/>
              </a:rPr>
              <a:t>Teklif</a:t>
            </a:r>
            <a:r>
              <a:rPr lang="en-US" sz="3200" spc="32">
                <a:solidFill>
                  <a:srgbClr val="000000"/>
                </a:solidFill>
                <a:latin typeface="Montserrat Classic"/>
              </a:rPr>
              <a:t> </a:t>
            </a:r>
            <a:r>
              <a:rPr lang="en-US" sz="3200" spc="32">
                <a:solidFill>
                  <a:srgbClr val="000000"/>
                </a:solidFill>
                <a:latin typeface="Montserrat Classic"/>
              </a:rPr>
              <a:t>verebilecek</a:t>
            </a:r>
            <a:r>
              <a:rPr lang="en-US" sz="3200" spc="32">
                <a:solidFill>
                  <a:srgbClr val="000000"/>
                </a:solidFill>
                <a:latin typeface="Montserrat Classic"/>
              </a:rPr>
              <a:t> </a:t>
            </a:r>
            <a:r>
              <a:rPr lang="en-US" sz="3200" spc="32">
                <a:solidFill>
                  <a:srgbClr val="000000"/>
                </a:solidFill>
                <a:latin typeface="Montserrat Classic"/>
              </a:rPr>
              <a:t>en</a:t>
            </a:r>
            <a:r>
              <a:rPr lang="en-US" sz="3200" spc="32">
                <a:solidFill>
                  <a:srgbClr val="000000"/>
                </a:solidFill>
                <a:latin typeface="Montserrat Classic"/>
              </a:rPr>
              <a:t> </a:t>
            </a:r>
            <a:r>
              <a:rPr lang="en-US" sz="3200" spc="32">
                <a:solidFill>
                  <a:srgbClr val="000000"/>
                </a:solidFill>
                <a:latin typeface="Montserrat Classic"/>
              </a:rPr>
              <a:t>az</a:t>
            </a:r>
            <a:r>
              <a:rPr lang="en-US" sz="3200" spc="32">
                <a:solidFill>
                  <a:srgbClr val="000000"/>
                </a:solidFill>
                <a:latin typeface="Montserrat Classic"/>
              </a:rPr>
              <a:t> </a:t>
            </a:r>
            <a:r>
              <a:rPr lang="en-US" sz="3200" spc="32">
                <a:solidFill>
                  <a:srgbClr val="000000"/>
                </a:solidFill>
                <a:latin typeface="Montserrat Classic"/>
              </a:rPr>
              <a:t>beş</a:t>
            </a:r>
            <a:r>
              <a:rPr lang="en-US" sz="3200" spc="32">
                <a:solidFill>
                  <a:srgbClr val="000000"/>
                </a:solidFill>
                <a:latin typeface="Montserrat Classic"/>
              </a:rPr>
              <a:t> </a:t>
            </a:r>
            <a:r>
              <a:rPr lang="en-US" sz="3200" spc="32">
                <a:solidFill>
                  <a:srgbClr val="000000"/>
                </a:solidFill>
                <a:latin typeface="Montserrat Classic"/>
              </a:rPr>
              <a:t>adaydan</a:t>
            </a:r>
            <a:r>
              <a:rPr lang="en-US" sz="3200" spc="32">
                <a:solidFill>
                  <a:srgbClr val="000000"/>
                </a:solidFill>
                <a:latin typeface="Montserrat Classic"/>
              </a:rPr>
              <a:t> </a:t>
            </a:r>
            <a:r>
              <a:rPr lang="en-US" sz="3200" spc="32">
                <a:solidFill>
                  <a:srgbClr val="000000"/>
                </a:solidFill>
                <a:latin typeface="Montserrat Classic"/>
              </a:rPr>
              <a:t>oluşan</a:t>
            </a:r>
            <a:r>
              <a:rPr lang="en-US" sz="3200" spc="32">
                <a:solidFill>
                  <a:srgbClr val="000000"/>
                </a:solidFill>
                <a:latin typeface="Montserrat Classic"/>
              </a:rPr>
              <a:t> </a:t>
            </a:r>
            <a:r>
              <a:rPr lang="en-US" sz="3200" spc="32">
                <a:solidFill>
                  <a:srgbClr val="000000"/>
                </a:solidFill>
                <a:latin typeface="Montserrat Classic"/>
              </a:rPr>
              <a:t>bir</a:t>
            </a:r>
            <a:r>
              <a:rPr lang="en-US" sz="3200" spc="32">
                <a:solidFill>
                  <a:srgbClr val="000000"/>
                </a:solidFill>
                <a:latin typeface="Montserrat Classic"/>
              </a:rPr>
              <a:t> </a:t>
            </a:r>
            <a:r>
              <a:rPr lang="en-US" sz="3200" spc="32">
                <a:solidFill>
                  <a:srgbClr val="000000"/>
                </a:solidFill>
                <a:latin typeface="Montserrat Classic"/>
              </a:rPr>
              <a:t>kısa</a:t>
            </a:r>
            <a:r>
              <a:rPr lang="en-US" sz="3200" spc="32">
                <a:solidFill>
                  <a:srgbClr val="000000"/>
                </a:solidFill>
                <a:latin typeface="Montserrat Classic"/>
              </a:rPr>
              <a:t> </a:t>
            </a:r>
            <a:r>
              <a:rPr lang="en-US" sz="3200" spc="32">
                <a:solidFill>
                  <a:srgbClr val="000000"/>
                </a:solidFill>
                <a:latin typeface="Montserrat Classic"/>
              </a:rPr>
              <a:t>listenin</a:t>
            </a:r>
            <a:r>
              <a:rPr lang="en-US" sz="3200" spc="32">
                <a:solidFill>
                  <a:srgbClr val="000000"/>
                </a:solidFill>
                <a:latin typeface="Montserrat Classic"/>
              </a:rPr>
              <a:t> </a:t>
            </a:r>
            <a:r>
              <a:rPr lang="en-US" sz="3200" spc="32">
                <a:solidFill>
                  <a:srgbClr val="000000"/>
                </a:solidFill>
                <a:latin typeface="Montserrat Classic"/>
              </a:rPr>
              <a:t>oluşturularak</a:t>
            </a:r>
            <a:r>
              <a:rPr lang="en-US" sz="3200" spc="32">
                <a:solidFill>
                  <a:srgbClr val="000000"/>
                </a:solidFill>
                <a:latin typeface="Montserrat Classic"/>
              </a:rPr>
              <a:t>, </a:t>
            </a:r>
            <a:r>
              <a:rPr lang="en-US" sz="3200" spc="32">
                <a:solidFill>
                  <a:srgbClr val="000000"/>
                </a:solidFill>
                <a:latin typeface="Montserrat Classic"/>
              </a:rPr>
              <a:t>bu</a:t>
            </a:r>
            <a:r>
              <a:rPr lang="en-US" sz="3200" spc="32">
                <a:solidFill>
                  <a:srgbClr val="000000"/>
                </a:solidFill>
                <a:latin typeface="Montserrat Classic"/>
              </a:rPr>
              <a:t> </a:t>
            </a:r>
            <a:r>
              <a:rPr lang="en-US" sz="3200" spc="32">
                <a:solidFill>
                  <a:srgbClr val="000000"/>
                </a:solidFill>
                <a:latin typeface="Montserrat Classic"/>
              </a:rPr>
              <a:t>listede</a:t>
            </a:r>
            <a:r>
              <a:rPr lang="en-US" sz="3200" spc="32">
                <a:solidFill>
                  <a:srgbClr val="000000"/>
                </a:solidFill>
                <a:latin typeface="Montserrat Classic"/>
              </a:rPr>
              <a:t> </a:t>
            </a:r>
            <a:r>
              <a:rPr lang="en-US" sz="3200" spc="32">
                <a:solidFill>
                  <a:srgbClr val="000000"/>
                </a:solidFill>
                <a:latin typeface="Montserrat Classic"/>
              </a:rPr>
              <a:t>yer</a:t>
            </a:r>
            <a:r>
              <a:rPr lang="en-US" sz="3200" spc="32">
                <a:solidFill>
                  <a:srgbClr val="000000"/>
                </a:solidFill>
                <a:latin typeface="Montserrat Classic"/>
              </a:rPr>
              <a:t> </a:t>
            </a:r>
            <a:r>
              <a:rPr lang="en-US" sz="3200" spc="32">
                <a:solidFill>
                  <a:srgbClr val="000000"/>
                </a:solidFill>
                <a:latin typeface="Montserrat Classic"/>
              </a:rPr>
              <a:t>alan</a:t>
            </a:r>
            <a:r>
              <a:rPr lang="en-US" sz="3200" spc="32">
                <a:solidFill>
                  <a:srgbClr val="000000"/>
                </a:solidFill>
                <a:latin typeface="Montserrat Classic"/>
              </a:rPr>
              <a:t> </a:t>
            </a:r>
            <a:r>
              <a:rPr lang="en-US" sz="3200" spc="32">
                <a:solidFill>
                  <a:srgbClr val="000000"/>
                </a:solidFill>
                <a:latin typeface="Montserrat Classic"/>
              </a:rPr>
              <a:t>adayların</a:t>
            </a:r>
            <a:r>
              <a:rPr lang="en-US" sz="3200" spc="32">
                <a:solidFill>
                  <a:srgbClr val="000000"/>
                </a:solidFill>
                <a:latin typeface="Montserrat Classic"/>
              </a:rPr>
              <a:t> </a:t>
            </a:r>
            <a:r>
              <a:rPr lang="en-US" sz="3200" spc="32">
                <a:solidFill>
                  <a:srgbClr val="000000"/>
                </a:solidFill>
                <a:latin typeface="Montserrat Classic"/>
              </a:rPr>
              <a:t>teklif</a:t>
            </a:r>
            <a:r>
              <a:rPr lang="en-US" sz="3200" spc="32">
                <a:solidFill>
                  <a:srgbClr val="000000"/>
                </a:solidFill>
                <a:latin typeface="Montserrat Classic"/>
              </a:rPr>
              <a:t> </a:t>
            </a:r>
            <a:r>
              <a:rPr lang="en-US" sz="3200" spc="32">
                <a:solidFill>
                  <a:srgbClr val="000000"/>
                </a:solidFill>
                <a:latin typeface="Montserrat Classic"/>
              </a:rPr>
              <a:t>sunmak</a:t>
            </a:r>
            <a:r>
              <a:rPr lang="en-US" sz="3200" spc="32">
                <a:solidFill>
                  <a:srgbClr val="000000"/>
                </a:solidFill>
                <a:latin typeface="Montserrat Classic"/>
              </a:rPr>
              <a:t> </a:t>
            </a:r>
            <a:r>
              <a:rPr lang="en-US" sz="3200" spc="32">
                <a:solidFill>
                  <a:srgbClr val="000000"/>
                </a:solidFill>
                <a:latin typeface="Montserrat Classic"/>
              </a:rPr>
              <a:t>üzere</a:t>
            </a:r>
            <a:r>
              <a:rPr lang="en-US" sz="3200" spc="32">
                <a:solidFill>
                  <a:srgbClr val="000000"/>
                </a:solidFill>
                <a:latin typeface="Montserrat Classic"/>
              </a:rPr>
              <a:t> </a:t>
            </a:r>
            <a:r>
              <a:rPr lang="en-US" sz="3200" spc="32">
                <a:solidFill>
                  <a:srgbClr val="000000"/>
                </a:solidFill>
                <a:latin typeface="Montserrat Classic"/>
              </a:rPr>
              <a:t>yazılı</a:t>
            </a:r>
            <a:r>
              <a:rPr lang="en-US" sz="3200" spc="32">
                <a:solidFill>
                  <a:srgbClr val="000000"/>
                </a:solidFill>
                <a:latin typeface="Montserrat Classic"/>
              </a:rPr>
              <a:t> </a:t>
            </a:r>
            <a:r>
              <a:rPr lang="en-US" sz="3200" spc="32">
                <a:solidFill>
                  <a:srgbClr val="000000"/>
                </a:solidFill>
                <a:latin typeface="Montserrat Classic"/>
              </a:rPr>
              <a:t>olarak</a:t>
            </a:r>
            <a:r>
              <a:rPr lang="en-US" sz="3200" spc="32">
                <a:solidFill>
                  <a:srgbClr val="000000"/>
                </a:solidFill>
                <a:latin typeface="Montserrat Classic"/>
              </a:rPr>
              <a:t> </a:t>
            </a:r>
            <a:r>
              <a:rPr lang="en-US" sz="3200" spc="32">
                <a:solidFill>
                  <a:srgbClr val="000000"/>
                </a:solidFill>
                <a:latin typeface="Montserrat Classic"/>
              </a:rPr>
              <a:t>davet</a:t>
            </a:r>
            <a:r>
              <a:rPr lang="en-US" sz="3200" spc="32">
                <a:solidFill>
                  <a:srgbClr val="000000"/>
                </a:solidFill>
                <a:latin typeface="Montserrat Classic"/>
              </a:rPr>
              <a:t> </a:t>
            </a:r>
            <a:r>
              <a:rPr lang="en-US" sz="3200" spc="32">
                <a:solidFill>
                  <a:srgbClr val="000000"/>
                </a:solidFill>
                <a:latin typeface="Montserrat Classic"/>
              </a:rPr>
              <a:t>edildiği</a:t>
            </a:r>
            <a:r>
              <a:rPr lang="en-US" sz="3200" spc="32">
                <a:solidFill>
                  <a:srgbClr val="000000"/>
                </a:solidFill>
                <a:latin typeface="Montserrat Classic"/>
              </a:rPr>
              <a:t> </a:t>
            </a:r>
            <a:r>
              <a:rPr lang="en-US" sz="3200" spc="32">
                <a:solidFill>
                  <a:srgbClr val="000000"/>
                </a:solidFill>
                <a:latin typeface="Montserrat Classic"/>
              </a:rPr>
              <a:t>usuldür</a:t>
            </a:r>
            <a:r>
              <a:rPr lang="en-US" sz="3200" spc="32">
                <a:solidFill>
                  <a:srgbClr val="000000"/>
                </a:solidFill>
                <a:latin typeface="Montserrat Classic"/>
              </a:rPr>
              <a:t>.</a:t>
            </a:r>
            <a:endParaRPr/>
          </a:p>
        </p:txBody>
      </p:sp>
      <p:sp>
        <p:nvSpPr>
          <p:cNvPr id="7" name="TextBox 7"/>
          <p:cNvSpPr txBox="1"/>
          <p:nvPr/>
        </p:nvSpPr>
        <p:spPr bwMode="auto">
          <a:xfrm>
            <a:off x="10246483" y="6002017"/>
            <a:ext cx="7016053" cy="991975"/>
          </a:xfrm>
          <a:prstGeom prst="rect">
            <a:avLst/>
          </a:prstGeom>
        </p:spPr>
        <p:txBody>
          <a:bodyPr lIns="0" tIns="0" rIns="0" bIns="0" rtlCol="0" anchor="t">
            <a:spAutoFit/>
          </a:bodyPr>
          <a:lstStyle/>
          <a:p>
            <a:pPr marL="0" marR="0" indent="0" algn="ctr">
              <a:lnSpc>
                <a:spcPts val="3967"/>
              </a:lnSpc>
              <a:spcBef>
                <a:spcPts val="0"/>
              </a:spcBef>
              <a:spcAft>
                <a:spcPts val="0"/>
              </a:spcAft>
              <a:defRPr/>
            </a:pPr>
            <a:r>
              <a:rPr lang="en-US" sz="3200" b="0" i="0" u="none" strike="noStrike" cap="none" spc="0">
                <a:solidFill>
                  <a:srgbClr val="000000"/>
                </a:solidFill>
                <a:latin typeface="Montserrat Classic Bold"/>
                <a:ea typeface="Montserrat Classic Bold"/>
                <a:cs typeface="Montserrat Classic Bold"/>
              </a:rPr>
              <a:t>1.600.732,00</a:t>
            </a:r>
            <a:r>
              <a:rPr lang="en-US" sz="3200" b="0" i="0" u="none" strike="noStrike" cap="none" spc="0">
                <a:solidFill>
                  <a:srgbClr val="000000"/>
                </a:solidFill>
                <a:latin typeface="Montserrat Classic Bold"/>
                <a:ea typeface="Montserrat Classic Bold"/>
                <a:cs typeface="Montserrat Classic Bold"/>
              </a:rPr>
              <a:t> </a:t>
            </a:r>
            <a:r>
              <a:rPr lang="en-US" sz="3200" b="0" i="0" u="none" strike="noStrike" cap="none" spc="0">
                <a:solidFill>
                  <a:srgbClr val="000000"/>
                </a:solidFill>
                <a:latin typeface="Montserrat Classic Bold"/>
                <a:ea typeface="Montserrat Classic Bold"/>
                <a:cs typeface="Montserrat Classic Bold"/>
              </a:rPr>
              <a:t> T</a:t>
            </a:r>
            <a:r>
              <a:rPr lang="en-US" sz="3200" b="0" i="0" u="none" strike="noStrike" cap="none" spc="0">
                <a:solidFill>
                  <a:srgbClr val="000000"/>
                </a:solidFill>
                <a:latin typeface="Montserrat Classic Bold"/>
                <a:ea typeface="Montserrat Classic Bold"/>
                <a:cs typeface="Montserrat Classic Bold"/>
              </a:rPr>
              <a:t>L &lt;</a:t>
            </a:r>
            <a:r>
              <a:rPr lang="en-US" sz="3200" b="0" i="0" u="none" strike="noStrike" cap="none" spc="0">
                <a:solidFill>
                  <a:srgbClr val="000000"/>
                </a:solidFill>
                <a:latin typeface="Montserrat Classic Bold"/>
                <a:ea typeface="Montserrat Classic Bold"/>
                <a:cs typeface="Montserrat Classic Bold"/>
              </a:rPr>
              <a:t> </a:t>
            </a:r>
            <a:endParaRPr sz="3200"/>
          </a:p>
          <a:p>
            <a:pPr>
              <a:lnSpc>
                <a:spcPts val="3840"/>
              </a:lnSpc>
              <a:spcBef>
                <a:spcPts val="0"/>
              </a:spcBef>
              <a:defRPr/>
            </a:pPr>
            <a:r>
              <a:rPr lang="en-US" sz="3200" b="0" i="0" u="none" strike="noStrike" cap="none" spc="0">
                <a:solidFill>
                  <a:srgbClr val="000000"/>
                </a:solidFill>
                <a:latin typeface="Montserrat Classic Bold"/>
                <a:ea typeface="Montserrat Classic Bold"/>
                <a:cs typeface="Montserrat Classic Bold"/>
              </a:rPr>
              <a:t>Yaklaşık</a:t>
            </a:r>
            <a:r>
              <a:rPr lang="en-US" sz="3200" b="0" i="0" u="none" strike="noStrike" cap="none" spc="0">
                <a:solidFill>
                  <a:srgbClr val="000000"/>
                </a:solidFill>
                <a:latin typeface="Montserrat Classic Bold"/>
                <a:ea typeface="Montserrat Classic Bold"/>
                <a:cs typeface="Montserrat Classic Bold"/>
              </a:rPr>
              <a:t> </a:t>
            </a:r>
            <a:r>
              <a:rPr lang="en-US" sz="3200" b="0" i="0" u="none" strike="noStrike" cap="none" spc="0">
                <a:solidFill>
                  <a:srgbClr val="000000"/>
                </a:solidFill>
                <a:latin typeface="Montserrat Classic Bold"/>
                <a:ea typeface="Montserrat Classic Bold"/>
                <a:cs typeface="Montserrat Classic Bold"/>
              </a:rPr>
              <a:t>Maliyet</a:t>
            </a:r>
            <a:r>
              <a:rPr lang="en-US" sz="3200" b="0" i="0" u="none" strike="noStrike" cap="none" spc="0">
                <a:solidFill>
                  <a:srgbClr val="000000"/>
                </a:solidFill>
                <a:latin typeface="Montserrat Classic Bold"/>
                <a:ea typeface="Montserrat Classic Bold"/>
                <a:cs typeface="Montserrat Classic Bold"/>
              </a:rPr>
              <a:t> ≤ </a:t>
            </a:r>
            <a:r>
              <a:rPr lang="en-US" sz="3200" b="0" i="0" u="none" strike="noStrike" cap="none" spc="0">
                <a:solidFill>
                  <a:srgbClr val="000000"/>
                </a:solidFill>
                <a:latin typeface="Montserrat Classic Bold"/>
                <a:ea typeface="Montserrat Classic Bold"/>
                <a:cs typeface="Montserrat Classic Bold"/>
              </a:rPr>
              <a:t>5.336.428,00 TL</a:t>
            </a:r>
            <a:endParaRPr lang="en-US" sz="3200" spc="32">
              <a:solidFill>
                <a:srgbClr val="000000"/>
              </a:solidFill>
              <a:latin typeface="Montserrat Classic"/>
            </a:endParaRPr>
          </a:p>
        </p:txBody>
      </p:sp>
      <p:pic>
        <p:nvPicPr>
          <p:cNvPr id="8" name="Picture 8"/>
          <p:cNvPicPr>
            <a:picLocks noChangeAspect="1"/>
          </p:cNvPicPr>
          <p:nvPr/>
        </p:nvPicPr>
        <p:blipFill>
          <a:blip r:embed="rId4">
            <a:alphaModFix amt="75000"/>
          </a:blip>
          <a:stretch/>
        </p:blipFill>
        <p:spPr bwMode="auto">
          <a:xfrm>
            <a:off x="9319201" y="7350670"/>
            <a:ext cx="927284" cy="964375"/>
          </a:xfrm>
          <a:prstGeom prst="rect">
            <a:avLst/>
          </a:prstGeom>
        </p:spPr>
      </p:pic>
      <p:sp>
        <p:nvSpPr>
          <p:cNvPr id="9" name="TextBox 9"/>
          <p:cNvSpPr txBox="1"/>
          <p:nvPr/>
        </p:nvSpPr>
        <p:spPr bwMode="auto">
          <a:xfrm>
            <a:off x="10391567" y="7354925"/>
            <a:ext cx="7012815" cy="1920240"/>
          </a:xfrm>
          <a:prstGeom prst="rect">
            <a:avLst/>
          </a:prstGeom>
        </p:spPr>
        <p:txBody>
          <a:bodyPr lIns="0" tIns="0" rIns="0" bIns="0" rtlCol="0" anchor="t">
            <a:spAutoFit/>
          </a:bodyPr>
          <a:lstStyle/>
          <a:p>
            <a:pPr>
              <a:lnSpc>
                <a:spcPts val="3840"/>
              </a:lnSpc>
              <a:spcBef>
                <a:spcPts val="0"/>
              </a:spcBef>
              <a:defRPr/>
            </a:pPr>
            <a:r>
              <a:rPr lang="en-US" sz="3200" spc="32">
                <a:solidFill>
                  <a:srgbClr val="000000"/>
                </a:solidFill>
                <a:latin typeface="Montserrat Classic"/>
              </a:rPr>
              <a:t>İlan</a:t>
            </a:r>
            <a:r>
              <a:rPr lang="en-US" sz="3200" spc="32">
                <a:solidFill>
                  <a:srgbClr val="000000"/>
                </a:solidFill>
                <a:latin typeface="Montserrat Classic"/>
              </a:rPr>
              <a:t> </a:t>
            </a:r>
            <a:r>
              <a:rPr lang="en-US" sz="3200" spc="32">
                <a:solidFill>
                  <a:srgbClr val="000000"/>
                </a:solidFill>
                <a:latin typeface="Montserrat Classic"/>
              </a:rPr>
              <a:t>zorunluluğu</a:t>
            </a:r>
            <a:r>
              <a:rPr lang="en-US" sz="3200" spc="32">
                <a:solidFill>
                  <a:srgbClr val="000000"/>
                </a:solidFill>
                <a:latin typeface="Montserrat Classic"/>
              </a:rPr>
              <a:t> </a:t>
            </a:r>
            <a:r>
              <a:rPr lang="en-US" sz="3200" spc="32">
                <a:solidFill>
                  <a:srgbClr val="000000"/>
                </a:solidFill>
                <a:latin typeface="Montserrat Classic"/>
              </a:rPr>
              <a:t>yoktur</a:t>
            </a:r>
            <a:r>
              <a:rPr lang="en-US" sz="3200" spc="32">
                <a:solidFill>
                  <a:srgbClr val="000000"/>
                </a:solidFill>
                <a:latin typeface="Montserrat Classic"/>
              </a:rPr>
              <a:t>. </a:t>
            </a:r>
            <a:r>
              <a:rPr lang="en-US" sz="3200" spc="32">
                <a:solidFill>
                  <a:srgbClr val="000000"/>
                </a:solidFill>
                <a:latin typeface="Montserrat Classic"/>
              </a:rPr>
              <a:t>Kısa</a:t>
            </a:r>
            <a:r>
              <a:rPr lang="en-US" sz="3200" spc="32">
                <a:solidFill>
                  <a:srgbClr val="000000"/>
                </a:solidFill>
                <a:latin typeface="Montserrat Classic"/>
              </a:rPr>
              <a:t> </a:t>
            </a:r>
            <a:r>
              <a:rPr lang="en-US" sz="3200" spc="32">
                <a:solidFill>
                  <a:srgbClr val="000000"/>
                </a:solidFill>
                <a:latin typeface="Montserrat Classic"/>
              </a:rPr>
              <a:t>listede</a:t>
            </a:r>
            <a:r>
              <a:rPr lang="en-US" sz="3200" spc="32">
                <a:solidFill>
                  <a:srgbClr val="000000"/>
                </a:solidFill>
                <a:latin typeface="Montserrat Classic"/>
              </a:rPr>
              <a:t> </a:t>
            </a:r>
            <a:r>
              <a:rPr lang="en-US" sz="3200" spc="32">
                <a:solidFill>
                  <a:srgbClr val="000000"/>
                </a:solidFill>
                <a:latin typeface="Montserrat Classic"/>
              </a:rPr>
              <a:t>yer</a:t>
            </a:r>
            <a:r>
              <a:rPr lang="en-US" sz="3200" spc="32">
                <a:solidFill>
                  <a:srgbClr val="000000"/>
                </a:solidFill>
                <a:latin typeface="Montserrat Classic"/>
              </a:rPr>
              <a:t> </a:t>
            </a:r>
            <a:r>
              <a:rPr lang="en-US" sz="3200" spc="32">
                <a:solidFill>
                  <a:srgbClr val="000000"/>
                </a:solidFill>
                <a:latin typeface="Montserrat Classic"/>
              </a:rPr>
              <a:t>alan</a:t>
            </a:r>
            <a:r>
              <a:rPr lang="en-US" sz="3200" spc="32">
                <a:solidFill>
                  <a:srgbClr val="000000"/>
                </a:solidFill>
                <a:latin typeface="Montserrat Classic"/>
              </a:rPr>
              <a:t> </a:t>
            </a:r>
            <a:r>
              <a:rPr lang="en-US" sz="3200" spc="32">
                <a:solidFill>
                  <a:srgbClr val="000000"/>
                </a:solidFill>
                <a:latin typeface="Montserrat Classic"/>
              </a:rPr>
              <a:t>adaylara</a:t>
            </a:r>
            <a:r>
              <a:rPr lang="en-US" sz="3200" spc="32">
                <a:solidFill>
                  <a:srgbClr val="000000"/>
                </a:solidFill>
                <a:latin typeface="Montserrat Classic"/>
              </a:rPr>
              <a:t> </a:t>
            </a:r>
            <a:r>
              <a:rPr lang="en-US" sz="3200" spc="32">
                <a:solidFill>
                  <a:srgbClr val="000000"/>
                </a:solidFill>
                <a:latin typeface="Montserrat Classic"/>
              </a:rPr>
              <a:t>yazılı</a:t>
            </a:r>
            <a:r>
              <a:rPr lang="en-US" sz="3200" spc="32">
                <a:solidFill>
                  <a:srgbClr val="000000"/>
                </a:solidFill>
                <a:latin typeface="Montserrat Classic"/>
              </a:rPr>
              <a:t> </a:t>
            </a:r>
            <a:r>
              <a:rPr lang="en-US" sz="3200" spc="32">
                <a:solidFill>
                  <a:srgbClr val="000000"/>
                </a:solidFill>
                <a:latin typeface="Montserrat Classic"/>
              </a:rPr>
              <a:t>davet</a:t>
            </a:r>
            <a:r>
              <a:rPr lang="en-US" sz="3200" spc="32">
                <a:solidFill>
                  <a:srgbClr val="000000"/>
                </a:solidFill>
                <a:latin typeface="Montserrat Classic"/>
              </a:rPr>
              <a:t> </a:t>
            </a:r>
            <a:r>
              <a:rPr lang="en-US" sz="3200" spc="32">
                <a:solidFill>
                  <a:srgbClr val="000000"/>
                </a:solidFill>
                <a:latin typeface="Montserrat Classic"/>
              </a:rPr>
              <a:t>yapılır</a:t>
            </a:r>
            <a:r>
              <a:rPr lang="en-US" sz="3200" spc="32">
                <a:solidFill>
                  <a:srgbClr val="000000"/>
                </a:solidFill>
                <a:latin typeface="Montserrat Classic"/>
              </a:rPr>
              <a:t> ve </a:t>
            </a:r>
            <a:r>
              <a:rPr lang="en-US" sz="3200" spc="32">
                <a:solidFill>
                  <a:srgbClr val="000000"/>
                </a:solidFill>
                <a:latin typeface="Montserrat Classic"/>
              </a:rPr>
              <a:t>en</a:t>
            </a:r>
            <a:r>
              <a:rPr lang="en-US" sz="3200" spc="32">
                <a:solidFill>
                  <a:srgbClr val="000000"/>
                </a:solidFill>
                <a:latin typeface="Montserrat Classic"/>
              </a:rPr>
              <a:t> </a:t>
            </a:r>
            <a:r>
              <a:rPr lang="en-US" sz="3200" spc="32">
                <a:solidFill>
                  <a:srgbClr val="000000"/>
                </a:solidFill>
                <a:latin typeface="Montserrat Classic"/>
              </a:rPr>
              <a:t>az</a:t>
            </a:r>
            <a:r>
              <a:rPr lang="en-US" sz="3200" spc="32">
                <a:solidFill>
                  <a:srgbClr val="000000"/>
                </a:solidFill>
                <a:latin typeface="Montserrat Classic"/>
              </a:rPr>
              <a:t> 7 </a:t>
            </a:r>
            <a:r>
              <a:rPr lang="en-US" sz="3200" spc="32">
                <a:solidFill>
                  <a:srgbClr val="000000"/>
                </a:solidFill>
                <a:latin typeface="Montserrat Classic"/>
              </a:rPr>
              <a:t>gün</a:t>
            </a:r>
            <a:r>
              <a:rPr lang="en-US" sz="3200" spc="32">
                <a:solidFill>
                  <a:srgbClr val="000000"/>
                </a:solidFill>
                <a:latin typeface="Montserrat Classic"/>
              </a:rPr>
              <a:t> </a:t>
            </a:r>
            <a:r>
              <a:rPr lang="en-US" sz="3200" spc="32">
                <a:solidFill>
                  <a:srgbClr val="000000"/>
                </a:solidFill>
                <a:latin typeface="Montserrat Classic"/>
              </a:rPr>
              <a:t>süre</a:t>
            </a:r>
            <a:r>
              <a:rPr lang="en-US" sz="3200" spc="32">
                <a:solidFill>
                  <a:srgbClr val="000000"/>
                </a:solidFill>
                <a:latin typeface="Montserrat Classic"/>
              </a:rPr>
              <a:t> </a:t>
            </a:r>
            <a:r>
              <a:rPr lang="en-US" sz="3200" spc="32">
                <a:solidFill>
                  <a:srgbClr val="000000"/>
                </a:solidFill>
                <a:latin typeface="Montserrat Classic"/>
              </a:rPr>
              <a:t>verilir</a:t>
            </a:r>
            <a:r>
              <a:rPr lang="en-US" sz="3200" spc="32">
                <a:solidFill>
                  <a:srgbClr val="000000"/>
                </a:solidFill>
                <a:latin typeface="Montserrat Classic"/>
              </a:rPr>
              <a:t>.</a:t>
            </a:r>
            <a:endParaRPr/>
          </a:p>
        </p:txBody>
      </p:sp>
      <p:sp>
        <p:nvSpPr>
          <p:cNvPr id="13" name="Slayt Numarası Yer Tutucusu 12"/>
          <p:cNvSpPr>
            <a:spLocks noGrp="1"/>
          </p:cNvSpPr>
          <p:nvPr>
            <p:ph type="sldNum" sz="quarter" idx="12"/>
          </p:nvPr>
        </p:nvSpPr>
        <p:spPr bwMode="auto">
          <a:xfrm>
            <a:off x="15544800" y="9622234"/>
            <a:ext cx="2133600" cy="365125"/>
          </a:xfrm>
        </p:spPr>
        <p:txBody>
          <a:bodyPr/>
          <a:lstStyle/>
          <a:p>
            <a:pPr>
              <a:defRPr/>
            </a:pPr>
            <a:fld id="{B6F15528-21DE-4FAA-801E-634DDDAF4B2B}" type="slidenum">
              <a:rPr lang="en-US" sz="2000"/>
              <a:t>10</a:t>
            </a:fld>
            <a:endParaRPr lang="en-US"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chemeClr val="bg1"/>
        </a:solidFill>
      </p:bgPr>
    </p:bg>
    <p:spTree>
      <p:nvGrpSpPr>
        <p:cNvPr id="1" name=""/>
        <p:cNvGrpSpPr/>
        <p:nvPr/>
      </p:nvGrpSpPr>
      <p:grpSpPr bwMode="auto">
        <a:xfrm>
          <a:off x="0" y="0"/>
          <a:ext cx="0" cy="0"/>
          <a:chOff x="0" y="0"/>
          <a:chExt cx="0" cy="0"/>
        </a:xfrm>
      </p:grpSpPr>
      <p:grpSp>
        <p:nvGrpSpPr>
          <p:cNvPr id="2" name="Group 2"/>
          <p:cNvGrpSpPr/>
          <p:nvPr/>
        </p:nvGrpSpPr>
        <p:grpSpPr bwMode="auto">
          <a:xfrm>
            <a:off x="3904850" y="1028700"/>
            <a:ext cx="13354450" cy="2172682"/>
            <a:chOff x="0" y="0"/>
            <a:chExt cx="17805933" cy="2896910"/>
          </a:xfrm>
        </p:grpSpPr>
        <p:sp>
          <p:nvSpPr>
            <p:cNvPr id="3" name="TextBox 3"/>
            <p:cNvSpPr txBox="1"/>
            <p:nvPr/>
          </p:nvSpPr>
          <p:spPr bwMode="auto">
            <a:xfrm>
              <a:off x="25405" y="0"/>
              <a:ext cx="17780528" cy="1463040"/>
            </a:xfrm>
            <a:prstGeom prst="rect">
              <a:avLst/>
            </a:prstGeom>
            <a:grpFill/>
          </p:spPr>
          <p:txBody>
            <a:bodyPr lIns="0" tIns="0" rIns="0" bIns="0" rtlCol="0" anchor="t">
              <a:spAutoFit/>
            </a:bodyPr>
            <a:lstStyle/>
            <a:p>
              <a:pPr algn="r">
                <a:lnSpc>
                  <a:spcPts val="8640"/>
                </a:lnSpc>
                <a:defRPr/>
              </a:pPr>
              <a:r>
                <a:rPr lang="en-US" sz="7200">
                  <a:latin typeface="Montserrat Semi-Bold Bold"/>
                </a:rPr>
                <a:t>Pazarlık</a:t>
              </a:r>
              <a:r>
                <a:rPr lang="en-US" sz="7200">
                  <a:latin typeface="Montserrat Semi-Bold Bold"/>
                </a:rPr>
                <a:t> </a:t>
              </a:r>
              <a:r>
                <a:rPr lang="en-US" sz="7200">
                  <a:latin typeface="Montserrat Semi-Bold Bold"/>
                </a:rPr>
                <a:t>Usulü</a:t>
              </a:r>
              <a:endParaRPr lang="en-US" sz="7200">
                <a:latin typeface="Montserrat Semi-Bold Bold"/>
              </a:endParaRPr>
            </a:p>
          </p:txBody>
        </p:sp>
        <p:sp>
          <p:nvSpPr>
            <p:cNvPr id="4" name="TextBox 4"/>
            <p:cNvSpPr txBox="1"/>
            <p:nvPr/>
          </p:nvSpPr>
          <p:spPr bwMode="auto">
            <a:xfrm>
              <a:off x="0" y="2123182"/>
              <a:ext cx="17805933" cy="787718"/>
            </a:xfrm>
            <a:prstGeom prst="rect">
              <a:avLst/>
            </a:prstGeom>
            <a:grpFill/>
          </p:spPr>
          <p:txBody>
            <a:bodyPr lIns="0" tIns="0" rIns="0" bIns="0" rtlCol="0" anchor="t">
              <a:spAutoFit/>
            </a:bodyPr>
            <a:lstStyle/>
            <a:p>
              <a:pPr algn="r">
                <a:lnSpc>
                  <a:spcPts val="5040"/>
                </a:lnSpc>
                <a:defRPr/>
              </a:pPr>
              <a:r>
                <a:rPr lang="en-US" sz="3600" spc="288">
                  <a:solidFill>
                    <a:srgbClr val="000000"/>
                  </a:solidFill>
                  <a:latin typeface="Montserrat Semi-Bold Bold"/>
                </a:rPr>
                <a:t>SATIN ALMA ADIMLARI</a:t>
              </a:r>
              <a:endParaRPr/>
            </a:p>
          </p:txBody>
        </p:sp>
      </p:grpSp>
      <p:sp>
        <p:nvSpPr>
          <p:cNvPr id="5" name="AutoShape 5"/>
          <p:cNvSpPr/>
          <p:nvPr/>
        </p:nvSpPr>
        <p:spPr bwMode="auto">
          <a:xfrm>
            <a:off x="0" y="3952685"/>
            <a:ext cx="18288000" cy="74133"/>
          </a:xfrm>
          <a:prstGeom prst="rect">
            <a:avLst/>
          </a:prstGeom>
          <a:solidFill>
            <a:schemeClr val="accent6">
              <a:lumMod val="50000"/>
            </a:schemeClr>
          </a:solidFill>
          <a:ln>
            <a:solidFill>
              <a:srgbClr val="FFC000"/>
            </a:solidFill>
          </a:ln>
        </p:spPr>
      </p:sp>
      <p:sp>
        <p:nvSpPr>
          <p:cNvPr id="6" name="AutoShape 6"/>
          <p:cNvSpPr/>
          <p:nvPr/>
        </p:nvSpPr>
        <p:spPr bwMode="auto">
          <a:xfrm>
            <a:off x="1583989" y="3741069"/>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7" name="AutoShape 7"/>
          <p:cNvSpPr/>
          <p:nvPr/>
        </p:nvSpPr>
        <p:spPr bwMode="auto">
          <a:xfrm>
            <a:off x="5981985" y="3741069"/>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8" name="AutoShape 8"/>
          <p:cNvSpPr/>
          <p:nvPr/>
        </p:nvSpPr>
        <p:spPr bwMode="auto">
          <a:xfrm>
            <a:off x="10243380" y="3741069"/>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9" name="AutoShape 9"/>
          <p:cNvSpPr/>
          <p:nvPr/>
        </p:nvSpPr>
        <p:spPr bwMode="auto">
          <a:xfrm>
            <a:off x="14478030" y="3741069"/>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10" name="AutoShape 10"/>
          <p:cNvSpPr/>
          <p:nvPr/>
        </p:nvSpPr>
        <p:spPr bwMode="auto">
          <a:xfrm>
            <a:off x="3760328" y="3741069"/>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pic>
        <p:nvPicPr>
          <p:cNvPr id="11" name="Picture 11"/>
          <p:cNvPicPr>
            <a:picLocks noChangeAspect="1"/>
          </p:cNvPicPr>
          <p:nvPr/>
        </p:nvPicPr>
        <p:blipFill>
          <a:blip r:embed="rId3">
            <a:alphaModFix amt="50000"/>
            <a:extLst>
              <a:ext uri="{96DAC541-7B7A-43D3-8B79-37D633B846F1}">
                <asvg:svgBlip xmlns:asvg="http://schemas.microsoft.com/office/drawing/2016/SVG/main" r:embed="rId4"/>
              </a:ext>
            </a:extLst>
          </a:blip>
          <a:stretch/>
        </p:blipFill>
        <p:spPr bwMode="auto">
          <a:xfrm rot="-1743517">
            <a:off x="2348847" y="486420"/>
            <a:ext cx="2300983" cy="2300983"/>
          </a:xfrm>
          <a:prstGeom prst="rect">
            <a:avLst/>
          </a:prstGeom>
        </p:spPr>
      </p:pic>
      <p:grpSp>
        <p:nvGrpSpPr>
          <p:cNvPr id="12" name="Group 12"/>
          <p:cNvGrpSpPr/>
          <p:nvPr/>
        </p:nvGrpSpPr>
        <p:grpSpPr bwMode="auto">
          <a:xfrm>
            <a:off x="2799607" y="4392561"/>
            <a:ext cx="2077135" cy="3752979"/>
            <a:chOff x="0" y="0"/>
            <a:chExt cx="3548229" cy="6410960"/>
          </a:xfrm>
        </p:grpSpPr>
        <p:sp>
          <p:nvSpPr>
            <p:cNvPr id="13" name="Freeform 13"/>
            <p:cNvSpPr/>
            <p:nvPr/>
          </p:nvSpPr>
          <p:spPr bwMode="auto">
            <a:xfrm>
              <a:off x="0" y="0"/>
              <a:ext cx="3549498" cy="6410960"/>
            </a:xfrm>
            <a:custGeom>
              <a:avLst/>
              <a:gdLst/>
              <a:ahLst/>
              <a:cxnLst/>
              <a:rect l="l" t="t" r="r" b="b"/>
              <a:pathLst>
                <a:path w="3549498" h="6410960"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8510"/>
                  </a:lnTo>
                  <a:lnTo>
                    <a:pt x="60960" y="778510"/>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8510"/>
                  </a:lnTo>
                  <a:lnTo>
                    <a:pt x="195580" y="778510"/>
                  </a:lnTo>
                  <a:lnTo>
                    <a:pt x="196850" y="599440"/>
                  </a:lnTo>
                  <a:close/>
                  <a:moveTo>
                    <a:pt x="0" y="778510"/>
                  </a:moveTo>
                  <a:lnTo>
                    <a:pt x="60960" y="778510"/>
                  </a:lnTo>
                  <a:lnTo>
                    <a:pt x="60960" y="5579110"/>
                  </a:lnTo>
                  <a:lnTo>
                    <a:pt x="0" y="5579110"/>
                  </a:lnTo>
                  <a:lnTo>
                    <a:pt x="0" y="778510"/>
                  </a:lnTo>
                  <a:close/>
                  <a:moveTo>
                    <a:pt x="181610" y="778510"/>
                  </a:moveTo>
                  <a:lnTo>
                    <a:pt x="196850" y="778510"/>
                  </a:lnTo>
                  <a:lnTo>
                    <a:pt x="196850" y="5579110"/>
                  </a:lnTo>
                  <a:lnTo>
                    <a:pt x="181610" y="5579110"/>
                  </a:lnTo>
                  <a:lnTo>
                    <a:pt x="181610" y="778510"/>
                  </a:lnTo>
                  <a:close/>
                  <a:moveTo>
                    <a:pt x="808224" y="6350000"/>
                  </a:moveTo>
                  <a:lnTo>
                    <a:pt x="2735638" y="6350000"/>
                  </a:lnTo>
                  <a:lnTo>
                    <a:pt x="2735638" y="6410960"/>
                  </a:lnTo>
                  <a:lnTo>
                    <a:pt x="808224" y="6410960"/>
                  </a:lnTo>
                  <a:lnTo>
                    <a:pt x="808224" y="6350000"/>
                  </a:lnTo>
                  <a:close/>
                  <a:moveTo>
                    <a:pt x="808224" y="6214110"/>
                  </a:moveTo>
                  <a:lnTo>
                    <a:pt x="2735638" y="6214110"/>
                  </a:lnTo>
                  <a:lnTo>
                    <a:pt x="2735638" y="6229350"/>
                  </a:lnTo>
                  <a:lnTo>
                    <a:pt x="808224" y="6229350"/>
                  </a:lnTo>
                  <a:lnTo>
                    <a:pt x="808224" y="6214110"/>
                  </a:lnTo>
                  <a:close/>
                  <a:moveTo>
                    <a:pt x="481330" y="6350000"/>
                  </a:moveTo>
                  <a:cubicBezTo>
                    <a:pt x="480060" y="6116320"/>
                    <a:pt x="293370" y="5927090"/>
                    <a:pt x="60960" y="5919470"/>
                  </a:cubicBezTo>
                  <a:lnTo>
                    <a:pt x="60960" y="5577840"/>
                  </a:lnTo>
                  <a:lnTo>
                    <a:pt x="0" y="5577840"/>
                  </a:lnTo>
                  <a:lnTo>
                    <a:pt x="0" y="5981700"/>
                  </a:lnTo>
                  <a:lnTo>
                    <a:pt x="35560" y="5980430"/>
                  </a:lnTo>
                  <a:lnTo>
                    <a:pt x="49530" y="5980430"/>
                  </a:lnTo>
                  <a:cubicBezTo>
                    <a:pt x="254000" y="5980430"/>
                    <a:pt x="421640" y="6146800"/>
                    <a:pt x="421640" y="6352540"/>
                  </a:cubicBezTo>
                  <a:cubicBezTo>
                    <a:pt x="421640" y="6360160"/>
                    <a:pt x="421640" y="6367780"/>
                    <a:pt x="420370" y="6377940"/>
                  </a:cubicBezTo>
                  <a:lnTo>
                    <a:pt x="417830" y="6410960"/>
                  </a:lnTo>
                  <a:lnTo>
                    <a:pt x="809259" y="6410960"/>
                  </a:lnTo>
                  <a:lnTo>
                    <a:pt x="809259" y="6350000"/>
                  </a:lnTo>
                  <a:lnTo>
                    <a:pt x="481330" y="6350000"/>
                  </a:lnTo>
                  <a:close/>
                  <a:moveTo>
                    <a:pt x="600710" y="6214110"/>
                  </a:moveTo>
                  <a:cubicBezTo>
                    <a:pt x="549910" y="6014720"/>
                    <a:pt x="397510" y="5857240"/>
                    <a:pt x="198120" y="5803900"/>
                  </a:cubicBezTo>
                  <a:lnTo>
                    <a:pt x="198120" y="5579110"/>
                  </a:lnTo>
                  <a:lnTo>
                    <a:pt x="182880" y="5579110"/>
                  </a:lnTo>
                  <a:lnTo>
                    <a:pt x="182880" y="5816600"/>
                  </a:lnTo>
                  <a:lnTo>
                    <a:pt x="189230" y="5817870"/>
                  </a:lnTo>
                  <a:cubicBezTo>
                    <a:pt x="387350" y="5869940"/>
                    <a:pt x="541020" y="6024880"/>
                    <a:pt x="588010" y="6224270"/>
                  </a:cubicBezTo>
                  <a:lnTo>
                    <a:pt x="589280" y="6230620"/>
                  </a:lnTo>
                  <a:lnTo>
                    <a:pt x="809259" y="6230620"/>
                  </a:lnTo>
                  <a:lnTo>
                    <a:pt x="809259" y="6215380"/>
                  </a:lnTo>
                  <a:lnTo>
                    <a:pt x="600710" y="6214110"/>
                  </a:lnTo>
                  <a:close/>
                  <a:moveTo>
                    <a:pt x="3487269" y="5919470"/>
                  </a:moveTo>
                  <a:cubicBezTo>
                    <a:pt x="3252319" y="5923280"/>
                    <a:pt x="3061819" y="6113780"/>
                    <a:pt x="3060549" y="6350000"/>
                  </a:cubicBezTo>
                  <a:lnTo>
                    <a:pt x="2734603" y="6350000"/>
                  </a:lnTo>
                  <a:lnTo>
                    <a:pt x="2734603" y="6410960"/>
                  </a:lnTo>
                  <a:lnTo>
                    <a:pt x="3125319" y="6410960"/>
                  </a:lnTo>
                  <a:lnTo>
                    <a:pt x="3122779" y="6377940"/>
                  </a:lnTo>
                  <a:cubicBezTo>
                    <a:pt x="3121509" y="6367780"/>
                    <a:pt x="3121509" y="6358890"/>
                    <a:pt x="3121509" y="6352540"/>
                  </a:cubicBezTo>
                  <a:cubicBezTo>
                    <a:pt x="3121509" y="6148070"/>
                    <a:pt x="3287879" y="5980430"/>
                    <a:pt x="3493619" y="5980430"/>
                  </a:cubicBezTo>
                  <a:cubicBezTo>
                    <a:pt x="3501239" y="5980430"/>
                    <a:pt x="3508859" y="5980430"/>
                    <a:pt x="3516479" y="5981700"/>
                  </a:cubicBezTo>
                  <a:lnTo>
                    <a:pt x="3549498" y="5984240"/>
                  </a:lnTo>
                  <a:lnTo>
                    <a:pt x="3549498" y="5579110"/>
                  </a:lnTo>
                  <a:lnTo>
                    <a:pt x="3488539" y="5579110"/>
                  </a:lnTo>
                  <a:lnTo>
                    <a:pt x="3487269" y="5919470"/>
                  </a:lnTo>
                  <a:close/>
                  <a:moveTo>
                    <a:pt x="3351379" y="5801360"/>
                  </a:moveTo>
                  <a:cubicBezTo>
                    <a:pt x="3151989" y="5853430"/>
                    <a:pt x="2991969" y="6013450"/>
                    <a:pt x="2942439" y="6212840"/>
                  </a:cubicBezTo>
                  <a:lnTo>
                    <a:pt x="2735638" y="6212840"/>
                  </a:lnTo>
                  <a:lnTo>
                    <a:pt x="2735638" y="6228080"/>
                  </a:lnTo>
                  <a:lnTo>
                    <a:pt x="2955139" y="6228080"/>
                  </a:lnTo>
                  <a:lnTo>
                    <a:pt x="2956409" y="6221730"/>
                  </a:lnTo>
                  <a:cubicBezTo>
                    <a:pt x="3004669" y="6022340"/>
                    <a:pt x="3163419" y="5862320"/>
                    <a:pt x="3361539" y="5814060"/>
                  </a:cubicBezTo>
                  <a:lnTo>
                    <a:pt x="3367889" y="5812790"/>
                  </a:lnTo>
                  <a:lnTo>
                    <a:pt x="3367889" y="5576570"/>
                  </a:lnTo>
                  <a:lnTo>
                    <a:pt x="3352649" y="5576570"/>
                  </a:lnTo>
                  <a:lnTo>
                    <a:pt x="3351379" y="5801360"/>
                  </a:lnTo>
                  <a:close/>
                  <a:moveTo>
                    <a:pt x="3487269" y="778510"/>
                  </a:moveTo>
                  <a:lnTo>
                    <a:pt x="3548229" y="778510"/>
                  </a:lnTo>
                  <a:lnTo>
                    <a:pt x="3548229" y="5579110"/>
                  </a:lnTo>
                  <a:lnTo>
                    <a:pt x="3487269" y="5579110"/>
                  </a:lnTo>
                  <a:lnTo>
                    <a:pt x="3487269" y="778510"/>
                  </a:lnTo>
                  <a:close/>
                  <a:moveTo>
                    <a:pt x="3351379" y="778510"/>
                  </a:moveTo>
                  <a:lnTo>
                    <a:pt x="3366619" y="778510"/>
                  </a:lnTo>
                  <a:lnTo>
                    <a:pt x="3366619" y="5579110"/>
                  </a:lnTo>
                  <a:lnTo>
                    <a:pt x="3351379" y="5579110"/>
                  </a:lnTo>
                  <a:lnTo>
                    <a:pt x="3351379" y="778510"/>
                  </a:lnTo>
                  <a:close/>
                  <a:moveTo>
                    <a:pt x="3060548" y="60960"/>
                  </a:moveTo>
                  <a:cubicBezTo>
                    <a:pt x="3066898" y="292100"/>
                    <a:pt x="3254859" y="480060"/>
                    <a:pt x="3487269" y="482600"/>
                  </a:cubicBezTo>
                  <a:lnTo>
                    <a:pt x="3487269" y="777240"/>
                  </a:lnTo>
                  <a:lnTo>
                    <a:pt x="3548228" y="777240"/>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240"/>
                  </a:lnTo>
                  <a:lnTo>
                    <a:pt x="3366619" y="777240"/>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14" name="Group 14"/>
          <p:cNvGrpSpPr/>
          <p:nvPr/>
        </p:nvGrpSpPr>
        <p:grpSpPr bwMode="auto">
          <a:xfrm>
            <a:off x="598836" y="4375481"/>
            <a:ext cx="2077135" cy="3770060"/>
            <a:chOff x="0" y="0"/>
            <a:chExt cx="3548229" cy="6440136"/>
          </a:xfrm>
        </p:grpSpPr>
        <p:sp>
          <p:nvSpPr>
            <p:cNvPr id="15" name="Freeform 15"/>
            <p:cNvSpPr/>
            <p:nvPr/>
          </p:nvSpPr>
          <p:spPr bwMode="auto">
            <a:xfrm>
              <a:off x="0" y="0"/>
              <a:ext cx="3549498" cy="6440136"/>
            </a:xfrm>
            <a:custGeom>
              <a:avLst/>
              <a:gdLst/>
              <a:ahLst/>
              <a:cxnLst/>
              <a:rect l="l" t="t" r="r" b="b"/>
              <a:pathLst>
                <a:path w="3549498" h="6440137"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8981"/>
                  </a:lnTo>
                  <a:lnTo>
                    <a:pt x="60960" y="77898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8981"/>
                  </a:lnTo>
                  <a:lnTo>
                    <a:pt x="195580" y="778981"/>
                  </a:lnTo>
                  <a:lnTo>
                    <a:pt x="196850" y="599440"/>
                  </a:lnTo>
                  <a:close/>
                  <a:moveTo>
                    <a:pt x="0" y="778981"/>
                  </a:moveTo>
                  <a:lnTo>
                    <a:pt x="60960" y="778981"/>
                  </a:lnTo>
                  <a:lnTo>
                    <a:pt x="60960" y="5607860"/>
                  </a:lnTo>
                  <a:lnTo>
                    <a:pt x="0" y="5607860"/>
                  </a:lnTo>
                  <a:lnTo>
                    <a:pt x="0" y="778981"/>
                  </a:lnTo>
                  <a:close/>
                  <a:moveTo>
                    <a:pt x="181610" y="778981"/>
                  </a:moveTo>
                  <a:lnTo>
                    <a:pt x="196850" y="778981"/>
                  </a:lnTo>
                  <a:lnTo>
                    <a:pt x="196850" y="5607860"/>
                  </a:lnTo>
                  <a:lnTo>
                    <a:pt x="181610" y="5607860"/>
                  </a:lnTo>
                  <a:lnTo>
                    <a:pt x="181610" y="778981"/>
                  </a:lnTo>
                  <a:close/>
                  <a:moveTo>
                    <a:pt x="808224" y="6379177"/>
                  </a:moveTo>
                  <a:lnTo>
                    <a:pt x="2735638" y="6379177"/>
                  </a:lnTo>
                  <a:lnTo>
                    <a:pt x="2735638" y="6440137"/>
                  </a:lnTo>
                  <a:lnTo>
                    <a:pt x="808224" y="6440137"/>
                  </a:lnTo>
                  <a:lnTo>
                    <a:pt x="808224" y="6379177"/>
                  </a:lnTo>
                  <a:close/>
                  <a:moveTo>
                    <a:pt x="808224" y="6243287"/>
                  </a:moveTo>
                  <a:lnTo>
                    <a:pt x="2735638" y="6243287"/>
                  </a:lnTo>
                  <a:lnTo>
                    <a:pt x="2735638" y="6258527"/>
                  </a:lnTo>
                  <a:lnTo>
                    <a:pt x="808224" y="6258527"/>
                  </a:lnTo>
                  <a:lnTo>
                    <a:pt x="808224" y="6243287"/>
                  </a:lnTo>
                  <a:close/>
                  <a:moveTo>
                    <a:pt x="481330" y="6379177"/>
                  </a:moveTo>
                  <a:cubicBezTo>
                    <a:pt x="480060" y="6145497"/>
                    <a:pt x="293370" y="5956267"/>
                    <a:pt x="60960" y="5948647"/>
                  </a:cubicBezTo>
                  <a:lnTo>
                    <a:pt x="60960" y="5606583"/>
                  </a:lnTo>
                  <a:lnTo>
                    <a:pt x="0" y="5606583"/>
                  </a:lnTo>
                  <a:lnTo>
                    <a:pt x="0" y="6010877"/>
                  </a:lnTo>
                  <a:lnTo>
                    <a:pt x="35560" y="6009607"/>
                  </a:lnTo>
                  <a:lnTo>
                    <a:pt x="49530" y="6009607"/>
                  </a:lnTo>
                  <a:cubicBezTo>
                    <a:pt x="254000" y="6009607"/>
                    <a:pt x="421640" y="6175977"/>
                    <a:pt x="421640" y="6381717"/>
                  </a:cubicBezTo>
                  <a:cubicBezTo>
                    <a:pt x="421640" y="6389337"/>
                    <a:pt x="421640" y="6396957"/>
                    <a:pt x="420370" y="6407117"/>
                  </a:cubicBezTo>
                  <a:lnTo>
                    <a:pt x="417830" y="6440137"/>
                  </a:lnTo>
                  <a:lnTo>
                    <a:pt x="809259" y="6440137"/>
                  </a:lnTo>
                  <a:lnTo>
                    <a:pt x="809259" y="6379177"/>
                  </a:lnTo>
                  <a:lnTo>
                    <a:pt x="481330" y="6379177"/>
                  </a:lnTo>
                  <a:close/>
                  <a:moveTo>
                    <a:pt x="600710" y="6243287"/>
                  </a:moveTo>
                  <a:cubicBezTo>
                    <a:pt x="549910" y="6043897"/>
                    <a:pt x="397510" y="5886417"/>
                    <a:pt x="198120" y="5833077"/>
                  </a:cubicBezTo>
                  <a:lnTo>
                    <a:pt x="198120" y="5607860"/>
                  </a:lnTo>
                  <a:lnTo>
                    <a:pt x="182880" y="5607860"/>
                  </a:lnTo>
                  <a:lnTo>
                    <a:pt x="182880" y="5845777"/>
                  </a:lnTo>
                  <a:lnTo>
                    <a:pt x="189230" y="5847047"/>
                  </a:lnTo>
                  <a:cubicBezTo>
                    <a:pt x="387350" y="5899117"/>
                    <a:pt x="541020" y="6054057"/>
                    <a:pt x="588010" y="6253447"/>
                  </a:cubicBezTo>
                  <a:lnTo>
                    <a:pt x="589280" y="6259797"/>
                  </a:lnTo>
                  <a:lnTo>
                    <a:pt x="809259" y="6259797"/>
                  </a:lnTo>
                  <a:lnTo>
                    <a:pt x="809259" y="6244557"/>
                  </a:lnTo>
                  <a:lnTo>
                    <a:pt x="600710" y="6243287"/>
                  </a:lnTo>
                  <a:close/>
                  <a:moveTo>
                    <a:pt x="3487269" y="5948647"/>
                  </a:moveTo>
                  <a:cubicBezTo>
                    <a:pt x="3252319" y="5952457"/>
                    <a:pt x="3061819" y="6142957"/>
                    <a:pt x="3060549" y="6379177"/>
                  </a:cubicBezTo>
                  <a:lnTo>
                    <a:pt x="2734603" y="6379177"/>
                  </a:lnTo>
                  <a:lnTo>
                    <a:pt x="2734603" y="6440137"/>
                  </a:lnTo>
                  <a:lnTo>
                    <a:pt x="3125319" y="6440137"/>
                  </a:lnTo>
                  <a:lnTo>
                    <a:pt x="3122779" y="6407117"/>
                  </a:lnTo>
                  <a:cubicBezTo>
                    <a:pt x="3121509" y="6396957"/>
                    <a:pt x="3121509" y="6388067"/>
                    <a:pt x="3121509" y="6381717"/>
                  </a:cubicBezTo>
                  <a:cubicBezTo>
                    <a:pt x="3121509" y="6177247"/>
                    <a:pt x="3287879" y="6009607"/>
                    <a:pt x="3493619" y="6009607"/>
                  </a:cubicBezTo>
                  <a:cubicBezTo>
                    <a:pt x="3501239" y="6009607"/>
                    <a:pt x="3508859" y="6009607"/>
                    <a:pt x="3516479" y="6010877"/>
                  </a:cubicBezTo>
                  <a:lnTo>
                    <a:pt x="3549498" y="6013417"/>
                  </a:lnTo>
                  <a:lnTo>
                    <a:pt x="3549498" y="5607860"/>
                  </a:lnTo>
                  <a:lnTo>
                    <a:pt x="3488539" y="5607860"/>
                  </a:lnTo>
                  <a:lnTo>
                    <a:pt x="3487269" y="5948647"/>
                  </a:lnTo>
                  <a:close/>
                  <a:moveTo>
                    <a:pt x="3351379" y="5830537"/>
                  </a:moveTo>
                  <a:cubicBezTo>
                    <a:pt x="3151989" y="5882607"/>
                    <a:pt x="2991969" y="6042627"/>
                    <a:pt x="2942439" y="6242017"/>
                  </a:cubicBezTo>
                  <a:lnTo>
                    <a:pt x="2735638" y="6242017"/>
                  </a:lnTo>
                  <a:lnTo>
                    <a:pt x="2735638" y="6257257"/>
                  </a:lnTo>
                  <a:lnTo>
                    <a:pt x="2955139" y="6257257"/>
                  </a:lnTo>
                  <a:lnTo>
                    <a:pt x="2956409" y="6250907"/>
                  </a:lnTo>
                  <a:cubicBezTo>
                    <a:pt x="3004669" y="6051517"/>
                    <a:pt x="3163419" y="5891497"/>
                    <a:pt x="3361539" y="5843237"/>
                  </a:cubicBezTo>
                  <a:lnTo>
                    <a:pt x="3367889" y="5841967"/>
                  </a:lnTo>
                  <a:lnTo>
                    <a:pt x="3367889" y="5605306"/>
                  </a:lnTo>
                  <a:lnTo>
                    <a:pt x="3352649" y="5605306"/>
                  </a:lnTo>
                  <a:lnTo>
                    <a:pt x="3351379" y="5830537"/>
                  </a:lnTo>
                  <a:close/>
                  <a:moveTo>
                    <a:pt x="3487269" y="778981"/>
                  </a:moveTo>
                  <a:lnTo>
                    <a:pt x="3548229" y="778981"/>
                  </a:lnTo>
                  <a:lnTo>
                    <a:pt x="3548229" y="5607860"/>
                  </a:lnTo>
                  <a:lnTo>
                    <a:pt x="3487269" y="5607860"/>
                  </a:lnTo>
                  <a:lnTo>
                    <a:pt x="3487269" y="778981"/>
                  </a:lnTo>
                  <a:close/>
                  <a:moveTo>
                    <a:pt x="3351379" y="778981"/>
                  </a:moveTo>
                  <a:lnTo>
                    <a:pt x="3366619" y="778981"/>
                  </a:lnTo>
                  <a:lnTo>
                    <a:pt x="3366619" y="5607860"/>
                  </a:lnTo>
                  <a:lnTo>
                    <a:pt x="3351379" y="5607860"/>
                  </a:lnTo>
                  <a:lnTo>
                    <a:pt x="3351379" y="778981"/>
                  </a:lnTo>
                  <a:close/>
                  <a:moveTo>
                    <a:pt x="3060548" y="60960"/>
                  </a:moveTo>
                  <a:cubicBezTo>
                    <a:pt x="3066898" y="292100"/>
                    <a:pt x="3254859" y="480060"/>
                    <a:pt x="3487269" y="482600"/>
                  </a:cubicBezTo>
                  <a:lnTo>
                    <a:pt x="3487269" y="777704"/>
                  </a:lnTo>
                  <a:lnTo>
                    <a:pt x="3548228" y="777704"/>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704"/>
                  </a:lnTo>
                  <a:lnTo>
                    <a:pt x="3366619" y="777704"/>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16" name="Group 16"/>
          <p:cNvGrpSpPr/>
          <p:nvPr/>
        </p:nvGrpSpPr>
        <p:grpSpPr bwMode="auto">
          <a:xfrm>
            <a:off x="5010712" y="4392561"/>
            <a:ext cx="2155389" cy="3752979"/>
            <a:chOff x="0" y="0"/>
            <a:chExt cx="3681904" cy="6410960"/>
          </a:xfrm>
        </p:grpSpPr>
        <p:sp>
          <p:nvSpPr>
            <p:cNvPr id="17" name="Freeform 17"/>
            <p:cNvSpPr/>
            <p:nvPr/>
          </p:nvSpPr>
          <p:spPr bwMode="auto">
            <a:xfrm>
              <a:off x="0" y="0"/>
              <a:ext cx="3683174" cy="6410960"/>
            </a:xfrm>
            <a:custGeom>
              <a:avLst/>
              <a:gdLst/>
              <a:ahLst/>
              <a:cxnLst/>
              <a:rect l="l" t="t" r="r" b="b"/>
              <a:pathLst>
                <a:path w="3683174" h="6410960" fill="norm" stroke="1" extrusionOk="0">
                  <a:moveTo>
                    <a:pt x="60960" y="482600"/>
                  </a:moveTo>
                  <a:cubicBezTo>
                    <a:pt x="289560" y="476250"/>
                    <a:pt x="474980" y="290830"/>
                    <a:pt x="481330" y="60960"/>
                  </a:cubicBezTo>
                  <a:lnTo>
                    <a:pt x="815136" y="60960"/>
                  </a:lnTo>
                  <a:lnTo>
                    <a:pt x="815136" y="0"/>
                  </a:lnTo>
                  <a:lnTo>
                    <a:pt x="417830" y="0"/>
                  </a:lnTo>
                  <a:lnTo>
                    <a:pt x="419100" y="31750"/>
                  </a:lnTo>
                  <a:lnTo>
                    <a:pt x="419100" y="49530"/>
                  </a:lnTo>
                  <a:cubicBezTo>
                    <a:pt x="419100" y="254000"/>
                    <a:pt x="252730" y="421640"/>
                    <a:pt x="46990" y="421640"/>
                  </a:cubicBezTo>
                  <a:lnTo>
                    <a:pt x="30480" y="421640"/>
                  </a:lnTo>
                  <a:lnTo>
                    <a:pt x="0" y="420370"/>
                  </a:lnTo>
                  <a:lnTo>
                    <a:pt x="0" y="778510"/>
                  </a:lnTo>
                  <a:lnTo>
                    <a:pt x="60960" y="778510"/>
                  </a:lnTo>
                  <a:lnTo>
                    <a:pt x="60960" y="482600"/>
                  </a:lnTo>
                  <a:close/>
                  <a:moveTo>
                    <a:pt x="196850" y="599440"/>
                  </a:moveTo>
                  <a:cubicBezTo>
                    <a:pt x="392430" y="546100"/>
                    <a:pt x="546100" y="393700"/>
                    <a:pt x="598170" y="196850"/>
                  </a:cubicBezTo>
                  <a:lnTo>
                    <a:pt x="815136" y="196850"/>
                  </a:lnTo>
                  <a:lnTo>
                    <a:pt x="815136" y="181610"/>
                  </a:lnTo>
                  <a:lnTo>
                    <a:pt x="585470" y="181610"/>
                  </a:lnTo>
                  <a:lnTo>
                    <a:pt x="584200" y="187960"/>
                  </a:lnTo>
                  <a:cubicBezTo>
                    <a:pt x="534670" y="383540"/>
                    <a:pt x="382270" y="535940"/>
                    <a:pt x="186690" y="586740"/>
                  </a:cubicBezTo>
                  <a:lnTo>
                    <a:pt x="180340" y="588010"/>
                  </a:lnTo>
                  <a:lnTo>
                    <a:pt x="180340" y="778510"/>
                  </a:lnTo>
                  <a:lnTo>
                    <a:pt x="195580" y="778510"/>
                  </a:lnTo>
                  <a:lnTo>
                    <a:pt x="196850" y="599440"/>
                  </a:lnTo>
                  <a:close/>
                  <a:moveTo>
                    <a:pt x="0" y="778510"/>
                  </a:moveTo>
                  <a:lnTo>
                    <a:pt x="60960" y="778510"/>
                  </a:lnTo>
                  <a:lnTo>
                    <a:pt x="60960" y="5579110"/>
                  </a:lnTo>
                  <a:lnTo>
                    <a:pt x="0" y="5579110"/>
                  </a:lnTo>
                  <a:lnTo>
                    <a:pt x="0" y="778510"/>
                  </a:lnTo>
                  <a:close/>
                  <a:moveTo>
                    <a:pt x="181610" y="778510"/>
                  </a:moveTo>
                  <a:lnTo>
                    <a:pt x="196850" y="778510"/>
                  </a:lnTo>
                  <a:lnTo>
                    <a:pt x="196850" y="5579110"/>
                  </a:lnTo>
                  <a:lnTo>
                    <a:pt x="181610" y="5579110"/>
                  </a:lnTo>
                  <a:lnTo>
                    <a:pt x="181610" y="778510"/>
                  </a:lnTo>
                  <a:close/>
                  <a:moveTo>
                    <a:pt x="815136" y="6350000"/>
                  </a:moveTo>
                  <a:lnTo>
                    <a:pt x="2863966" y="6350000"/>
                  </a:lnTo>
                  <a:lnTo>
                    <a:pt x="2863966" y="6410960"/>
                  </a:lnTo>
                  <a:lnTo>
                    <a:pt x="815136" y="6410960"/>
                  </a:lnTo>
                  <a:lnTo>
                    <a:pt x="815136" y="6350000"/>
                  </a:lnTo>
                  <a:close/>
                  <a:moveTo>
                    <a:pt x="815136" y="6214110"/>
                  </a:moveTo>
                  <a:lnTo>
                    <a:pt x="2863966" y="6214110"/>
                  </a:lnTo>
                  <a:lnTo>
                    <a:pt x="2863966" y="6229350"/>
                  </a:lnTo>
                  <a:lnTo>
                    <a:pt x="815136" y="6229350"/>
                  </a:lnTo>
                  <a:lnTo>
                    <a:pt x="815136" y="6214110"/>
                  </a:lnTo>
                  <a:close/>
                  <a:moveTo>
                    <a:pt x="481330" y="6350000"/>
                  </a:moveTo>
                  <a:cubicBezTo>
                    <a:pt x="480060" y="6116320"/>
                    <a:pt x="293370" y="5927090"/>
                    <a:pt x="60960" y="5919470"/>
                  </a:cubicBezTo>
                  <a:lnTo>
                    <a:pt x="60960" y="5577840"/>
                  </a:lnTo>
                  <a:lnTo>
                    <a:pt x="0" y="5577840"/>
                  </a:lnTo>
                  <a:lnTo>
                    <a:pt x="0" y="5981700"/>
                  </a:lnTo>
                  <a:lnTo>
                    <a:pt x="35560" y="5980430"/>
                  </a:lnTo>
                  <a:lnTo>
                    <a:pt x="49530" y="5980430"/>
                  </a:lnTo>
                  <a:cubicBezTo>
                    <a:pt x="254000" y="5980430"/>
                    <a:pt x="421640" y="6146800"/>
                    <a:pt x="421640" y="6352540"/>
                  </a:cubicBezTo>
                  <a:cubicBezTo>
                    <a:pt x="421640" y="6360160"/>
                    <a:pt x="421640" y="6367780"/>
                    <a:pt x="420370" y="6377940"/>
                  </a:cubicBezTo>
                  <a:lnTo>
                    <a:pt x="417830" y="6410960"/>
                  </a:lnTo>
                  <a:lnTo>
                    <a:pt x="816236" y="6410960"/>
                  </a:lnTo>
                  <a:lnTo>
                    <a:pt x="816236" y="6350000"/>
                  </a:lnTo>
                  <a:lnTo>
                    <a:pt x="481330" y="6350000"/>
                  </a:lnTo>
                  <a:close/>
                  <a:moveTo>
                    <a:pt x="600710" y="6214110"/>
                  </a:moveTo>
                  <a:cubicBezTo>
                    <a:pt x="549910" y="6014720"/>
                    <a:pt x="397510" y="5857240"/>
                    <a:pt x="198120" y="5803900"/>
                  </a:cubicBezTo>
                  <a:lnTo>
                    <a:pt x="198120" y="5579110"/>
                  </a:lnTo>
                  <a:lnTo>
                    <a:pt x="182880" y="5579110"/>
                  </a:lnTo>
                  <a:lnTo>
                    <a:pt x="182880" y="5816600"/>
                  </a:lnTo>
                  <a:lnTo>
                    <a:pt x="189230" y="5817870"/>
                  </a:lnTo>
                  <a:cubicBezTo>
                    <a:pt x="387350" y="5869940"/>
                    <a:pt x="541020" y="6024880"/>
                    <a:pt x="588010" y="6224270"/>
                  </a:cubicBezTo>
                  <a:lnTo>
                    <a:pt x="589280" y="6230620"/>
                  </a:lnTo>
                  <a:lnTo>
                    <a:pt x="816236" y="6230620"/>
                  </a:lnTo>
                  <a:lnTo>
                    <a:pt x="816236" y="6215380"/>
                  </a:lnTo>
                  <a:lnTo>
                    <a:pt x="600710" y="6214110"/>
                  </a:lnTo>
                  <a:close/>
                  <a:moveTo>
                    <a:pt x="3620944" y="5919470"/>
                  </a:moveTo>
                  <a:cubicBezTo>
                    <a:pt x="3385994" y="5923280"/>
                    <a:pt x="3195494" y="6113780"/>
                    <a:pt x="3194224" y="6350000"/>
                  </a:cubicBezTo>
                  <a:lnTo>
                    <a:pt x="2862866" y="6350000"/>
                  </a:lnTo>
                  <a:lnTo>
                    <a:pt x="2862866" y="6410960"/>
                  </a:lnTo>
                  <a:lnTo>
                    <a:pt x="3258994" y="6410960"/>
                  </a:lnTo>
                  <a:lnTo>
                    <a:pt x="3256454" y="6377940"/>
                  </a:lnTo>
                  <a:cubicBezTo>
                    <a:pt x="3255184" y="6367780"/>
                    <a:pt x="3255184" y="6358890"/>
                    <a:pt x="3255184" y="6352540"/>
                  </a:cubicBezTo>
                  <a:cubicBezTo>
                    <a:pt x="3255184" y="6148070"/>
                    <a:pt x="3421554" y="5980430"/>
                    <a:pt x="3627294" y="5980430"/>
                  </a:cubicBezTo>
                  <a:cubicBezTo>
                    <a:pt x="3634914" y="5980430"/>
                    <a:pt x="3642534" y="5980430"/>
                    <a:pt x="3650154" y="5981700"/>
                  </a:cubicBezTo>
                  <a:lnTo>
                    <a:pt x="3683174" y="5984240"/>
                  </a:lnTo>
                  <a:lnTo>
                    <a:pt x="3683174" y="5579110"/>
                  </a:lnTo>
                  <a:lnTo>
                    <a:pt x="3622214" y="5579110"/>
                  </a:lnTo>
                  <a:lnTo>
                    <a:pt x="3620944" y="5919470"/>
                  </a:lnTo>
                  <a:close/>
                  <a:moveTo>
                    <a:pt x="3485054" y="5801360"/>
                  </a:moveTo>
                  <a:cubicBezTo>
                    <a:pt x="3285664" y="5853430"/>
                    <a:pt x="3125644" y="6013450"/>
                    <a:pt x="3076114" y="6212840"/>
                  </a:cubicBezTo>
                  <a:lnTo>
                    <a:pt x="2863966" y="6212840"/>
                  </a:lnTo>
                  <a:lnTo>
                    <a:pt x="2863966" y="6228080"/>
                  </a:lnTo>
                  <a:lnTo>
                    <a:pt x="3088814" y="6228080"/>
                  </a:lnTo>
                  <a:lnTo>
                    <a:pt x="3090084" y="6221730"/>
                  </a:lnTo>
                  <a:cubicBezTo>
                    <a:pt x="3138344" y="6022340"/>
                    <a:pt x="3297094" y="5862320"/>
                    <a:pt x="3495214" y="5814060"/>
                  </a:cubicBezTo>
                  <a:lnTo>
                    <a:pt x="3501564" y="5812790"/>
                  </a:lnTo>
                  <a:lnTo>
                    <a:pt x="3501564" y="5576570"/>
                  </a:lnTo>
                  <a:lnTo>
                    <a:pt x="3486324" y="5576570"/>
                  </a:lnTo>
                  <a:lnTo>
                    <a:pt x="3485054" y="5801360"/>
                  </a:lnTo>
                  <a:close/>
                  <a:moveTo>
                    <a:pt x="3620944" y="778510"/>
                  </a:moveTo>
                  <a:lnTo>
                    <a:pt x="3681904" y="778510"/>
                  </a:lnTo>
                  <a:lnTo>
                    <a:pt x="3681904" y="5579110"/>
                  </a:lnTo>
                  <a:lnTo>
                    <a:pt x="3620944" y="5579110"/>
                  </a:lnTo>
                  <a:lnTo>
                    <a:pt x="3620944" y="778510"/>
                  </a:lnTo>
                  <a:close/>
                  <a:moveTo>
                    <a:pt x="3485054" y="778510"/>
                  </a:moveTo>
                  <a:lnTo>
                    <a:pt x="3500294" y="778510"/>
                  </a:lnTo>
                  <a:lnTo>
                    <a:pt x="3500294" y="5579110"/>
                  </a:lnTo>
                  <a:lnTo>
                    <a:pt x="3485054" y="5579110"/>
                  </a:lnTo>
                  <a:lnTo>
                    <a:pt x="3485054" y="778510"/>
                  </a:lnTo>
                  <a:close/>
                  <a:moveTo>
                    <a:pt x="3194224" y="60960"/>
                  </a:moveTo>
                  <a:cubicBezTo>
                    <a:pt x="3200574" y="292100"/>
                    <a:pt x="3388534" y="480060"/>
                    <a:pt x="3620944" y="482600"/>
                  </a:cubicBezTo>
                  <a:lnTo>
                    <a:pt x="3620944" y="777240"/>
                  </a:lnTo>
                  <a:lnTo>
                    <a:pt x="3681904" y="777240"/>
                  </a:lnTo>
                  <a:lnTo>
                    <a:pt x="3681904" y="419100"/>
                  </a:lnTo>
                  <a:lnTo>
                    <a:pt x="3648884" y="421640"/>
                  </a:lnTo>
                  <a:cubicBezTo>
                    <a:pt x="3641264" y="421640"/>
                    <a:pt x="3633644" y="422910"/>
                    <a:pt x="3626024" y="422910"/>
                  </a:cubicBezTo>
                  <a:cubicBezTo>
                    <a:pt x="3421554" y="422910"/>
                    <a:pt x="3253914" y="256540"/>
                    <a:pt x="3253914" y="50800"/>
                  </a:cubicBezTo>
                  <a:lnTo>
                    <a:pt x="3253914" y="33020"/>
                  </a:lnTo>
                  <a:lnTo>
                    <a:pt x="3255184" y="1270"/>
                  </a:lnTo>
                  <a:lnTo>
                    <a:pt x="2860665" y="1270"/>
                  </a:lnTo>
                  <a:lnTo>
                    <a:pt x="2860665" y="62230"/>
                  </a:lnTo>
                  <a:lnTo>
                    <a:pt x="3194224" y="60960"/>
                  </a:lnTo>
                  <a:close/>
                  <a:moveTo>
                    <a:pt x="3077384" y="196850"/>
                  </a:moveTo>
                  <a:cubicBezTo>
                    <a:pt x="3130724" y="394970"/>
                    <a:pt x="3285664" y="549910"/>
                    <a:pt x="3485054" y="600710"/>
                  </a:cubicBezTo>
                  <a:lnTo>
                    <a:pt x="3485054" y="777240"/>
                  </a:lnTo>
                  <a:lnTo>
                    <a:pt x="3500294" y="777240"/>
                  </a:lnTo>
                  <a:lnTo>
                    <a:pt x="3500294" y="589280"/>
                  </a:lnTo>
                  <a:lnTo>
                    <a:pt x="3493944" y="588010"/>
                  </a:lnTo>
                  <a:cubicBezTo>
                    <a:pt x="3295824" y="539750"/>
                    <a:pt x="3140884" y="386080"/>
                    <a:pt x="3090084" y="187960"/>
                  </a:cubicBezTo>
                  <a:lnTo>
                    <a:pt x="3088814" y="181610"/>
                  </a:lnTo>
                  <a:lnTo>
                    <a:pt x="2862866" y="181610"/>
                  </a:lnTo>
                  <a:lnTo>
                    <a:pt x="2862866" y="196850"/>
                  </a:lnTo>
                  <a:lnTo>
                    <a:pt x="3077384" y="196850"/>
                  </a:lnTo>
                  <a:close/>
                  <a:moveTo>
                    <a:pt x="815136" y="0"/>
                  </a:moveTo>
                  <a:lnTo>
                    <a:pt x="2863966" y="0"/>
                  </a:lnTo>
                  <a:lnTo>
                    <a:pt x="2863966" y="60960"/>
                  </a:lnTo>
                  <a:lnTo>
                    <a:pt x="815136" y="60960"/>
                  </a:lnTo>
                  <a:lnTo>
                    <a:pt x="815136" y="0"/>
                  </a:lnTo>
                  <a:close/>
                  <a:moveTo>
                    <a:pt x="815136" y="181610"/>
                  </a:moveTo>
                  <a:lnTo>
                    <a:pt x="2863966" y="181610"/>
                  </a:lnTo>
                  <a:lnTo>
                    <a:pt x="2863966" y="196850"/>
                  </a:lnTo>
                  <a:lnTo>
                    <a:pt x="815136" y="196850"/>
                  </a:lnTo>
                  <a:lnTo>
                    <a:pt x="815136" y="181610"/>
                  </a:lnTo>
                  <a:close/>
                </a:path>
              </a:pathLst>
            </a:custGeom>
            <a:solidFill>
              <a:srgbClr val="DDC7CA"/>
            </a:solidFill>
          </p:spPr>
        </p:sp>
      </p:grpSp>
      <p:grpSp>
        <p:nvGrpSpPr>
          <p:cNvPr id="18" name="Group 18"/>
          <p:cNvGrpSpPr/>
          <p:nvPr/>
        </p:nvGrpSpPr>
        <p:grpSpPr bwMode="auto">
          <a:xfrm>
            <a:off x="7258532" y="4392561"/>
            <a:ext cx="2077135" cy="3770060"/>
            <a:chOff x="0" y="0"/>
            <a:chExt cx="3548229" cy="6440136"/>
          </a:xfrm>
        </p:grpSpPr>
        <p:sp>
          <p:nvSpPr>
            <p:cNvPr id="19" name="Freeform 19"/>
            <p:cNvSpPr/>
            <p:nvPr/>
          </p:nvSpPr>
          <p:spPr bwMode="auto">
            <a:xfrm>
              <a:off x="0" y="0"/>
              <a:ext cx="3549498" cy="6440136"/>
            </a:xfrm>
            <a:custGeom>
              <a:avLst/>
              <a:gdLst/>
              <a:ahLst/>
              <a:cxnLst/>
              <a:rect l="l" t="t" r="r" b="b"/>
              <a:pathLst>
                <a:path w="3549498" h="6440137"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8981"/>
                  </a:lnTo>
                  <a:lnTo>
                    <a:pt x="60960" y="77898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8981"/>
                  </a:lnTo>
                  <a:lnTo>
                    <a:pt x="195580" y="778981"/>
                  </a:lnTo>
                  <a:lnTo>
                    <a:pt x="196850" y="599440"/>
                  </a:lnTo>
                  <a:close/>
                  <a:moveTo>
                    <a:pt x="0" y="778981"/>
                  </a:moveTo>
                  <a:lnTo>
                    <a:pt x="60960" y="778981"/>
                  </a:lnTo>
                  <a:lnTo>
                    <a:pt x="60960" y="5607860"/>
                  </a:lnTo>
                  <a:lnTo>
                    <a:pt x="0" y="5607860"/>
                  </a:lnTo>
                  <a:lnTo>
                    <a:pt x="0" y="778981"/>
                  </a:lnTo>
                  <a:close/>
                  <a:moveTo>
                    <a:pt x="181610" y="778981"/>
                  </a:moveTo>
                  <a:lnTo>
                    <a:pt x="196850" y="778981"/>
                  </a:lnTo>
                  <a:lnTo>
                    <a:pt x="196850" y="5607860"/>
                  </a:lnTo>
                  <a:lnTo>
                    <a:pt x="181610" y="5607860"/>
                  </a:lnTo>
                  <a:lnTo>
                    <a:pt x="181610" y="778981"/>
                  </a:lnTo>
                  <a:close/>
                  <a:moveTo>
                    <a:pt x="808224" y="6379177"/>
                  </a:moveTo>
                  <a:lnTo>
                    <a:pt x="2735638" y="6379177"/>
                  </a:lnTo>
                  <a:lnTo>
                    <a:pt x="2735638" y="6440137"/>
                  </a:lnTo>
                  <a:lnTo>
                    <a:pt x="808224" y="6440137"/>
                  </a:lnTo>
                  <a:lnTo>
                    <a:pt x="808224" y="6379177"/>
                  </a:lnTo>
                  <a:close/>
                  <a:moveTo>
                    <a:pt x="808224" y="6243287"/>
                  </a:moveTo>
                  <a:lnTo>
                    <a:pt x="2735638" y="6243287"/>
                  </a:lnTo>
                  <a:lnTo>
                    <a:pt x="2735638" y="6258527"/>
                  </a:lnTo>
                  <a:lnTo>
                    <a:pt x="808224" y="6258527"/>
                  </a:lnTo>
                  <a:lnTo>
                    <a:pt x="808224" y="6243287"/>
                  </a:lnTo>
                  <a:close/>
                  <a:moveTo>
                    <a:pt x="481330" y="6379177"/>
                  </a:moveTo>
                  <a:cubicBezTo>
                    <a:pt x="480060" y="6145497"/>
                    <a:pt x="293370" y="5956267"/>
                    <a:pt x="60960" y="5948647"/>
                  </a:cubicBezTo>
                  <a:lnTo>
                    <a:pt x="60960" y="5606583"/>
                  </a:lnTo>
                  <a:lnTo>
                    <a:pt x="0" y="5606583"/>
                  </a:lnTo>
                  <a:lnTo>
                    <a:pt x="0" y="6010877"/>
                  </a:lnTo>
                  <a:lnTo>
                    <a:pt x="35560" y="6009607"/>
                  </a:lnTo>
                  <a:lnTo>
                    <a:pt x="49530" y="6009607"/>
                  </a:lnTo>
                  <a:cubicBezTo>
                    <a:pt x="254000" y="6009607"/>
                    <a:pt x="421640" y="6175977"/>
                    <a:pt x="421640" y="6381717"/>
                  </a:cubicBezTo>
                  <a:cubicBezTo>
                    <a:pt x="421640" y="6389337"/>
                    <a:pt x="421640" y="6396957"/>
                    <a:pt x="420370" y="6407117"/>
                  </a:cubicBezTo>
                  <a:lnTo>
                    <a:pt x="417830" y="6440137"/>
                  </a:lnTo>
                  <a:lnTo>
                    <a:pt x="809259" y="6440137"/>
                  </a:lnTo>
                  <a:lnTo>
                    <a:pt x="809259" y="6379177"/>
                  </a:lnTo>
                  <a:lnTo>
                    <a:pt x="481330" y="6379177"/>
                  </a:lnTo>
                  <a:close/>
                  <a:moveTo>
                    <a:pt x="600710" y="6243287"/>
                  </a:moveTo>
                  <a:cubicBezTo>
                    <a:pt x="549910" y="6043897"/>
                    <a:pt x="397510" y="5886417"/>
                    <a:pt x="198120" y="5833077"/>
                  </a:cubicBezTo>
                  <a:lnTo>
                    <a:pt x="198120" y="5607860"/>
                  </a:lnTo>
                  <a:lnTo>
                    <a:pt x="182880" y="5607860"/>
                  </a:lnTo>
                  <a:lnTo>
                    <a:pt x="182880" y="5845777"/>
                  </a:lnTo>
                  <a:lnTo>
                    <a:pt x="189230" y="5847047"/>
                  </a:lnTo>
                  <a:cubicBezTo>
                    <a:pt x="387350" y="5899117"/>
                    <a:pt x="541020" y="6054057"/>
                    <a:pt x="588010" y="6253447"/>
                  </a:cubicBezTo>
                  <a:lnTo>
                    <a:pt x="589280" y="6259797"/>
                  </a:lnTo>
                  <a:lnTo>
                    <a:pt x="809259" y="6259797"/>
                  </a:lnTo>
                  <a:lnTo>
                    <a:pt x="809259" y="6244557"/>
                  </a:lnTo>
                  <a:lnTo>
                    <a:pt x="600710" y="6243287"/>
                  </a:lnTo>
                  <a:close/>
                  <a:moveTo>
                    <a:pt x="3487269" y="5948647"/>
                  </a:moveTo>
                  <a:cubicBezTo>
                    <a:pt x="3252319" y="5952457"/>
                    <a:pt x="3061819" y="6142957"/>
                    <a:pt x="3060549" y="6379177"/>
                  </a:cubicBezTo>
                  <a:lnTo>
                    <a:pt x="2734603" y="6379177"/>
                  </a:lnTo>
                  <a:lnTo>
                    <a:pt x="2734603" y="6440137"/>
                  </a:lnTo>
                  <a:lnTo>
                    <a:pt x="3125319" y="6440137"/>
                  </a:lnTo>
                  <a:lnTo>
                    <a:pt x="3122779" y="6407117"/>
                  </a:lnTo>
                  <a:cubicBezTo>
                    <a:pt x="3121509" y="6396957"/>
                    <a:pt x="3121509" y="6388067"/>
                    <a:pt x="3121509" y="6381717"/>
                  </a:cubicBezTo>
                  <a:cubicBezTo>
                    <a:pt x="3121509" y="6177247"/>
                    <a:pt x="3287879" y="6009607"/>
                    <a:pt x="3493619" y="6009607"/>
                  </a:cubicBezTo>
                  <a:cubicBezTo>
                    <a:pt x="3501239" y="6009607"/>
                    <a:pt x="3508859" y="6009607"/>
                    <a:pt x="3516479" y="6010877"/>
                  </a:cubicBezTo>
                  <a:lnTo>
                    <a:pt x="3549498" y="6013417"/>
                  </a:lnTo>
                  <a:lnTo>
                    <a:pt x="3549498" y="5607860"/>
                  </a:lnTo>
                  <a:lnTo>
                    <a:pt x="3488539" y="5607860"/>
                  </a:lnTo>
                  <a:lnTo>
                    <a:pt x="3487269" y="5948647"/>
                  </a:lnTo>
                  <a:close/>
                  <a:moveTo>
                    <a:pt x="3351379" y="5830537"/>
                  </a:moveTo>
                  <a:cubicBezTo>
                    <a:pt x="3151989" y="5882607"/>
                    <a:pt x="2991969" y="6042627"/>
                    <a:pt x="2942439" y="6242017"/>
                  </a:cubicBezTo>
                  <a:lnTo>
                    <a:pt x="2735638" y="6242017"/>
                  </a:lnTo>
                  <a:lnTo>
                    <a:pt x="2735638" y="6257257"/>
                  </a:lnTo>
                  <a:lnTo>
                    <a:pt x="2955139" y="6257257"/>
                  </a:lnTo>
                  <a:lnTo>
                    <a:pt x="2956409" y="6250907"/>
                  </a:lnTo>
                  <a:cubicBezTo>
                    <a:pt x="3004669" y="6051517"/>
                    <a:pt x="3163419" y="5891497"/>
                    <a:pt x="3361539" y="5843237"/>
                  </a:cubicBezTo>
                  <a:lnTo>
                    <a:pt x="3367889" y="5841967"/>
                  </a:lnTo>
                  <a:lnTo>
                    <a:pt x="3367889" y="5605306"/>
                  </a:lnTo>
                  <a:lnTo>
                    <a:pt x="3352649" y="5605306"/>
                  </a:lnTo>
                  <a:lnTo>
                    <a:pt x="3351379" y="5830537"/>
                  </a:lnTo>
                  <a:close/>
                  <a:moveTo>
                    <a:pt x="3487269" y="778981"/>
                  </a:moveTo>
                  <a:lnTo>
                    <a:pt x="3548229" y="778981"/>
                  </a:lnTo>
                  <a:lnTo>
                    <a:pt x="3548229" y="5607860"/>
                  </a:lnTo>
                  <a:lnTo>
                    <a:pt x="3487269" y="5607860"/>
                  </a:lnTo>
                  <a:lnTo>
                    <a:pt x="3487269" y="778981"/>
                  </a:lnTo>
                  <a:close/>
                  <a:moveTo>
                    <a:pt x="3351379" y="778981"/>
                  </a:moveTo>
                  <a:lnTo>
                    <a:pt x="3366619" y="778981"/>
                  </a:lnTo>
                  <a:lnTo>
                    <a:pt x="3366619" y="5607860"/>
                  </a:lnTo>
                  <a:lnTo>
                    <a:pt x="3351379" y="5607860"/>
                  </a:lnTo>
                  <a:lnTo>
                    <a:pt x="3351379" y="778981"/>
                  </a:lnTo>
                  <a:close/>
                  <a:moveTo>
                    <a:pt x="3060548" y="60960"/>
                  </a:moveTo>
                  <a:cubicBezTo>
                    <a:pt x="3066898" y="292100"/>
                    <a:pt x="3254859" y="480060"/>
                    <a:pt x="3487269" y="482600"/>
                  </a:cubicBezTo>
                  <a:lnTo>
                    <a:pt x="3487269" y="777704"/>
                  </a:lnTo>
                  <a:lnTo>
                    <a:pt x="3548228" y="777704"/>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704"/>
                  </a:lnTo>
                  <a:lnTo>
                    <a:pt x="3366619" y="777704"/>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20" name="Group 20"/>
          <p:cNvGrpSpPr/>
          <p:nvPr/>
        </p:nvGrpSpPr>
        <p:grpSpPr bwMode="auto">
          <a:xfrm>
            <a:off x="9398606" y="4392561"/>
            <a:ext cx="2077135" cy="3770060"/>
            <a:chOff x="0" y="0"/>
            <a:chExt cx="3548229" cy="6440136"/>
          </a:xfrm>
        </p:grpSpPr>
        <p:sp>
          <p:nvSpPr>
            <p:cNvPr id="21" name="Freeform 21"/>
            <p:cNvSpPr/>
            <p:nvPr/>
          </p:nvSpPr>
          <p:spPr bwMode="auto">
            <a:xfrm>
              <a:off x="0" y="0"/>
              <a:ext cx="3549498" cy="6440136"/>
            </a:xfrm>
            <a:custGeom>
              <a:avLst/>
              <a:gdLst/>
              <a:ahLst/>
              <a:cxnLst/>
              <a:rect l="l" t="t" r="r" b="b"/>
              <a:pathLst>
                <a:path w="3549498" h="6440137"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8981"/>
                  </a:lnTo>
                  <a:lnTo>
                    <a:pt x="60960" y="77898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8981"/>
                  </a:lnTo>
                  <a:lnTo>
                    <a:pt x="195580" y="778981"/>
                  </a:lnTo>
                  <a:lnTo>
                    <a:pt x="196850" y="599440"/>
                  </a:lnTo>
                  <a:close/>
                  <a:moveTo>
                    <a:pt x="0" y="778981"/>
                  </a:moveTo>
                  <a:lnTo>
                    <a:pt x="60960" y="778981"/>
                  </a:lnTo>
                  <a:lnTo>
                    <a:pt x="60960" y="5607860"/>
                  </a:lnTo>
                  <a:lnTo>
                    <a:pt x="0" y="5607860"/>
                  </a:lnTo>
                  <a:lnTo>
                    <a:pt x="0" y="778981"/>
                  </a:lnTo>
                  <a:close/>
                  <a:moveTo>
                    <a:pt x="181610" y="778981"/>
                  </a:moveTo>
                  <a:lnTo>
                    <a:pt x="196850" y="778981"/>
                  </a:lnTo>
                  <a:lnTo>
                    <a:pt x="196850" y="5607860"/>
                  </a:lnTo>
                  <a:lnTo>
                    <a:pt x="181610" y="5607860"/>
                  </a:lnTo>
                  <a:lnTo>
                    <a:pt x="181610" y="778981"/>
                  </a:lnTo>
                  <a:close/>
                  <a:moveTo>
                    <a:pt x="808224" y="6379177"/>
                  </a:moveTo>
                  <a:lnTo>
                    <a:pt x="2735638" y="6379177"/>
                  </a:lnTo>
                  <a:lnTo>
                    <a:pt x="2735638" y="6440137"/>
                  </a:lnTo>
                  <a:lnTo>
                    <a:pt x="808224" y="6440137"/>
                  </a:lnTo>
                  <a:lnTo>
                    <a:pt x="808224" y="6379177"/>
                  </a:lnTo>
                  <a:close/>
                  <a:moveTo>
                    <a:pt x="808224" y="6243287"/>
                  </a:moveTo>
                  <a:lnTo>
                    <a:pt x="2735638" y="6243287"/>
                  </a:lnTo>
                  <a:lnTo>
                    <a:pt x="2735638" y="6258527"/>
                  </a:lnTo>
                  <a:lnTo>
                    <a:pt x="808224" y="6258527"/>
                  </a:lnTo>
                  <a:lnTo>
                    <a:pt x="808224" y="6243287"/>
                  </a:lnTo>
                  <a:close/>
                  <a:moveTo>
                    <a:pt x="481330" y="6379177"/>
                  </a:moveTo>
                  <a:cubicBezTo>
                    <a:pt x="480060" y="6145497"/>
                    <a:pt x="293370" y="5956267"/>
                    <a:pt x="60960" y="5948647"/>
                  </a:cubicBezTo>
                  <a:lnTo>
                    <a:pt x="60960" y="5606583"/>
                  </a:lnTo>
                  <a:lnTo>
                    <a:pt x="0" y="5606583"/>
                  </a:lnTo>
                  <a:lnTo>
                    <a:pt x="0" y="6010877"/>
                  </a:lnTo>
                  <a:lnTo>
                    <a:pt x="35560" y="6009607"/>
                  </a:lnTo>
                  <a:lnTo>
                    <a:pt x="49530" y="6009607"/>
                  </a:lnTo>
                  <a:cubicBezTo>
                    <a:pt x="254000" y="6009607"/>
                    <a:pt x="421640" y="6175977"/>
                    <a:pt x="421640" y="6381717"/>
                  </a:cubicBezTo>
                  <a:cubicBezTo>
                    <a:pt x="421640" y="6389337"/>
                    <a:pt x="421640" y="6396957"/>
                    <a:pt x="420370" y="6407117"/>
                  </a:cubicBezTo>
                  <a:lnTo>
                    <a:pt x="417830" y="6440137"/>
                  </a:lnTo>
                  <a:lnTo>
                    <a:pt x="809259" y="6440137"/>
                  </a:lnTo>
                  <a:lnTo>
                    <a:pt x="809259" y="6379177"/>
                  </a:lnTo>
                  <a:lnTo>
                    <a:pt x="481330" y="6379177"/>
                  </a:lnTo>
                  <a:close/>
                  <a:moveTo>
                    <a:pt x="600710" y="6243287"/>
                  </a:moveTo>
                  <a:cubicBezTo>
                    <a:pt x="549910" y="6043897"/>
                    <a:pt x="397510" y="5886417"/>
                    <a:pt x="198120" y="5833077"/>
                  </a:cubicBezTo>
                  <a:lnTo>
                    <a:pt x="198120" y="5607860"/>
                  </a:lnTo>
                  <a:lnTo>
                    <a:pt x="182880" y="5607860"/>
                  </a:lnTo>
                  <a:lnTo>
                    <a:pt x="182880" y="5845777"/>
                  </a:lnTo>
                  <a:lnTo>
                    <a:pt x="189230" y="5847047"/>
                  </a:lnTo>
                  <a:cubicBezTo>
                    <a:pt x="387350" y="5899117"/>
                    <a:pt x="541020" y="6054057"/>
                    <a:pt x="588010" y="6253447"/>
                  </a:cubicBezTo>
                  <a:lnTo>
                    <a:pt x="589280" y="6259797"/>
                  </a:lnTo>
                  <a:lnTo>
                    <a:pt x="809259" y="6259797"/>
                  </a:lnTo>
                  <a:lnTo>
                    <a:pt x="809259" y="6244557"/>
                  </a:lnTo>
                  <a:lnTo>
                    <a:pt x="600710" y="6243287"/>
                  </a:lnTo>
                  <a:close/>
                  <a:moveTo>
                    <a:pt x="3487269" y="5948647"/>
                  </a:moveTo>
                  <a:cubicBezTo>
                    <a:pt x="3252319" y="5952457"/>
                    <a:pt x="3061819" y="6142957"/>
                    <a:pt x="3060549" y="6379177"/>
                  </a:cubicBezTo>
                  <a:lnTo>
                    <a:pt x="2734603" y="6379177"/>
                  </a:lnTo>
                  <a:lnTo>
                    <a:pt x="2734603" y="6440137"/>
                  </a:lnTo>
                  <a:lnTo>
                    <a:pt x="3125319" y="6440137"/>
                  </a:lnTo>
                  <a:lnTo>
                    <a:pt x="3122779" y="6407117"/>
                  </a:lnTo>
                  <a:cubicBezTo>
                    <a:pt x="3121509" y="6396957"/>
                    <a:pt x="3121509" y="6388067"/>
                    <a:pt x="3121509" y="6381717"/>
                  </a:cubicBezTo>
                  <a:cubicBezTo>
                    <a:pt x="3121509" y="6177247"/>
                    <a:pt x="3287879" y="6009607"/>
                    <a:pt x="3493619" y="6009607"/>
                  </a:cubicBezTo>
                  <a:cubicBezTo>
                    <a:pt x="3501239" y="6009607"/>
                    <a:pt x="3508859" y="6009607"/>
                    <a:pt x="3516479" y="6010877"/>
                  </a:cubicBezTo>
                  <a:lnTo>
                    <a:pt x="3549498" y="6013417"/>
                  </a:lnTo>
                  <a:lnTo>
                    <a:pt x="3549498" y="5607860"/>
                  </a:lnTo>
                  <a:lnTo>
                    <a:pt x="3488539" y="5607860"/>
                  </a:lnTo>
                  <a:lnTo>
                    <a:pt x="3487269" y="5948647"/>
                  </a:lnTo>
                  <a:close/>
                  <a:moveTo>
                    <a:pt x="3351379" y="5830537"/>
                  </a:moveTo>
                  <a:cubicBezTo>
                    <a:pt x="3151989" y="5882607"/>
                    <a:pt x="2991969" y="6042627"/>
                    <a:pt x="2942439" y="6242017"/>
                  </a:cubicBezTo>
                  <a:lnTo>
                    <a:pt x="2735638" y="6242017"/>
                  </a:lnTo>
                  <a:lnTo>
                    <a:pt x="2735638" y="6257257"/>
                  </a:lnTo>
                  <a:lnTo>
                    <a:pt x="2955139" y="6257257"/>
                  </a:lnTo>
                  <a:lnTo>
                    <a:pt x="2956409" y="6250907"/>
                  </a:lnTo>
                  <a:cubicBezTo>
                    <a:pt x="3004669" y="6051517"/>
                    <a:pt x="3163419" y="5891497"/>
                    <a:pt x="3361539" y="5843237"/>
                  </a:cubicBezTo>
                  <a:lnTo>
                    <a:pt x="3367889" y="5841967"/>
                  </a:lnTo>
                  <a:lnTo>
                    <a:pt x="3367889" y="5605306"/>
                  </a:lnTo>
                  <a:lnTo>
                    <a:pt x="3352649" y="5605306"/>
                  </a:lnTo>
                  <a:lnTo>
                    <a:pt x="3351379" y="5830537"/>
                  </a:lnTo>
                  <a:close/>
                  <a:moveTo>
                    <a:pt x="3487269" y="778981"/>
                  </a:moveTo>
                  <a:lnTo>
                    <a:pt x="3548229" y="778981"/>
                  </a:lnTo>
                  <a:lnTo>
                    <a:pt x="3548229" y="5607860"/>
                  </a:lnTo>
                  <a:lnTo>
                    <a:pt x="3487269" y="5607860"/>
                  </a:lnTo>
                  <a:lnTo>
                    <a:pt x="3487269" y="778981"/>
                  </a:lnTo>
                  <a:close/>
                  <a:moveTo>
                    <a:pt x="3351379" y="778981"/>
                  </a:moveTo>
                  <a:lnTo>
                    <a:pt x="3366619" y="778981"/>
                  </a:lnTo>
                  <a:lnTo>
                    <a:pt x="3366619" y="5607860"/>
                  </a:lnTo>
                  <a:lnTo>
                    <a:pt x="3351379" y="5607860"/>
                  </a:lnTo>
                  <a:lnTo>
                    <a:pt x="3351379" y="778981"/>
                  </a:lnTo>
                  <a:close/>
                  <a:moveTo>
                    <a:pt x="3060548" y="60960"/>
                  </a:moveTo>
                  <a:cubicBezTo>
                    <a:pt x="3066898" y="292100"/>
                    <a:pt x="3254859" y="480060"/>
                    <a:pt x="3487269" y="482600"/>
                  </a:cubicBezTo>
                  <a:lnTo>
                    <a:pt x="3487269" y="777704"/>
                  </a:lnTo>
                  <a:lnTo>
                    <a:pt x="3548228" y="777704"/>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704"/>
                  </a:lnTo>
                  <a:lnTo>
                    <a:pt x="3366619" y="777704"/>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sp>
        <p:nvSpPr>
          <p:cNvPr id="22" name="TextBox 22"/>
          <p:cNvSpPr txBox="1"/>
          <p:nvPr/>
        </p:nvSpPr>
        <p:spPr bwMode="auto">
          <a:xfrm>
            <a:off x="9485570" y="4786961"/>
            <a:ext cx="1971121" cy="2769989"/>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Şartların</a:t>
            </a:r>
            <a:r>
              <a:rPr lang="en-US" sz="2000" spc="20">
                <a:solidFill>
                  <a:srgbClr val="000000"/>
                </a:solidFill>
                <a:latin typeface="Montserrat Classic"/>
              </a:rPr>
              <a:t> </a:t>
            </a:r>
            <a:r>
              <a:rPr lang="en-US" sz="2000" spc="20">
                <a:solidFill>
                  <a:srgbClr val="000000"/>
                </a:solidFill>
                <a:latin typeface="Montserrat Classic"/>
              </a:rPr>
              <a:t>netleşmesi</a:t>
            </a:r>
            <a:r>
              <a:rPr lang="en-US" sz="2000" spc="20">
                <a:solidFill>
                  <a:srgbClr val="000000"/>
                </a:solidFill>
                <a:latin typeface="Montserrat Classic"/>
              </a:rPr>
              <a:t> </a:t>
            </a:r>
            <a:r>
              <a:rPr lang="en-US" sz="2000" spc="20">
                <a:solidFill>
                  <a:srgbClr val="000000"/>
                </a:solidFill>
                <a:latin typeface="Montserrat Classic"/>
              </a:rPr>
              <a:t>üzerine</a:t>
            </a:r>
            <a:r>
              <a:rPr lang="en-US" sz="2000" spc="20">
                <a:solidFill>
                  <a:srgbClr val="000000"/>
                </a:solidFill>
                <a:latin typeface="Montserrat Classic"/>
              </a:rPr>
              <a:t>, </a:t>
            </a:r>
            <a:r>
              <a:rPr lang="en-US" sz="2000" spc="20">
                <a:solidFill>
                  <a:srgbClr val="000000"/>
                </a:solidFill>
                <a:latin typeface="Montserrat Classic"/>
              </a:rPr>
              <a:t>teknik</a:t>
            </a:r>
            <a:r>
              <a:rPr lang="en-US" sz="2000" spc="20">
                <a:solidFill>
                  <a:srgbClr val="000000"/>
                </a:solidFill>
                <a:latin typeface="Montserrat Classic"/>
              </a:rPr>
              <a:t> </a:t>
            </a:r>
            <a:r>
              <a:rPr lang="en-US" sz="2000" spc="20">
                <a:solidFill>
                  <a:srgbClr val="000000"/>
                </a:solidFill>
                <a:latin typeface="Montserrat Classic"/>
              </a:rPr>
              <a:t>şartnameye</a:t>
            </a:r>
            <a:r>
              <a:rPr lang="en-US" sz="2000" spc="20">
                <a:solidFill>
                  <a:srgbClr val="000000"/>
                </a:solidFill>
                <a:latin typeface="Montserrat Classic"/>
              </a:rPr>
              <a:t> son </a:t>
            </a:r>
            <a:r>
              <a:rPr lang="en-US" sz="2000" spc="20">
                <a:solidFill>
                  <a:srgbClr val="000000"/>
                </a:solidFill>
                <a:latin typeface="Montserrat Classic"/>
              </a:rPr>
              <a:t>hali</a:t>
            </a:r>
            <a:r>
              <a:rPr lang="en-US" sz="2000" spc="20">
                <a:solidFill>
                  <a:srgbClr val="000000"/>
                </a:solidFill>
                <a:latin typeface="Montserrat Classic"/>
              </a:rPr>
              <a:t> </a:t>
            </a:r>
            <a:r>
              <a:rPr lang="en-US" sz="2000" spc="20">
                <a:solidFill>
                  <a:srgbClr val="000000"/>
                </a:solidFill>
                <a:latin typeface="Montserrat Classic"/>
              </a:rPr>
              <a:t>verilir</a:t>
            </a:r>
            <a:r>
              <a:rPr lang="en-US" sz="2000" spc="20">
                <a:solidFill>
                  <a:srgbClr val="000000"/>
                </a:solidFill>
                <a:latin typeface="Montserrat Classic"/>
              </a:rPr>
              <a:t>.</a:t>
            </a:r>
            <a:endParaRPr/>
          </a:p>
          <a:p>
            <a:pPr algn="ctr">
              <a:lnSpc>
                <a:spcPts val="2400"/>
              </a:lnSpc>
              <a:defRPr/>
            </a:pP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Fiyat</a:t>
            </a:r>
            <a:r>
              <a:rPr lang="en-US" sz="2000" spc="20">
                <a:solidFill>
                  <a:srgbClr val="000000"/>
                </a:solidFill>
                <a:latin typeface="Montserrat Classic"/>
              </a:rPr>
              <a:t> </a:t>
            </a:r>
            <a:r>
              <a:rPr lang="en-US" sz="2000" spc="20">
                <a:solidFill>
                  <a:srgbClr val="000000"/>
                </a:solidFill>
                <a:latin typeface="Montserrat Classic"/>
              </a:rPr>
              <a:t>içeren</a:t>
            </a:r>
            <a:r>
              <a:rPr lang="en-US" sz="2000" spc="20">
                <a:solidFill>
                  <a:srgbClr val="000000"/>
                </a:solidFill>
                <a:latin typeface="Montserrat Classic"/>
              </a:rPr>
              <a:t> son </a:t>
            </a:r>
            <a:r>
              <a:rPr lang="en-US" sz="2000" spc="20">
                <a:solidFill>
                  <a:srgbClr val="000000"/>
                </a:solidFill>
                <a:latin typeface="Montserrat Classic"/>
              </a:rPr>
              <a:t>teklifler</a:t>
            </a:r>
            <a:r>
              <a:rPr lang="en-US" sz="2000" spc="20">
                <a:solidFill>
                  <a:srgbClr val="000000"/>
                </a:solidFill>
                <a:latin typeface="Montserrat Classic"/>
              </a:rPr>
              <a:t> </a:t>
            </a:r>
            <a:r>
              <a:rPr lang="en-US" sz="2000" spc="20">
                <a:solidFill>
                  <a:srgbClr val="000000"/>
                </a:solidFill>
                <a:latin typeface="Montserrat Classic"/>
              </a:rPr>
              <a:t>alınır</a:t>
            </a:r>
            <a:r>
              <a:rPr lang="en-US" sz="2000" spc="20">
                <a:solidFill>
                  <a:srgbClr val="000000"/>
                </a:solidFill>
                <a:latin typeface="Montserrat Classic"/>
              </a:rPr>
              <a:t>.</a:t>
            </a:r>
            <a:endParaRPr/>
          </a:p>
        </p:txBody>
      </p:sp>
      <p:grpSp>
        <p:nvGrpSpPr>
          <p:cNvPr id="23" name="Group 23"/>
          <p:cNvGrpSpPr/>
          <p:nvPr/>
        </p:nvGrpSpPr>
        <p:grpSpPr bwMode="auto">
          <a:xfrm>
            <a:off x="11575170" y="4392561"/>
            <a:ext cx="2077135" cy="3773999"/>
            <a:chOff x="0" y="0"/>
            <a:chExt cx="3548229" cy="6446867"/>
          </a:xfrm>
        </p:grpSpPr>
        <p:sp>
          <p:nvSpPr>
            <p:cNvPr id="24" name="Freeform 24"/>
            <p:cNvSpPr/>
            <p:nvPr/>
          </p:nvSpPr>
          <p:spPr bwMode="auto">
            <a:xfrm>
              <a:off x="0" y="0"/>
              <a:ext cx="3549498" cy="6446867"/>
            </a:xfrm>
            <a:custGeom>
              <a:avLst/>
              <a:gdLst/>
              <a:ahLst/>
              <a:cxnLst/>
              <a:rect l="l" t="t" r="r" b="b"/>
              <a:pathLst>
                <a:path w="3549498" h="6446867"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9090"/>
                  </a:lnTo>
                  <a:lnTo>
                    <a:pt x="60960" y="779090"/>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9090"/>
                  </a:lnTo>
                  <a:lnTo>
                    <a:pt x="195580" y="779090"/>
                  </a:lnTo>
                  <a:lnTo>
                    <a:pt x="196850" y="599440"/>
                  </a:lnTo>
                  <a:close/>
                  <a:moveTo>
                    <a:pt x="0" y="779090"/>
                  </a:moveTo>
                  <a:lnTo>
                    <a:pt x="60960" y="779090"/>
                  </a:lnTo>
                  <a:lnTo>
                    <a:pt x="60960" y="5614492"/>
                  </a:lnTo>
                  <a:lnTo>
                    <a:pt x="0" y="5614492"/>
                  </a:lnTo>
                  <a:lnTo>
                    <a:pt x="0" y="779090"/>
                  </a:lnTo>
                  <a:close/>
                  <a:moveTo>
                    <a:pt x="181610" y="779090"/>
                  </a:moveTo>
                  <a:lnTo>
                    <a:pt x="196850" y="779090"/>
                  </a:lnTo>
                  <a:lnTo>
                    <a:pt x="196850" y="5614492"/>
                  </a:lnTo>
                  <a:lnTo>
                    <a:pt x="181610" y="5614492"/>
                  </a:lnTo>
                  <a:lnTo>
                    <a:pt x="181610" y="779090"/>
                  </a:lnTo>
                  <a:close/>
                  <a:moveTo>
                    <a:pt x="808224" y="6385907"/>
                  </a:moveTo>
                  <a:lnTo>
                    <a:pt x="2735638" y="6385907"/>
                  </a:lnTo>
                  <a:lnTo>
                    <a:pt x="2735638" y="6446867"/>
                  </a:lnTo>
                  <a:lnTo>
                    <a:pt x="808224" y="6446867"/>
                  </a:lnTo>
                  <a:lnTo>
                    <a:pt x="808224" y="6385907"/>
                  </a:lnTo>
                  <a:close/>
                  <a:moveTo>
                    <a:pt x="808224" y="6250017"/>
                  </a:moveTo>
                  <a:lnTo>
                    <a:pt x="2735638" y="6250017"/>
                  </a:lnTo>
                  <a:lnTo>
                    <a:pt x="2735638" y="6265257"/>
                  </a:lnTo>
                  <a:lnTo>
                    <a:pt x="808224" y="6265257"/>
                  </a:lnTo>
                  <a:lnTo>
                    <a:pt x="808224" y="6250017"/>
                  </a:lnTo>
                  <a:close/>
                  <a:moveTo>
                    <a:pt x="481330" y="6385907"/>
                  </a:moveTo>
                  <a:cubicBezTo>
                    <a:pt x="480060" y="6152227"/>
                    <a:pt x="293370" y="5962996"/>
                    <a:pt x="60960" y="5955377"/>
                  </a:cubicBezTo>
                  <a:lnTo>
                    <a:pt x="60960" y="5613213"/>
                  </a:lnTo>
                  <a:lnTo>
                    <a:pt x="0" y="5613213"/>
                  </a:lnTo>
                  <a:lnTo>
                    <a:pt x="0" y="6017607"/>
                  </a:lnTo>
                  <a:lnTo>
                    <a:pt x="35560" y="6016337"/>
                  </a:lnTo>
                  <a:lnTo>
                    <a:pt x="49530" y="6016337"/>
                  </a:lnTo>
                  <a:cubicBezTo>
                    <a:pt x="254000" y="6016337"/>
                    <a:pt x="421640" y="6182707"/>
                    <a:pt x="421640" y="6388446"/>
                  </a:cubicBezTo>
                  <a:cubicBezTo>
                    <a:pt x="421640" y="6396067"/>
                    <a:pt x="421640" y="6403687"/>
                    <a:pt x="420370" y="6413846"/>
                  </a:cubicBezTo>
                  <a:lnTo>
                    <a:pt x="417830" y="6446867"/>
                  </a:lnTo>
                  <a:lnTo>
                    <a:pt x="809259" y="6446867"/>
                  </a:lnTo>
                  <a:lnTo>
                    <a:pt x="809259" y="6385907"/>
                  </a:lnTo>
                  <a:lnTo>
                    <a:pt x="481330" y="6385907"/>
                  </a:lnTo>
                  <a:close/>
                  <a:moveTo>
                    <a:pt x="600710" y="6250017"/>
                  </a:moveTo>
                  <a:cubicBezTo>
                    <a:pt x="549910" y="6050627"/>
                    <a:pt x="397510" y="5893146"/>
                    <a:pt x="198120" y="5839807"/>
                  </a:cubicBezTo>
                  <a:lnTo>
                    <a:pt x="198120" y="5614492"/>
                  </a:lnTo>
                  <a:lnTo>
                    <a:pt x="182880" y="5614492"/>
                  </a:lnTo>
                  <a:lnTo>
                    <a:pt x="182880" y="5852507"/>
                  </a:lnTo>
                  <a:lnTo>
                    <a:pt x="189230" y="5853777"/>
                  </a:lnTo>
                  <a:cubicBezTo>
                    <a:pt x="387350" y="5905846"/>
                    <a:pt x="541020" y="6060787"/>
                    <a:pt x="588010" y="6260177"/>
                  </a:cubicBezTo>
                  <a:lnTo>
                    <a:pt x="589280" y="6266527"/>
                  </a:lnTo>
                  <a:lnTo>
                    <a:pt x="809259" y="6266527"/>
                  </a:lnTo>
                  <a:lnTo>
                    <a:pt x="809259" y="6251287"/>
                  </a:lnTo>
                  <a:lnTo>
                    <a:pt x="600710" y="6250017"/>
                  </a:lnTo>
                  <a:close/>
                  <a:moveTo>
                    <a:pt x="3487269" y="5955377"/>
                  </a:moveTo>
                  <a:cubicBezTo>
                    <a:pt x="3252319" y="5959187"/>
                    <a:pt x="3061819" y="6149687"/>
                    <a:pt x="3060549" y="6385907"/>
                  </a:cubicBezTo>
                  <a:lnTo>
                    <a:pt x="2734603" y="6385907"/>
                  </a:lnTo>
                  <a:lnTo>
                    <a:pt x="2734603" y="6446867"/>
                  </a:lnTo>
                  <a:lnTo>
                    <a:pt x="3125319" y="6446867"/>
                  </a:lnTo>
                  <a:lnTo>
                    <a:pt x="3122779" y="6413846"/>
                  </a:lnTo>
                  <a:cubicBezTo>
                    <a:pt x="3121509" y="6403687"/>
                    <a:pt x="3121509" y="6394796"/>
                    <a:pt x="3121509" y="6388446"/>
                  </a:cubicBezTo>
                  <a:cubicBezTo>
                    <a:pt x="3121509" y="6183977"/>
                    <a:pt x="3287879" y="6016337"/>
                    <a:pt x="3493619" y="6016337"/>
                  </a:cubicBezTo>
                  <a:cubicBezTo>
                    <a:pt x="3501239" y="6016337"/>
                    <a:pt x="3508859" y="6016337"/>
                    <a:pt x="3516479" y="6017607"/>
                  </a:cubicBezTo>
                  <a:lnTo>
                    <a:pt x="3549498" y="6020146"/>
                  </a:lnTo>
                  <a:lnTo>
                    <a:pt x="3549498" y="5614492"/>
                  </a:lnTo>
                  <a:lnTo>
                    <a:pt x="3488539" y="5614492"/>
                  </a:lnTo>
                  <a:lnTo>
                    <a:pt x="3487269" y="5955377"/>
                  </a:lnTo>
                  <a:close/>
                  <a:moveTo>
                    <a:pt x="3351379" y="5837267"/>
                  </a:moveTo>
                  <a:cubicBezTo>
                    <a:pt x="3151989" y="5889337"/>
                    <a:pt x="2991969" y="6049357"/>
                    <a:pt x="2942439" y="6248746"/>
                  </a:cubicBezTo>
                  <a:lnTo>
                    <a:pt x="2735638" y="6248746"/>
                  </a:lnTo>
                  <a:lnTo>
                    <a:pt x="2735638" y="6263987"/>
                  </a:lnTo>
                  <a:lnTo>
                    <a:pt x="2955139" y="6263987"/>
                  </a:lnTo>
                  <a:lnTo>
                    <a:pt x="2956409" y="6257637"/>
                  </a:lnTo>
                  <a:cubicBezTo>
                    <a:pt x="3004669" y="6058246"/>
                    <a:pt x="3163419" y="5898227"/>
                    <a:pt x="3361539" y="5849967"/>
                  </a:cubicBezTo>
                  <a:lnTo>
                    <a:pt x="3367889" y="5848696"/>
                  </a:lnTo>
                  <a:lnTo>
                    <a:pt x="3367889" y="5611933"/>
                  </a:lnTo>
                  <a:lnTo>
                    <a:pt x="3352649" y="5611933"/>
                  </a:lnTo>
                  <a:lnTo>
                    <a:pt x="3351379" y="5837267"/>
                  </a:lnTo>
                  <a:close/>
                  <a:moveTo>
                    <a:pt x="3487269" y="779090"/>
                  </a:moveTo>
                  <a:lnTo>
                    <a:pt x="3548229" y="779090"/>
                  </a:lnTo>
                  <a:lnTo>
                    <a:pt x="3548229" y="5614492"/>
                  </a:lnTo>
                  <a:lnTo>
                    <a:pt x="3487269" y="5614492"/>
                  </a:lnTo>
                  <a:lnTo>
                    <a:pt x="3487269" y="779090"/>
                  </a:lnTo>
                  <a:close/>
                  <a:moveTo>
                    <a:pt x="3351379" y="779090"/>
                  </a:moveTo>
                  <a:lnTo>
                    <a:pt x="3366619" y="779090"/>
                  </a:lnTo>
                  <a:lnTo>
                    <a:pt x="3366619" y="5614492"/>
                  </a:lnTo>
                  <a:lnTo>
                    <a:pt x="3351379" y="5614492"/>
                  </a:lnTo>
                  <a:lnTo>
                    <a:pt x="3351379" y="779090"/>
                  </a:lnTo>
                  <a:close/>
                  <a:moveTo>
                    <a:pt x="3060548" y="60960"/>
                  </a:moveTo>
                  <a:cubicBezTo>
                    <a:pt x="3066898" y="292100"/>
                    <a:pt x="3254859" y="480060"/>
                    <a:pt x="3487269" y="482600"/>
                  </a:cubicBezTo>
                  <a:lnTo>
                    <a:pt x="3487269" y="777811"/>
                  </a:lnTo>
                  <a:lnTo>
                    <a:pt x="3548228" y="777811"/>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811"/>
                  </a:lnTo>
                  <a:lnTo>
                    <a:pt x="3366619" y="777811"/>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25" name="Group 25"/>
          <p:cNvGrpSpPr/>
          <p:nvPr/>
        </p:nvGrpSpPr>
        <p:grpSpPr bwMode="auto">
          <a:xfrm>
            <a:off x="15946008" y="4392561"/>
            <a:ext cx="2077135" cy="3791079"/>
            <a:chOff x="0" y="0"/>
            <a:chExt cx="3548229" cy="6476044"/>
          </a:xfrm>
        </p:grpSpPr>
        <p:sp>
          <p:nvSpPr>
            <p:cNvPr id="26" name="Freeform 26"/>
            <p:cNvSpPr/>
            <p:nvPr/>
          </p:nvSpPr>
          <p:spPr bwMode="auto">
            <a:xfrm>
              <a:off x="0" y="0"/>
              <a:ext cx="3549498" cy="6476044"/>
            </a:xfrm>
            <a:custGeom>
              <a:avLst/>
              <a:gdLst/>
              <a:ahLst/>
              <a:cxnLst/>
              <a:rect l="l" t="t" r="r" b="b"/>
              <a:pathLst>
                <a:path w="3549498" h="6476044"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9561"/>
                  </a:lnTo>
                  <a:lnTo>
                    <a:pt x="60960" y="77956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9561"/>
                  </a:lnTo>
                  <a:lnTo>
                    <a:pt x="195580" y="779561"/>
                  </a:lnTo>
                  <a:lnTo>
                    <a:pt x="196850" y="599440"/>
                  </a:lnTo>
                  <a:close/>
                  <a:moveTo>
                    <a:pt x="0" y="779561"/>
                  </a:moveTo>
                  <a:lnTo>
                    <a:pt x="60960" y="779561"/>
                  </a:lnTo>
                  <a:lnTo>
                    <a:pt x="60960" y="5643242"/>
                  </a:lnTo>
                  <a:lnTo>
                    <a:pt x="0" y="5643242"/>
                  </a:lnTo>
                  <a:lnTo>
                    <a:pt x="0" y="779561"/>
                  </a:lnTo>
                  <a:close/>
                  <a:moveTo>
                    <a:pt x="181610" y="779561"/>
                  </a:moveTo>
                  <a:lnTo>
                    <a:pt x="196850" y="779561"/>
                  </a:lnTo>
                  <a:lnTo>
                    <a:pt x="196850" y="5643242"/>
                  </a:lnTo>
                  <a:lnTo>
                    <a:pt x="181610" y="5643242"/>
                  </a:lnTo>
                  <a:lnTo>
                    <a:pt x="181610" y="779561"/>
                  </a:lnTo>
                  <a:close/>
                  <a:moveTo>
                    <a:pt x="808224" y="6415084"/>
                  </a:moveTo>
                  <a:lnTo>
                    <a:pt x="2735638" y="6415084"/>
                  </a:lnTo>
                  <a:lnTo>
                    <a:pt x="2735638" y="6476043"/>
                  </a:lnTo>
                  <a:lnTo>
                    <a:pt x="808224" y="6476043"/>
                  </a:lnTo>
                  <a:lnTo>
                    <a:pt x="808224" y="6415084"/>
                  </a:lnTo>
                  <a:close/>
                  <a:moveTo>
                    <a:pt x="808224" y="6279193"/>
                  </a:moveTo>
                  <a:lnTo>
                    <a:pt x="2735638" y="6279193"/>
                  </a:lnTo>
                  <a:lnTo>
                    <a:pt x="2735638" y="6294434"/>
                  </a:lnTo>
                  <a:lnTo>
                    <a:pt x="808224" y="6294434"/>
                  </a:lnTo>
                  <a:lnTo>
                    <a:pt x="808224" y="6279193"/>
                  </a:lnTo>
                  <a:close/>
                  <a:moveTo>
                    <a:pt x="481330" y="6415084"/>
                  </a:moveTo>
                  <a:cubicBezTo>
                    <a:pt x="480060" y="6181404"/>
                    <a:pt x="293370" y="5992174"/>
                    <a:pt x="60960" y="5984554"/>
                  </a:cubicBezTo>
                  <a:lnTo>
                    <a:pt x="60960" y="5641956"/>
                  </a:lnTo>
                  <a:lnTo>
                    <a:pt x="0" y="5641956"/>
                  </a:lnTo>
                  <a:lnTo>
                    <a:pt x="0" y="6046784"/>
                  </a:lnTo>
                  <a:lnTo>
                    <a:pt x="35560" y="6045514"/>
                  </a:lnTo>
                  <a:lnTo>
                    <a:pt x="49530" y="6045514"/>
                  </a:lnTo>
                  <a:cubicBezTo>
                    <a:pt x="254000" y="6045514"/>
                    <a:pt x="421640" y="6211884"/>
                    <a:pt x="421640" y="6417624"/>
                  </a:cubicBezTo>
                  <a:cubicBezTo>
                    <a:pt x="421640" y="6425243"/>
                    <a:pt x="421640" y="6432864"/>
                    <a:pt x="420370" y="6443024"/>
                  </a:cubicBezTo>
                  <a:lnTo>
                    <a:pt x="417830" y="6476043"/>
                  </a:lnTo>
                  <a:lnTo>
                    <a:pt x="809259" y="6476043"/>
                  </a:lnTo>
                  <a:lnTo>
                    <a:pt x="809259" y="6415084"/>
                  </a:lnTo>
                  <a:lnTo>
                    <a:pt x="481330" y="6415084"/>
                  </a:lnTo>
                  <a:close/>
                  <a:moveTo>
                    <a:pt x="600710" y="6279193"/>
                  </a:moveTo>
                  <a:cubicBezTo>
                    <a:pt x="549910" y="6079804"/>
                    <a:pt x="397510" y="5922324"/>
                    <a:pt x="198120" y="5868984"/>
                  </a:cubicBezTo>
                  <a:lnTo>
                    <a:pt x="198120" y="5643242"/>
                  </a:lnTo>
                  <a:lnTo>
                    <a:pt x="182880" y="5643242"/>
                  </a:lnTo>
                  <a:lnTo>
                    <a:pt x="182880" y="5881684"/>
                  </a:lnTo>
                  <a:lnTo>
                    <a:pt x="189230" y="5882954"/>
                  </a:lnTo>
                  <a:cubicBezTo>
                    <a:pt x="387350" y="5935024"/>
                    <a:pt x="541020" y="6089964"/>
                    <a:pt x="588010" y="6289354"/>
                  </a:cubicBezTo>
                  <a:lnTo>
                    <a:pt x="589280" y="6295704"/>
                  </a:lnTo>
                  <a:lnTo>
                    <a:pt x="809259" y="6295704"/>
                  </a:lnTo>
                  <a:lnTo>
                    <a:pt x="809259" y="6280464"/>
                  </a:lnTo>
                  <a:lnTo>
                    <a:pt x="600710" y="6279193"/>
                  </a:lnTo>
                  <a:close/>
                  <a:moveTo>
                    <a:pt x="3487269" y="5984554"/>
                  </a:moveTo>
                  <a:cubicBezTo>
                    <a:pt x="3252319" y="5988364"/>
                    <a:pt x="3061819" y="6178864"/>
                    <a:pt x="3060549" y="6415084"/>
                  </a:cubicBezTo>
                  <a:lnTo>
                    <a:pt x="2734603" y="6415084"/>
                  </a:lnTo>
                  <a:lnTo>
                    <a:pt x="2734603" y="6476044"/>
                  </a:lnTo>
                  <a:lnTo>
                    <a:pt x="3125319" y="6476044"/>
                  </a:lnTo>
                  <a:lnTo>
                    <a:pt x="3122779" y="6443024"/>
                  </a:lnTo>
                  <a:cubicBezTo>
                    <a:pt x="3121509" y="6432864"/>
                    <a:pt x="3121509" y="6423974"/>
                    <a:pt x="3121509" y="6417624"/>
                  </a:cubicBezTo>
                  <a:cubicBezTo>
                    <a:pt x="3121509" y="6213154"/>
                    <a:pt x="3287879" y="6045514"/>
                    <a:pt x="3493619" y="6045514"/>
                  </a:cubicBezTo>
                  <a:cubicBezTo>
                    <a:pt x="3501239" y="6045514"/>
                    <a:pt x="3508859" y="6045514"/>
                    <a:pt x="3516479" y="6046784"/>
                  </a:cubicBezTo>
                  <a:lnTo>
                    <a:pt x="3549498" y="6049324"/>
                  </a:lnTo>
                  <a:lnTo>
                    <a:pt x="3549498" y="5643242"/>
                  </a:lnTo>
                  <a:lnTo>
                    <a:pt x="3488539" y="5643242"/>
                  </a:lnTo>
                  <a:lnTo>
                    <a:pt x="3487269" y="5984554"/>
                  </a:lnTo>
                  <a:close/>
                  <a:moveTo>
                    <a:pt x="3351379" y="5866443"/>
                  </a:moveTo>
                  <a:cubicBezTo>
                    <a:pt x="3151989" y="5918514"/>
                    <a:pt x="2991969" y="6078534"/>
                    <a:pt x="2942439" y="6277924"/>
                  </a:cubicBezTo>
                  <a:lnTo>
                    <a:pt x="2735638" y="6277924"/>
                  </a:lnTo>
                  <a:lnTo>
                    <a:pt x="2735638" y="6293164"/>
                  </a:lnTo>
                  <a:lnTo>
                    <a:pt x="2955139" y="6293164"/>
                  </a:lnTo>
                  <a:lnTo>
                    <a:pt x="2956409" y="6286814"/>
                  </a:lnTo>
                  <a:cubicBezTo>
                    <a:pt x="3004669" y="6087424"/>
                    <a:pt x="3163419" y="5927404"/>
                    <a:pt x="3361539" y="5879144"/>
                  </a:cubicBezTo>
                  <a:lnTo>
                    <a:pt x="3367889" y="5877874"/>
                  </a:lnTo>
                  <a:lnTo>
                    <a:pt x="3367889" y="5640669"/>
                  </a:lnTo>
                  <a:lnTo>
                    <a:pt x="3352649" y="5640669"/>
                  </a:lnTo>
                  <a:lnTo>
                    <a:pt x="3351379" y="5866444"/>
                  </a:lnTo>
                  <a:close/>
                  <a:moveTo>
                    <a:pt x="3487269" y="779561"/>
                  </a:moveTo>
                  <a:lnTo>
                    <a:pt x="3548229" y="779561"/>
                  </a:lnTo>
                  <a:lnTo>
                    <a:pt x="3548229" y="5643242"/>
                  </a:lnTo>
                  <a:lnTo>
                    <a:pt x="3487269" y="5643242"/>
                  </a:lnTo>
                  <a:lnTo>
                    <a:pt x="3487269" y="779561"/>
                  </a:lnTo>
                  <a:close/>
                  <a:moveTo>
                    <a:pt x="3351379" y="779561"/>
                  </a:moveTo>
                  <a:lnTo>
                    <a:pt x="3366619" y="779561"/>
                  </a:lnTo>
                  <a:lnTo>
                    <a:pt x="3366619" y="5643242"/>
                  </a:lnTo>
                  <a:lnTo>
                    <a:pt x="3351379" y="5643242"/>
                  </a:lnTo>
                  <a:lnTo>
                    <a:pt x="3351379" y="779561"/>
                  </a:lnTo>
                  <a:close/>
                  <a:moveTo>
                    <a:pt x="3060548" y="60960"/>
                  </a:moveTo>
                  <a:cubicBezTo>
                    <a:pt x="3066898" y="292100"/>
                    <a:pt x="3254859" y="480060"/>
                    <a:pt x="3487269" y="482600"/>
                  </a:cubicBezTo>
                  <a:lnTo>
                    <a:pt x="3487269" y="778275"/>
                  </a:lnTo>
                  <a:lnTo>
                    <a:pt x="3548228" y="778275"/>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8275"/>
                  </a:lnTo>
                  <a:lnTo>
                    <a:pt x="3366619" y="778275"/>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27" name="Group 27"/>
          <p:cNvGrpSpPr/>
          <p:nvPr/>
        </p:nvGrpSpPr>
        <p:grpSpPr bwMode="auto">
          <a:xfrm>
            <a:off x="13762859" y="4392561"/>
            <a:ext cx="2077135" cy="3791079"/>
            <a:chOff x="0" y="0"/>
            <a:chExt cx="3548229" cy="6476044"/>
          </a:xfrm>
        </p:grpSpPr>
        <p:sp>
          <p:nvSpPr>
            <p:cNvPr id="28" name="Freeform 28"/>
            <p:cNvSpPr/>
            <p:nvPr/>
          </p:nvSpPr>
          <p:spPr bwMode="auto">
            <a:xfrm>
              <a:off x="0" y="0"/>
              <a:ext cx="3549498" cy="6476044"/>
            </a:xfrm>
            <a:custGeom>
              <a:avLst/>
              <a:gdLst/>
              <a:ahLst/>
              <a:cxnLst/>
              <a:rect l="l" t="t" r="r" b="b"/>
              <a:pathLst>
                <a:path w="3549498" h="6476044"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9561"/>
                  </a:lnTo>
                  <a:lnTo>
                    <a:pt x="60960" y="77956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9561"/>
                  </a:lnTo>
                  <a:lnTo>
                    <a:pt x="195580" y="779561"/>
                  </a:lnTo>
                  <a:lnTo>
                    <a:pt x="196850" y="599440"/>
                  </a:lnTo>
                  <a:close/>
                  <a:moveTo>
                    <a:pt x="0" y="779561"/>
                  </a:moveTo>
                  <a:lnTo>
                    <a:pt x="60960" y="779561"/>
                  </a:lnTo>
                  <a:lnTo>
                    <a:pt x="60960" y="5643242"/>
                  </a:lnTo>
                  <a:lnTo>
                    <a:pt x="0" y="5643242"/>
                  </a:lnTo>
                  <a:lnTo>
                    <a:pt x="0" y="779561"/>
                  </a:lnTo>
                  <a:close/>
                  <a:moveTo>
                    <a:pt x="181610" y="779561"/>
                  </a:moveTo>
                  <a:lnTo>
                    <a:pt x="196850" y="779561"/>
                  </a:lnTo>
                  <a:lnTo>
                    <a:pt x="196850" y="5643242"/>
                  </a:lnTo>
                  <a:lnTo>
                    <a:pt x="181610" y="5643242"/>
                  </a:lnTo>
                  <a:lnTo>
                    <a:pt x="181610" y="779561"/>
                  </a:lnTo>
                  <a:close/>
                  <a:moveTo>
                    <a:pt x="808224" y="6415084"/>
                  </a:moveTo>
                  <a:lnTo>
                    <a:pt x="2735638" y="6415084"/>
                  </a:lnTo>
                  <a:lnTo>
                    <a:pt x="2735638" y="6476043"/>
                  </a:lnTo>
                  <a:lnTo>
                    <a:pt x="808224" y="6476043"/>
                  </a:lnTo>
                  <a:lnTo>
                    <a:pt x="808224" y="6415084"/>
                  </a:lnTo>
                  <a:close/>
                  <a:moveTo>
                    <a:pt x="808224" y="6279193"/>
                  </a:moveTo>
                  <a:lnTo>
                    <a:pt x="2735638" y="6279193"/>
                  </a:lnTo>
                  <a:lnTo>
                    <a:pt x="2735638" y="6294434"/>
                  </a:lnTo>
                  <a:lnTo>
                    <a:pt x="808224" y="6294434"/>
                  </a:lnTo>
                  <a:lnTo>
                    <a:pt x="808224" y="6279193"/>
                  </a:lnTo>
                  <a:close/>
                  <a:moveTo>
                    <a:pt x="481330" y="6415084"/>
                  </a:moveTo>
                  <a:cubicBezTo>
                    <a:pt x="480060" y="6181404"/>
                    <a:pt x="293370" y="5992174"/>
                    <a:pt x="60960" y="5984554"/>
                  </a:cubicBezTo>
                  <a:lnTo>
                    <a:pt x="60960" y="5641956"/>
                  </a:lnTo>
                  <a:lnTo>
                    <a:pt x="0" y="5641956"/>
                  </a:lnTo>
                  <a:lnTo>
                    <a:pt x="0" y="6046784"/>
                  </a:lnTo>
                  <a:lnTo>
                    <a:pt x="35560" y="6045514"/>
                  </a:lnTo>
                  <a:lnTo>
                    <a:pt x="49530" y="6045514"/>
                  </a:lnTo>
                  <a:cubicBezTo>
                    <a:pt x="254000" y="6045514"/>
                    <a:pt x="421640" y="6211884"/>
                    <a:pt x="421640" y="6417624"/>
                  </a:cubicBezTo>
                  <a:cubicBezTo>
                    <a:pt x="421640" y="6425243"/>
                    <a:pt x="421640" y="6432864"/>
                    <a:pt x="420370" y="6443024"/>
                  </a:cubicBezTo>
                  <a:lnTo>
                    <a:pt x="417830" y="6476043"/>
                  </a:lnTo>
                  <a:lnTo>
                    <a:pt x="809259" y="6476043"/>
                  </a:lnTo>
                  <a:lnTo>
                    <a:pt x="809259" y="6415084"/>
                  </a:lnTo>
                  <a:lnTo>
                    <a:pt x="481330" y="6415084"/>
                  </a:lnTo>
                  <a:close/>
                  <a:moveTo>
                    <a:pt x="600710" y="6279193"/>
                  </a:moveTo>
                  <a:cubicBezTo>
                    <a:pt x="549910" y="6079804"/>
                    <a:pt x="397510" y="5922324"/>
                    <a:pt x="198120" y="5868984"/>
                  </a:cubicBezTo>
                  <a:lnTo>
                    <a:pt x="198120" y="5643242"/>
                  </a:lnTo>
                  <a:lnTo>
                    <a:pt x="182880" y="5643242"/>
                  </a:lnTo>
                  <a:lnTo>
                    <a:pt x="182880" y="5881684"/>
                  </a:lnTo>
                  <a:lnTo>
                    <a:pt x="189230" y="5882954"/>
                  </a:lnTo>
                  <a:cubicBezTo>
                    <a:pt x="387350" y="5935024"/>
                    <a:pt x="541020" y="6089964"/>
                    <a:pt x="588010" y="6289354"/>
                  </a:cubicBezTo>
                  <a:lnTo>
                    <a:pt x="589280" y="6295704"/>
                  </a:lnTo>
                  <a:lnTo>
                    <a:pt x="809259" y="6295704"/>
                  </a:lnTo>
                  <a:lnTo>
                    <a:pt x="809259" y="6280464"/>
                  </a:lnTo>
                  <a:lnTo>
                    <a:pt x="600710" y="6279193"/>
                  </a:lnTo>
                  <a:close/>
                  <a:moveTo>
                    <a:pt x="3487269" y="5984554"/>
                  </a:moveTo>
                  <a:cubicBezTo>
                    <a:pt x="3252319" y="5988364"/>
                    <a:pt x="3061819" y="6178864"/>
                    <a:pt x="3060549" y="6415084"/>
                  </a:cubicBezTo>
                  <a:lnTo>
                    <a:pt x="2734603" y="6415084"/>
                  </a:lnTo>
                  <a:lnTo>
                    <a:pt x="2734603" y="6476044"/>
                  </a:lnTo>
                  <a:lnTo>
                    <a:pt x="3125319" y="6476044"/>
                  </a:lnTo>
                  <a:lnTo>
                    <a:pt x="3122779" y="6443024"/>
                  </a:lnTo>
                  <a:cubicBezTo>
                    <a:pt x="3121509" y="6432864"/>
                    <a:pt x="3121509" y="6423974"/>
                    <a:pt x="3121509" y="6417624"/>
                  </a:cubicBezTo>
                  <a:cubicBezTo>
                    <a:pt x="3121509" y="6213154"/>
                    <a:pt x="3287879" y="6045514"/>
                    <a:pt x="3493619" y="6045514"/>
                  </a:cubicBezTo>
                  <a:cubicBezTo>
                    <a:pt x="3501239" y="6045514"/>
                    <a:pt x="3508859" y="6045514"/>
                    <a:pt x="3516479" y="6046784"/>
                  </a:cubicBezTo>
                  <a:lnTo>
                    <a:pt x="3549498" y="6049324"/>
                  </a:lnTo>
                  <a:lnTo>
                    <a:pt x="3549498" y="5643242"/>
                  </a:lnTo>
                  <a:lnTo>
                    <a:pt x="3488539" y="5643242"/>
                  </a:lnTo>
                  <a:lnTo>
                    <a:pt x="3487269" y="5984554"/>
                  </a:lnTo>
                  <a:close/>
                  <a:moveTo>
                    <a:pt x="3351379" y="5866443"/>
                  </a:moveTo>
                  <a:cubicBezTo>
                    <a:pt x="3151989" y="5918514"/>
                    <a:pt x="2991969" y="6078534"/>
                    <a:pt x="2942439" y="6277924"/>
                  </a:cubicBezTo>
                  <a:lnTo>
                    <a:pt x="2735638" y="6277924"/>
                  </a:lnTo>
                  <a:lnTo>
                    <a:pt x="2735638" y="6293164"/>
                  </a:lnTo>
                  <a:lnTo>
                    <a:pt x="2955139" y="6293164"/>
                  </a:lnTo>
                  <a:lnTo>
                    <a:pt x="2956409" y="6286814"/>
                  </a:lnTo>
                  <a:cubicBezTo>
                    <a:pt x="3004669" y="6087424"/>
                    <a:pt x="3163419" y="5927404"/>
                    <a:pt x="3361539" y="5879144"/>
                  </a:cubicBezTo>
                  <a:lnTo>
                    <a:pt x="3367889" y="5877874"/>
                  </a:lnTo>
                  <a:lnTo>
                    <a:pt x="3367889" y="5640669"/>
                  </a:lnTo>
                  <a:lnTo>
                    <a:pt x="3352649" y="5640669"/>
                  </a:lnTo>
                  <a:lnTo>
                    <a:pt x="3351379" y="5866444"/>
                  </a:lnTo>
                  <a:close/>
                  <a:moveTo>
                    <a:pt x="3487269" y="779561"/>
                  </a:moveTo>
                  <a:lnTo>
                    <a:pt x="3548229" y="779561"/>
                  </a:lnTo>
                  <a:lnTo>
                    <a:pt x="3548229" y="5643242"/>
                  </a:lnTo>
                  <a:lnTo>
                    <a:pt x="3487269" y="5643242"/>
                  </a:lnTo>
                  <a:lnTo>
                    <a:pt x="3487269" y="779561"/>
                  </a:lnTo>
                  <a:close/>
                  <a:moveTo>
                    <a:pt x="3351379" y="779561"/>
                  </a:moveTo>
                  <a:lnTo>
                    <a:pt x="3366619" y="779561"/>
                  </a:lnTo>
                  <a:lnTo>
                    <a:pt x="3366619" y="5643242"/>
                  </a:lnTo>
                  <a:lnTo>
                    <a:pt x="3351379" y="5643242"/>
                  </a:lnTo>
                  <a:lnTo>
                    <a:pt x="3351379" y="779561"/>
                  </a:lnTo>
                  <a:close/>
                  <a:moveTo>
                    <a:pt x="3060548" y="60960"/>
                  </a:moveTo>
                  <a:cubicBezTo>
                    <a:pt x="3066898" y="292100"/>
                    <a:pt x="3254859" y="480060"/>
                    <a:pt x="3487269" y="482600"/>
                  </a:cubicBezTo>
                  <a:lnTo>
                    <a:pt x="3487269" y="778275"/>
                  </a:lnTo>
                  <a:lnTo>
                    <a:pt x="3548228" y="778275"/>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8275"/>
                  </a:lnTo>
                  <a:lnTo>
                    <a:pt x="3366619" y="778275"/>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sp>
        <p:nvSpPr>
          <p:cNvPr id="29" name="AutoShape 29"/>
          <p:cNvSpPr/>
          <p:nvPr/>
        </p:nvSpPr>
        <p:spPr bwMode="auto">
          <a:xfrm>
            <a:off x="8052018" y="3741069"/>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30" name="AutoShape 30"/>
          <p:cNvSpPr/>
          <p:nvPr/>
        </p:nvSpPr>
        <p:spPr bwMode="auto">
          <a:xfrm>
            <a:off x="12303620" y="3741069"/>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31" name="AutoShape 31"/>
          <p:cNvSpPr/>
          <p:nvPr/>
        </p:nvSpPr>
        <p:spPr bwMode="auto">
          <a:xfrm>
            <a:off x="16665718" y="3741069"/>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32" name="TextBox 32"/>
          <p:cNvSpPr txBox="1"/>
          <p:nvPr/>
        </p:nvSpPr>
        <p:spPr bwMode="auto">
          <a:xfrm>
            <a:off x="704850" y="4571696"/>
            <a:ext cx="1971121" cy="3462486"/>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İhtiyaçlar</a:t>
            </a:r>
            <a:r>
              <a:rPr lang="en-US" sz="2000" spc="20">
                <a:solidFill>
                  <a:srgbClr val="000000"/>
                </a:solidFill>
                <a:latin typeface="Montserrat Classic"/>
              </a:rPr>
              <a:t> </a:t>
            </a:r>
            <a:r>
              <a:rPr lang="en-US" sz="2000" spc="20">
                <a:solidFill>
                  <a:srgbClr val="000000"/>
                </a:solidFill>
                <a:latin typeface="Montserrat Classic"/>
              </a:rPr>
              <a:t>belirlenir</a:t>
            </a:r>
            <a:r>
              <a:rPr lang="en-US" sz="2000" spc="20">
                <a:solidFill>
                  <a:srgbClr val="000000"/>
                </a:solidFill>
                <a:latin typeface="Montserrat Classic"/>
              </a:rPr>
              <a:t>.</a:t>
            </a:r>
            <a:endParaRPr/>
          </a:p>
          <a:p>
            <a:pPr algn="ctr">
              <a:lnSpc>
                <a:spcPts val="1500"/>
              </a:lnSpc>
              <a:defRPr/>
            </a:pP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Teknik </a:t>
            </a:r>
            <a:r>
              <a:rPr lang="en-US" sz="2000" spc="20">
                <a:solidFill>
                  <a:srgbClr val="000000"/>
                </a:solidFill>
                <a:latin typeface="Montserrat Classic"/>
              </a:rPr>
              <a:t>şartname</a:t>
            </a:r>
            <a:r>
              <a:rPr lang="en-US" sz="2000" spc="20">
                <a:solidFill>
                  <a:srgbClr val="000000"/>
                </a:solidFill>
                <a:latin typeface="Montserrat Classic"/>
              </a:rPr>
              <a:t> ve </a:t>
            </a:r>
            <a:r>
              <a:rPr lang="en-US" sz="2000" spc="20">
                <a:solidFill>
                  <a:srgbClr val="000000"/>
                </a:solidFill>
                <a:latin typeface="Montserrat Classic"/>
              </a:rPr>
              <a:t>ihale</a:t>
            </a:r>
            <a:r>
              <a:rPr lang="en-US" sz="2000" spc="20">
                <a:solidFill>
                  <a:srgbClr val="000000"/>
                </a:solidFill>
                <a:latin typeface="Montserrat Classic"/>
              </a:rPr>
              <a:t> </a:t>
            </a:r>
            <a:r>
              <a:rPr lang="en-US" sz="2000" spc="20">
                <a:solidFill>
                  <a:srgbClr val="000000"/>
                </a:solidFill>
                <a:latin typeface="Montserrat Classic"/>
              </a:rPr>
              <a:t>dosyası</a:t>
            </a:r>
            <a:r>
              <a:rPr lang="en-US" sz="2000" spc="20">
                <a:solidFill>
                  <a:srgbClr val="000000"/>
                </a:solidFill>
                <a:latin typeface="Montserrat Classic"/>
              </a:rPr>
              <a:t> </a:t>
            </a:r>
            <a:r>
              <a:rPr lang="en-US" sz="2000" spc="20">
                <a:solidFill>
                  <a:srgbClr val="000000"/>
                </a:solidFill>
                <a:latin typeface="Montserrat Classic"/>
              </a:rPr>
              <a:t>hazırlanır</a:t>
            </a:r>
            <a:r>
              <a:rPr lang="en-US" sz="2000" spc="20">
                <a:solidFill>
                  <a:srgbClr val="000000"/>
                </a:solidFill>
                <a:latin typeface="Montserrat Classic"/>
              </a:rPr>
              <a:t>. </a:t>
            </a:r>
            <a:endParaRPr/>
          </a:p>
          <a:p>
            <a:pPr algn="ctr">
              <a:lnSpc>
                <a:spcPts val="1500"/>
              </a:lnSpc>
              <a:defRPr/>
            </a:pP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İhale</a:t>
            </a:r>
            <a:r>
              <a:rPr lang="en-US" sz="2000" spc="20">
                <a:solidFill>
                  <a:srgbClr val="000000"/>
                </a:solidFill>
                <a:latin typeface="Montserrat Classic"/>
              </a:rPr>
              <a:t> </a:t>
            </a:r>
            <a:r>
              <a:rPr lang="en-US" sz="2000" spc="20">
                <a:solidFill>
                  <a:srgbClr val="000000"/>
                </a:solidFill>
                <a:latin typeface="Montserrat Classic"/>
              </a:rPr>
              <a:t>dosyası</a:t>
            </a:r>
            <a:r>
              <a:rPr lang="en-US" sz="2000" spc="20">
                <a:solidFill>
                  <a:srgbClr val="000000"/>
                </a:solidFill>
                <a:latin typeface="Montserrat Classic"/>
              </a:rPr>
              <a:t> </a:t>
            </a:r>
            <a:r>
              <a:rPr lang="en-US" sz="2000" spc="20">
                <a:solidFill>
                  <a:srgbClr val="000000"/>
                </a:solidFill>
                <a:latin typeface="Montserrat Classic"/>
              </a:rPr>
              <a:t>kontrol</a:t>
            </a:r>
            <a:r>
              <a:rPr lang="en-US" sz="2000" spc="20">
                <a:solidFill>
                  <a:srgbClr val="000000"/>
                </a:solidFill>
                <a:latin typeface="Montserrat Classic"/>
              </a:rPr>
              <a:t> </a:t>
            </a:r>
            <a:r>
              <a:rPr lang="en-US" sz="2000" spc="20">
                <a:solidFill>
                  <a:srgbClr val="000000"/>
                </a:solidFill>
                <a:latin typeface="Montserrat Classic"/>
              </a:rPr>
              <a:t>için</a:t>
            </a:r>
            <a:r>
              <a:rPr lang="en-US" sz="2000" spc="20">
                <a:solidFill>
                  <a:srgbClr val="000000"/>
                </a:solidFill>
                <a:latin typeface="Montserrat Classic"/>
              </a:rPr>
              <a:t> </a:t>
            </a:r>
            <a:r>
              <a:rPr lang="en-US" sz="2000" spc="20">
                <a:solidFill>
                  <a:srgbClr val="000000"/>
                </a:solidFill>
                <a:latin typeface="Montserrat Classic"/>
              </a:rPr>
              <a:t>Ajans'a</a:t>
            </a:r>
            <a:r>
              <a:rPr lang="en-US" sz="2000" spc="20">
                <a:solidFill>
                  <a:srgbClr val="000000"/>
                </a:solidFill>
                <a:latin typeface="Montserrat Classic"/>
              </a:rPr>
              <a:t> </a:t>
            </a:r>
            <a:r>
              <a:rPr lang="en-US" sz="2000" spc="20">
                <a:solidFill>
                  <a:srgbClr val="000000"/>
                </a:solidFill>
                <a:latin typeface="Montserrat Classic"/>
              </a:rPr>
              <a:t>sunulur</a:t>
            </a:r>
            <a:r>
              <a:rPr lang="en-US" sz="2000" spc="20">
                <a:solidFill>
                  <a:srgbClr val="000000"/>
                </a:solidFill>
                <a:latin typeface="Montserrat Classic"/>
              </a:rPr>
              <a:t>.</a:t>
            </a:r>
            <a:endParaRPr/>
          </a:p>
        </p:txBody>
      </p:sp>
      <p:sp>
        <p:nvSpPr>
          <p:cNvPr id="33" name="TextBox 33"/>
          <p:cNvSpPr txBox="1"/>
          <p:nvPr/>
        </p:nvSpPr>
        <p:spPr bwMode="auto">
          <a:xfrm>
            <a:off x="5137830" y="4726305"/>
            <a:ext cx="1971121" cy="2769989"/>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En</a:t>
            </a:r>
            <a:r>
              <a:rPr lang="en-US" sz="2000" spc="20">
                <a:solidFill>
                  <a:srgbClr val="000000"/>
                </a:solidFill>
                <a:latin typeface="Montserrat Classic"/>
              </a:rPr>
              <a:t> </a:t>
            </a:r>
            <a:r>
              <a:rPr lang="en-US" sz="2000" spc="20">
                <a:solidFill>
                  <a:srgbClr val="000000"/>
                </a:solidFill>
                <a:latin typeface="Montserrat Classic"/>
              </a:rPr>
              <a:t>az</a:t>
            </a:r>
            <a:r>
              <a:rPr lang="en-US" sz="2000" spc="20">
                <a:solidFill>
                  <a:srgbClr val="000000"/>
                </a:solidFill>
                <a:latin typeface="Montserrat Classic"/>
              </a:rPr>
              <a:t> 5 </a:t>
            </a:r>
            <a:r>
              <a:rPr lang="en-US" sz="2000" spc="20">
                <a:solidFill>
                  <a:srgbClr val="000000"/>
                </a:solidFill>
                <a:latin typeface="Montserrat Classic"/>
              </a:rPr>
              <a:t>adaydan</a:t>
            </a:r>
            <a:r>
              <a:rPr lang="en-US" sz="2000" spc="20">
                <a:solidFill>
                  <a:srgbClr val="000000"/>
                </a:solidFill>
                <a:latin typeface="Montserrat Classic"/>
              </a:rPr>
              <a:t> </a:t>
            </a:r>
            <a:r>
              <a:rPr lang="en-US" sz="2000" spc="20">
                <a:solidFill>
                  <a:srgbClr val="000000"/>
                </a:solidFill>
                <a:latin typeface="Montserrat Classic"/>
              </a:rPr>
              <a:t>oluşan</a:t>
            </a:r>
            <a:r>
              <a:rPr lang="en-US" sz="2000" spc="20">
                <a:solidFill>
                  <a:srgbClr val="000000"/>
                </a:solidFill>
                <a:latin typeface="Montserrat Classic"/>
              </a:rPr>
              <a:t> </a:t>
            </a:r>
            <a:r>
              <a:rPr lang="en-US" sz="2000" spc="20">
                <a:solidFill>
                  <a:srgbClr val="000000"/>
                </a:solidFill>
                <a:latin typeface="Montserrat Classic"/>
              </a:rPr>
              <a:t>bir</a:t>
            </a:r>
            <a:r>
              <a:rPr lang="en-US" sz="2000" spc="20">
                <a:solidFill>
                  <a:srgbClr val="000000"/>
                </a:solidFill>
                <a:latin typeface="Montserrat Classic"/>
              </a:rPr>
              <a:t> </a:t>
            </a:r>
            <a:r>
              <a:rPr lang="en-US" sz="2000" spc="20">
                <a:solidFill>
                  <a:srgbClr val="000000"/>
                </a:solidFill>
                <a:latin typeface="Montserrat Classic"/>
              </a:rPr>
              <a:t>kısa</a:t>
            </a:r>
            <a:r>
              <a:rPr lang="en-US" sz="2000" spc="20">
                <a:solidFill>
                  <a:srgbClr val="000000"/>
                </a:solidFill>
                <a:latin typeface="Montserrat Classic"/>
              </a:rPr>
              <a:t> </a:t>
            </a:r>
            <a:r>
              <a:rPr lang="en-US" sz="2000" spc="20">
                <a:solidFill>
                  <a:srgbClr val="000000"/>
                </a:solidFill>
                <a:latin typeface="Montserrat Classic"/>
              </a:rPr>
              <a:t>liste</a:t>
            </a:r>
            <a:r>
              <a:rPr lang="en-US" sz="2000" spc="20">
                <a:solidFill>
                  <a:srgbClr val="000000"/>
                </a:solidFill>
                <a:latin typeface="Montserrat Classic"/>
              </a:rPr>
              <a:t> </a:t>
            </a:r>
            <a:r>
              <a:rPr lang="en-US" sz="2000" spc="20">
                <a:solidFill>
                  <a:srgbClr val="000000"/>
                </a:solidFill>
                <a:latin typeface="Montserrat Classic"/>
              </a:rPr>
              <a:t>hazırlanır</a:t>
            </a:r>
            <a:r>
              <a:rPr lang="en-US" sz="2000" spc="20">
                <a:solidFill>
                  <a:srgbClr val="000000"/>
                </a:solidFill>
                <a:latin typeface="Montserrat Classic"/>
              </a:rPr>
              <a:t>.</a:t>
            </a:r>
            <a:endParaRPr/>
          </a:p>
          <a:p>
            <a:pPr algn="ctr">
              <a:lnSpc>
                <a:spcPts val="2400"/>
              </a:lnSpc>
              <a:defRPr/>
            </a:pPr>
            <a:endParaRPr lang="en-US" sz="2000" spc="20">
              <a:solidFill>
                <a:srgbClr val="000000"/>
              </a:solidFill>
              <a:latin typeface="Montserrat Classic"/>
            </a:endParaRPr>
          </a:p>
          <a:p>
            <a:pPr algn="ctr">
              <a:lnSpc>
                <a:spcPts val="2400"/>
              </a:lnSpc>
              <a:defRPr/>
            </a:pPr>
            <a:r>
              <a:rPr lang="en-US" sz="2000" b="1" spc="20">
                <a:solidFill>
                  <a:srgbClr val="000000"/>
                </a:solidFill>
                <a:latin typeface="Montserrat Classic"/>
              </a:rPr>
              <a:t>"</a:t>
            </a:r>
            <a:r>
              <a:rPr lang="en-US" sz="2000" b="1" spc="20">
                <a:solidFill>
                  <a:srgbClr val="000000"/>
                </a:solidFill>
                <a:latin typeface="Montserrat Classic"/>
              </a:rPr>
              <a:t>İhaleye</a:t>
            </a:r>
            <a:r>
              <a:rPr lang="en-US" sz="2000" b="1" spc="20">
                <a:solidFill>
                  <a:srgbClr val="000000"/>
                </a:solidFill>
                <a:latin typeface="Montserrat Classic"/>
              </a:rPr>
              <a:t>  </a:t>
            </a:r>
            <a:r>
              <a:rPr lang="en-US" sz="2000" b="1" spc="20">
                <a:solidFill>
                  <a:srgbClr val="000000"/>
                </a:solidFill>
                <a:latin typeface="Montserrat Classic"/>
              </a:rPr>
              <a:t>Davet</a:t>
            </a:r>
            <a:r>
              <a:rPr lang="en-US" sz="2000" b="1" spc="20">
                <a:solidFill>
                  <a:srgbClr val="000000"/>
                </a:solidFill>
                <a:latin typeface="Montserrat Classic"/>
              </a:rPr>
              <a:t> </a:t>
            </a:r>
            <a:r>
              <a:rPr lang="en-US" sz="2000" b="1" spc="20">
                <a:solidFill>
                  <a:srgbClr val="000000"/>
                </a:solidFill>
                <a:latin typeface="Montserrat Classic"/>
              </a:rPr>
              <a:t>Mektubu</a:t>
            </a:r>
            <a:r>
              <a:rPr lang="en-US" sz="2000" b="1" spc="20">
                <a:solidFill>
                  <a:srgbClr val="000000"/>
                </a:solidFill>
                <a:latin typeface="Montserrat Classic"/>
              </a:rPr>
              <a:t>"</a:t>
            </a:r>
            <a:r>
              <a:rPr lang="en-US" sz="2000" spc="20">
                <a:solidFill>
                  <a:srgbClr val="000000"/>
                </a:solidFill>
                <a:latin typeface="Montserrat Classic"/>
              </a:rPr>
              <a:t> </a:t>
            </a:r>
            <a:r>
              <a:rPr lang="en-US" sz="2000" spc="20">
                <a:solidFill>
                  <a:srgbClr val="000000"/>
                </a:solidFill>
                <a:latin typeface="Montserrat Classic"/>
              </a:rPr>
              <a:t>gönderilir</a:t>
            </a:r>
            <a:r>
              <a:rPr lang="en-US" sz="2000" spc="20">
                <a:solidFill>
                  <a:srgbClr val="000000"/>
                </a:solidFill>
                <a:latin typeface="Montserrat Classic"/>
              </a:rPr>
              <a:t>.</a:t>
            </a:r>
            <a:endParaRPr/>
          </a:p>
          <a:p>
            <a:pPr algn="ctr">
              <a:lnSpc>
                <a:spcPts val="2400"/>
              </a:lnSpc>
              <a:defRPr/>
            </a:pPr>
            <a:endParaRPr lang="en-US" sz="2000" spc="20">
              <a:solidFill>
                <a:srgbClr val="000000"/>
              </a:solidFill>
              <a:latin typeface="Montserrat Classic Italics"/>
            </a:endParaRPr>
          </a:p>
        </p:txBody>
      </p:sp>
      <p:sp>
        <p:nvSpPr>
          <p:cNvPr id="34" name="TextBox 34"/>
          <p:cNvSpPr txBox="1"/>
          <p:nvPr/>
        </p:nvSpPr>
        <p:spPr bwMode="auto">
          <a:xfrm>
            <a:off x="7393121" y="4726305"/>
            <a:ext cx="1971121" cy="2462213"/>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Fiyat</a:t>
            </a:r>
            <a:r>
              <a:rPr lang="en-US" sz="2000" spc="20">
                <a:solidFill>
                  <a:srgbClr val="000000"/>
                </a:solidFill>
                <a:latin typeface="Montserrat Classic"/>
              </a:rPr>
              <a:t> </a:t>
            </a:r>
            <a:r>
              <a:rPr lang="en-US" sz="2000" spc="20">
                <a:solidFill>
                  <a:srgbClr val="000000"/>
                </a:solidFill>
                <a:latin typeface="Montserrat Classic"/>
              </a:rPr>
              <a:t>içermeyen</a:t>
            </a:r>
            <a:r>
              <a:rPr lang="en-US" sz="2000" spc="20">
                <a:solidFill>
                  <a:srgbClr val="000000"/>
                </a:solidFill>
                <a:latin typeface="Montserrat Classic"/>
              </a:rPr>
              <a:t> </a:t>
            </a:r>
            <a:r>
              <a:rPr lang="en-US" sz="2000" spc="20">
                <a:solidFill>
                  <a:srgbClr val="000000"/>
                </a:solidFill>
                <a:latin typeface="Montserrat Classic"/>
              </a:rPr>
              <a:t>teknik</a:t>
            </a:r>
            <a:r>
              <a:rPr lang="en-US" sz="2000" spc="20">
                <a:solidFill>
                  <a:srgbClr val="000000"/>
                </a:solidFill>
                <a:latin typeface="Montserrat Classic"/>
              </a:rPr>
              <a:t> </a:t>
            </a:r>
            <a:r>
              <a:rPr lang="en-US" sz="2000" spc="20">
                <a:solidFill>
                  <a:srgbClr val="000000"/>
                </a:solidFill>
                <a:latin typeface="Montserrat Classic"/>
              </a:rPr>
              <a:t>teklifler</a:t>
            </a:r>
            <a:r>
              <a:rPr lang="en-US" sz="2000" spc="20">
                <a:solidFill>
                  <a:srgbClr val="000000"/>
                </a:solidFill>
                <a:latin typeface="Montserrat Classic"/>
              </a:rPr>
              <a:t> </a:t>
            </a:r>
            <a:r>
              <a:rPr lang="en-US" sz="2000" spc="20">
                <a:solidFill>
                  <a:srgbClr val="000000"/>
                </a:solidFill>
                <a:latin typeface="Montserrat Classic"/>
              </a:rPr>
              <a:t>alınır</a:t>
            </a:r>
            <a:r>
              <a:rPr lang="en-US" sz="2000" spc="20">
                <a:solidFill>
                  <a:srgbClr val="000000"/>
                </a:solidFill>
                <a:latin typeface="Montserrat Classic"/>
              </a:rPr>
              <a:t>.</a:t>
            </a:r>
            <a:endParaRPr/>
          </a:p>
          <a:p>
            <a:pPr algn="ctr">
              <a:lnSpc>
                <a:spcPts val="2400"/>
              </a:lnSpc>
              <a:defRPr/>
            </a:pP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Her </a:t>
            </a:r>
            <a:r>
              <a:rPr lang="en-US" sz="2000" spc="20">
                <a:solidFill>
                  <a:srgbClr val="000000"/>
                </a:solidFill>
                <a:latin typeface="Montserrat Classic"/>
              </a:rPr>
              <a:t>bir</a:t>
            </a:r>
            <a:r>
              <a:rPr lang="en-US" sz="2000" spc="20">
                <a:solidFill>
                  <a:srgbClr val="000000"/>
                </a:solidFill>
                <a:latin typeface="Montserrat Classic"/>
              </a:rPr>
              <a:t> </a:t>
            </a:r>
            <a:r>
              <a:rPr lang="en-US" sz="2000" spc="20">
                <a:solidFill>
                  <a:srgbClr val="000000"/>
                </a:solidFill>
                <a:latin typeface="Montserrat Classic"/>
              </a:rPr>
              <a:t>istekli</a:t>
            </a:r>
            <a:r>
              <a:rPr lang="en-US" sz="2000" spc="20">
                <a:solidFill>
                  <a:srgbClr val="000000"/>
                </a:solidFill>
                <a:latin typeface="Montserrat Classic"/>
              </a:rPr>
              <a:t> </a:t>
            </a:r>
            <a:r>
              <a:rPr lang="en-US" sz="2000" spc="20">
                <a:solidFill>
                  <a:srgbClr val="000000"/>
                </a:solidFill>
                <a:latin typeface="Montserrat Classic"/>
              </a:rPr>
              <a:t>ile</a:t>
            </a:r>
            <a:r>
              <a:rPr lang="en-US" sz="2000" spc="20">
                <a:solidFill>
                  <a:srgbClr val="000000"/>
                </a:solidFill>
                <a:latin typeface="Montserrat Classic"/>
              </a:rPr>
              <a:t> </a:t>
            </a:r>
            <a:r>
              <a:rPr lang="en-US" sz="2000" spc="20">
                <a:solidFill>
                  <a:srgbClr val="000000"/>
                </a:solidFill>
                <a:latin typeface="Montserrat Classic"/>
              </a:rPr>
              <a:t>görüşme</a:t>
            </a:r>
            <a:r>
              <a:rPr lang="en-US" sz="2000" spc="20">
                <a:solidFill>
                  <a:srgbClr val="000000"/>
                </a:solidFill>
                <a:latin typeface="Montserrat Classic"/>
              </a:rPr>
              <a:t> </a:t>
            </a:r>
            <a:r>
              <a:rPr lang="en-US" sz="2000" spc="20">
                <a:solidFill>
                  <a:srgbClr val="000000"/>
                </a:solidFill>
                <a:latin typeface="Montserrat Classic"/>
              </a:rPr>
              <a:t>yapılır</a:t>
            </a:r>
            <a:r>
              <a:rPr lang="en-US" sz="2000" spc="20">
                <a:solidFill>
                  <a:srgbClr val="000000"/>
                </a:solidFill>
                <a:latin typeface="Montserrat Classic"/>
              </a:rPr>
              <a:t>.</a:t>
            </a:r>
            <a:endParaRPr/>
          </a:p>
        </p:txBody>
      </p:sp>
      <p:sp>
        <p:nvSpPr>
          <p:cNvPr id="35" name="TextBox 35"/>
          <p:cNvSpPr txBox="1"/>
          <p:nvPr/>
        </p:nvSpPr>
        <p:spPr bwMode="auto">
          <a:xfrm>
            <a:off x="11594220" y="5133975"/>
            <a:ext cx="1971121" cy="1846659"/>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Teklifler</a:t>
            </a:r>
            <a:r>
              <a:rPr lang="en-US" sz="2000" spc="20">
                <a:solidFill>
                  <a:srgbClr val="000000"/>
                </a:solidFill>
                <a:latin typeface="Montserrat Classic"/>
              </a:rPr>
              <a:t> </a:t>
            </a:r>
            <a:r>
              <a:rPr lang="en-US" sz="2000" spc="20">
                <a:solidFill>
                  <a:srgbClr val="000000"/>
                </a:solidFill>
                <a:latin typeface="Montserrat Classic"/>
              </a:rPr>
              <a:t>değerlendirilir</a:t>
            </a:r>
            <a:r>
              <a:rPr lang="en-US" sz="2000" spc="20">
                <a:solidFill>
                  <a:srgbClr val="000000"/>
                </a:solidFill>
                <a:latin typeface="Montserrat Classic"/>
              </a:rPr>
              <a:t>.</a:t>
            </a:r>
            <a:endParaRPr/>
          </a:p>
          <a:p>
            <a:pPr algn="ctr">
              <a:lnSpc>
                <a:spcPts val="2400"/>
              </a:lnSpc>
              <a:defRPr/>
            </a:pPr>
            <a:r>
              <a:rPr lang="en-US" sz="2000" spc="20">
                <a:solidFill>
                  <a:srgbClr val="000000"/>
                </a:solidFill>
                <a:latin typeface="Montserrat Classic"/>
              </a:rPr>
              <a:t>Şartname</a:t>
            </a:r>
            <a:r>
              <a:rPr lang="en-US" sz="2000" spc="20">
                <a:solidFill>
                  <a:srgbClr val="000000"/>
                </a:solidFill>
                <a:latin typeface="Montserrat Classic"/>
              </a:rPr>
              <a:t> </a:t>
            </a:r>
            <a:r>
              <a:rPr lang="en-US" sz="2000" spc="20">
                <a:solidFill>
                  <a:srgbClr val="000000"/>
                </a:solidFill>
                <a:latin typeface="Montserrat Classic"/>
              </a:rPr>
              <a:t>ile</a:t>
            </a:r>
            <a:r>
              <a:rPr lang="en-US" sz="2000" spc="20">
                <a:solidFill>
                  <a:srgbClr val="000000"/>
                </a:solidFill>
                <a:latin typeface="Montserrat Classic"/>
              </a:rPr>
              <a:t> </a:t>
            </a:r>
            <a:r>
              <a:rPr lang="en-US" sz="2000" spc="20">
                <a:solidFill>
                  <a:srgbClr val="000000"/>
                </a:solidFill>
                <a:latin typeface="Montserrat Classic"/>
              </a:rPr>
              <a:t>karşılaştırılır</a:t>
            </a:r>
            <a:r>
              <a:rPr lang="en-US" sz="2000" spc="20">
                <a:solidFill>
                  <a:srgbClr val="000000"/>
                </a:solidFill>
                <a:latin typeface="Montserrat Classic"/>
              </a:rPr>
              <a:t> ve </a:t>
            </a:r>
            <a:r>
              <a:rPr lang="en-US" sz="2000" spc="20">
                <a:solidFill>
                  <a:srgbClr val="000000"/>
                </a:solidFill>
                <a:latin typeface="Montserrat Classic"/>
              </a:rPr>
              <a:t>uygunluğu</a:t>
            </a:r>
            <a:r>
              <a:rPr lang="en-US" sz="2000" spc="20">
                <a:solidFill>
                  <a:srgbClr val="000000"/>
                </a:solidFill>
                <a:latin typeface="Montserrat Classic"/>
              </a:rPr>
              <a:t> </a:t>
            </a:r>
            <a:r>
              <a:rPr lang="en-US" sz="2000" spc="20">
                <a:solidFill>
                  <a:srgbClr val="000000"/>
                </a:solidFill>
                <a:latin typeface="Montserrat Classic"/>
              </a:rPr>
              <a:t>denetlenir</a:t>
            </a:r>
            <a:r>
              <a:rPr lang="en-US" sz="2000" spc="20">
                <a:solidFill>
                  <a:srgbClr val="000000"/>
                </a:solidFill>
                <a:latin typeface="Montserrat Classic"/>
              </a:rPr>
              <a:t>.</a:t>
            </a:r>
            <a:endParaRPr/>
          </a:p>
        </p:txBody>
      </p:sp>
      <p:sp>
        <p:nvSpPr>
          <p:cNvPr id="36" name="TextBox 36"/>
          <p:cNvSpPr txBox="1"/>
          <p:nvPr/>
        </p:nvSpPr>
        <p:spPr bwMode="auto">
          <a:xfrm>
            <a:off x="16052023" y="4635546"/>
            <a:ext cx="1971121" cy="3693319"/>
          </a:xfrm>
          <a:prstGeom prst="rect">
            <a:avLst/>
          </a:prstGeom>
        </p:spPr>
        <p:txBody>
          <a:bodyPr lIns="0" tIns="0" rIns="0" bIns="0" rtlCol="0" anchor="t">
            <a:spAutoFit/>
          </a:bodyPr>
          <a:lstStyle/>
          <a:p>
            <a:pPr algn="ctr">
              <a:lnSpc>
                <a:spcPts val="2400"/>
              </a:lnSpc>
              <a:defRPr/>
            </a:pPr>
            <a:endParaRPr/>
          </a:p>
          <a:p>
            <a:pPr algn="ctr">
              <a:lnSpc>
                <a:spcPts val="2400"/>
              </a:lnSpc>
              <a:defRPr/>
            </a:pPr>
            <a:r>
              <a:rPr lang="en-US" sz="2000" spc="20">
                <a:solidFill>
                  <a:srgbClr val="000000"/>
                </a:solidFill>
                <a:latin typeface="Montserrat Classic"/>
              </a:rPr>
              <a:t>Son </a:t>
            </a:r>
            <a:r>
              <a:rPr lang="en-US" sz="2000" spc="20">
                <a:solidFill>
                  <a:srgbClr val="000000"/>
                </a:solidFill>
                <a:latin typeface="Montserrat Classic"/>
              </a:rPr>
              <a:t>fiyat</a:t>
            </a:r>
            <a:r>
              <a:rPr lang="en-US" sz="2000" spc="20">
                <a:solidFill>
                  <a:srgbClr val="000000"/>
                </a:solidFill>
                <a:latin typeface="Montserrat Classic"/>
              </a:rPr>
              <a:t> </a:t>
            </a:r>
            <a:r>
              <a:rPr lang="en-US" sz="2000" spc="20">
                <a:solidFill>
                  <a:srgbClr val="000000"/>
                </a:solidFill>
                <a:latin typeface="Montserrat Classic"/>
              </a:rPr>
              <a:t>teklifleri</a:t>
            </a:r>
            <a:r>
              <a:rPr lang="en-US" sz="2000" spc="20">
                <a:solidFill>
                  <a:srgbClr val="000000"/>
                </a:solidFill>
                <a:latin typeface="Montserrat Classic"/>
              </a:rPr>
              <a:t> </a:t>
            </a:r>
            <a:r>
              <a:rPr lang="en-US" sz="2000" spc="20">
                <a:solidFill>
                  <a:srgbClr val="000000"/>
                </a:solidFill>
                <a:latin typeface="Montserrat Classic"/>
              </a:rPr>
              <a:t>açılır</a:t>
            </a:r>
            <a:r>
              <a:rPr lang="en-US" sz="2000" spc="20">
                <a:solidFill>
                  <a:srgbClr val="000000"/>
                </a:solidFill>
                <a:latin typeface="Montserrat Classic"/>
              </a:rPr>
              <a:t> ve </a:t>
            </a:r>
            <a:r>
              <a:rPr lang="en-US" sz="2000" spc="20">
                <a:solidFill>
                  <a:srgbClr val="000000"/>
                </a:solidFill>
                <a:latin typeface="Montserrat Classic"/>
              </a:rPr>
              <a:t>en</a:t>
            </a:r>
            <a:r>
              <a:rPr lang="en-US" sz="2000" spc="20">
                <a:solidFill>
                  <a:srgbClr val="000000"/>
                </a:solidFill>
                <a:latin typeface="Montserrat Classic"/>
              </a:rPr>
              <a:t> </a:t>
            </a:r>
            <a:r>
              <a:rPr lang="en-US" sz="2000" spc="20">
                <a:solidFill>
                  <a:srgbClr val="000000"/>
                </a:solidFill>
                <a:latin typeface="Montserrat Classic"/>
              </a:rPr>
              <a:t>uygun</a:t>
            </a:r>
            <a:r>
              <a:rPr lang="en-US" sz="2000" spc="20">
                <a:solidFill>
                  <a:srgbClr val="000000"/>
                </a:solidFill>
                <a:latin typeface="Montserrat Classic"/>
              </a:rPr>
              <a:t> </a:t>
            </a:r>
            <a:r>
              <a:rPr lang="en-US" sz="2000" spc="20">
                <a:solidFill>
                  <a:srgbClr val="000000"/>
                </a:solidFill>
                <a:latin typeface="Montserrat Classic"/>
              </a:rPr>
              <a:t>teklif</a:t>
            </a:r>
            <a:r>
              <a:rPr lang="en-US" sz="2000" spc="20">
                <a:solidFill>
                  <a:srgbClr val="000000"/>
                </a:solidFill>
                <a:latin typeface="Montserrat Classic"/>
              </a:rPr>
              <a:t> </a:t>
            </a:r>
            <a:r>
              <a:rPr lang="en-US" sz="2000" spc="20">
                <a:solidFill>
                  <a:srgbClr val="000000"/>
                </a:solidFill>
                <a:latin typeface="Montserrat Classic"/>
              </a:rPr>
              <a:t>veren</a:t>
            </a:r>
            <a:r>
              <a:rPr lang="en-US" sz="2000" spc="20">
                <a:solidFill>
                  <a:srgbClr val="000000"/>
                </a:solidFill>
                <a:latin typeface="Montserrat Classic"/>
              </a:rPr>
              <a:t> </a:t>
            </a:r>
            <a:r>
              <a:rPr lang="en-US" sz="2000" spc="20">
                <a:solidFill>
                  <a:srgbClr val="000000"/>
                </a:solidFill>
                <a:latin typeface="Montserrat Classic"/>
              </a:rPr>
              <a:t>istekliye</a:t>
            </a:r>
            <a:r>
              <a:rPr lang="en-US" sz="2000" spc="20">
                <a:solidFill>
                  <a:srgbClr val="000000"/>
                </a:solidFill>
                <a:latin typeface="Montserrat Classic"/>
              </a:rPr>
              <a:t> </a:t>
            </a:r>
            <a:r>
              <a:rPr lang="en-US" sz="2000" spc="20">
                <a:solidFill>
                  <a:srgbClr val="000000"/>
                </a:solidFill>
                <a:latin typeface="Montserrat Classic"/>
              </a:rPr>
              <a:t>ihale</a:t>
            </a:r>
            <a:r>
              <a:rPr lang="en-US" sz="2000" spc="20">
                <a:solidFill>
                  <a:srgbClr val="000000"/>
                </a:solidFill>
                <a:latin typeface="Montserrat Classic"/>
              </a:rPr>
              <a:t> </a:t>
            </a:r>
            <a:r>
              <a:rPr lang="en-US" sz="2000" spc="20">
                <a:solidFill>
                  <a:srgbClr val="000000"/>
                </a:solidFill>
                <a:latin typeface="Montserrat Classic"/>
              </a:rPr>
              <a:t>verilir</a:t>
            </a:r>
            <a:r>
              <a:rPr lang="en-US" sz="2000" spc="20">
                <a:solidFill>
                  <a:srgbClr val="000000"/>
                </a:solidFill>
                <a:latin typeface="Montserrat Classic"/>
              </a:rPr>
              <a:t>.</a:t>
            </a:r>
            <a:endParaRPr/>
          </a:p>
          <a:p>
            <a:pPr algn="ctr">
              <a:lnSpc>
                <a:spcPts val="2400"/>
              </a:lnSpc>
              <a:defRPr/>
            </a:pP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Sözleşme</a:t>
            </a:r>
            <a:r>
              <a:rPr lang="en-US" sz="2000" spc="20">
                <a:solidFill>
                  <a:srgbClr val="000000"/>
                </a:solidFill>
                <a:latin typeface="Montserrat Classic"/>
              </a:rPr>
              <a:t> </a:t>
            </a:r>
            <a:r>
              <a:rPr lang="en-US" sz="2000" spc="20">
                <a:solidFill>
                  <a:srgbClr val="000000"/>
                </a:solidFill>
                <a:latin typeface="Montserrat Classic"/>
              </a:rPr>
              <a:t>imzalanır</a:t>
            </a:r>
            <a:r>
              <a:rPr lang="en-US" sz="2000" spc="20">
                <a:solidFill>
                  <a:srgbClr val="000000"/>
                </a:solidFill>
                <a:latin typeface="Montserrat Classic"/>
              </a:rPr>
              <a:t> ve </a:t>
            </a:r>
            <a:r>
              <a:rPr lang="en-US" sz="2000" spc="20">
                <a:solidFill>
                  <a:srgbClr val="000000"/>
                </a:solidFill>
                <a:latin typeface="Montserrat Classic"/>
              </a:rPr>
              <a:t>uygulanır</a:t>
            </a:r>
            <a:endParaRPr lang="en-US" sz="2000" spc="20">
              <a:solidFill>
                <a:srgbClr val="000000"/>
              </a:solidFill>
              <a:latin typeface="Montserrat Classic"/>
            </a:endParaRPr>
          </a:p>
          <a:p>
            <a:pPr algn="ctr">
              <a:lnSpc>
                <a:spcPts val="2400"/>
              </a:lnSpc>
              <a:defRPr/>
            </a:pPr>
            <a:endParaRPr lang="en-US" sz="2000" spc="20">
              <a:solidFill>
                <a:srgbClr val="000000"/>
              </a:solidFill>
              <a:latin typeface="Montserrat Classic Italics"/>
            </a:endParaRPr>
          </a:p>
        </p:txBody>
      </p:sp>
      <p:sp>
        <p:nvSpPr>
          <p:cNvPr id="37" name="TextBox 37"/>
          <p:cNvSpPr txBox="1"/>
          <p:nvPr/>
        </p:nvSpPr>
        <p:spPr bwMode="auto">
          <a:xfrm>
            <a:off x="13836155" y="4935551"/>
            <a:ext cx="2024128" cy="2462213"/>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Teklifler</a:t>
            </a:r>
            <a:r>
              <a:rPr lang="en-US" sz="2000" spc="20">
                <a:solidFill>
                  <a:srgbClr val="000000"/>
                </a:solidFill>
                <a:latin typeface="Montserrat Classic"/>
              </a:rPr>
              <a:t> </a:t>
            </a:r>
            <a:r>
              <a:rPr lang="en-US" sz="2000" spc="20">
                <a:solidFill>
                  <a:srgbClr val="000000"/>
                </a:solidFill>
                <a:latin typeface="Montserrat Classic"/>
              </a:rPr>
              <a:t>üzerinde</a:t>
            </a:r>
            <a:r>
              <a:rPr lang="en-US" sz="2000" spc="20">
                <a:solidFill>
                  <a:srgbClr val="000000"/>
                </a:solidFill>
                <a:latin typeface="Montserrat Classic"/>
              </a:rPr>
              <a:t> </a:t>
            </a:r>
            <a:r>
              <a:rPr lang="en-US" sz="2000" spc="20">
                <a:solidFill>
                  <a:srgbClr val="000000"/>
                </a:solidFill>
                <a:latin typeface="Montserrat Classic"/>
              </a:rPr>
              <a:t>fiyat</a:t>
            </a:r>
            <a:r>
              <a:rPr lang="en-US" sz="2000" spc="20">
                <a:solidFill>
                  <a:srgbClr val="000000"/>
                </a:solidFill>
                <a:latin typeface="Montserrat Classic"/>
              </a:rPr>
              <a:t> </a:t>
            </a:r>
            <a:r>
              <a:rPr lang="en-US" sz="2000" spc="20">
                <a:solidFill>
                  <a:srgbClr val="000000"/>
                </a:solidFill>
                <a:latin typeface="Montserrat Classic"/>
              </a:rPr>
              <a:t>görüşmesi</a:t>
            </a:r>
            <a:r>
              <a:rPr lang="en-US" sz="2000" spc="20">
                <a:solidFill>
                  <a:srgbClr val="000000"/>
                </a:solidFill>
                <a:latin typeface="Montserrat Classic"/>
              </a:rPr>
              <a:t> </a:t>
            </a:r>
            <a:r>
              <a:rPr lang="en-US" sz="2000" spc="20">
                <a:solidFill>
                  <a:srgbClr val="000000"/>
                </a:solidFill>
                <a:latin typeface="Montserrat Classic"/>
              </a:rPr>
              <a:t>yapılır</a:t>
            </a:r>
            <a:r>
              <a:rPr lang="en-US" sz="2000" spc="20">
                <a:solidFill>
                  <a:srgbClr val="000000"/>
                </a:solidFill>
                <a:latin typeface="Montserrat Classic"/>
              </a:rPr>
              <a:t>, son </a:t>
            </a:r>
            <a:r>
              <a:rPr lang="en-US" sz="2000" spc="20">
                <a:solidFill>
                  <a:srgbClr val="000000"/>
                </a:solidFill>
                <a:latin typeface="Montserrat Classic"/>
              </a:rPr>
              <a:t>indirimli</a:t>
            </a:r>
            <a:r>
              <a:rPr lang="en-US" sz="2000" spc="20">
                <a:solidFill>
                  <a:srgbClr val="000000"/>
                </a:solidFill>
                <a:latin typeface="Montserrat Classic"/>
              </a:rPr>
              <a:t> </a:t>
            </a:r>
            <a:r>
              <a:rPr lang="en-US" sz="2000" spc="20">
                <a:solidFill>
                  <a:srgbClr val="000000"/>
                </a:solidFill>
                <a:latin typeface="Montserrat Classic"/>
              </a:rPr>
              <a:t>fiyat</a:t>
            </a:r>
            <a:r>
              <a:rPr lang="en-US" sz="2000" spc="20">
                <a:solidFill>
                  <a:srgbClr val="000000"/>
                </a:solidFill>
                <a:latin typeface="Montserrat Classic"/>
              </a:rPr>
              <a:t> </a:t>
            </a:r>
            <a:r>
              <a:rPr lang="en-US" sz="2000" spc="20">
                <a:solidFill>
                  <a:srgbClr val="000000"/>
                </a:solidFill>
                <a:latin typeface="Montserrat Classic"/>
              </a:rPr>
              <a:t>teklifleri</a:t>
            </a:r>
            <a:r>
              <a:rPr lang="en-US" sz="2000" spc="20">
                <a:solidFill>
                  <a:srgbClr val="000000"/>
                </a:solidFill>
                <a:latin typeface="Montserrat Classic"/>
              </a:rPr>
              <a:t> </a:t>
            </a:r>
            <a:r>
              <a:rPr lang="en-US" sz="2000" spc="20">
                <a:solidFill>
                  <a:srgbClr val="000000"/>
                </a:solidFill>
                <a:latin typeface="Montserrat Classic"/>
              </a:rPr>
              <a:t>yazılı</a:t>
            </a:r>
            <a:r>
              <a:rPr lang="en-US" sz="2000" spc="20">
                <a:solidFill>
                  <a:srgbClr val="000000"/>
                </a:solidFill>
                <a:latin typeface="Montserrat Classic"/>
              </a:rPr>
              <a:t> ve </a:t>
            </a:r>
            <a:r>
              <a:rPr lang="en-US" sz="2000" spc="20">
                <a:solidFill>
                  <a:srgbClr val="000000"/>
                </a:solidFill>
                <a:latin typeface="Montserrat Classic"/>
              </a:rPr>
              <a:t>kapalı</a:t>
            </a:r>
            <a:r>
              <a:rPr lang="en-US" sz="2000" spc="20">
                <a:solidFill>
                  <a:srgbClr val="000000"/>
                </a:solidFill>
                <a:latin typeface="Montserrat Classic"/>
              </a:rPr>
              <a:t> </a:t>
            </a:r>
            <a:r>
              <a:rPr lang="en-US" sz="2000" spc="20">
                <a:solidFill>
                  <a:srgbClr val="000000"/>
                </a:solidFill>
                <a:latin typeface="Montserrat Classic"/>
              </a:rPr>
              <a:t>olarak</a:t>
            </a:r>
            <a:r>
              <a:rPr lang="en-US" sz="2000" spc="20">
                <a:solidFill>
                  <a:srgbClr val="000000"/>
                </a:solidFill>
                <a:latin typeface="Montserrat Classic"/>
              </a:rPr>
              <a:t> </a:t>
            </a:r>
            <a:r>
              <a:rPr lang="en-US" sz="2000" spc="20">
                <a:solidFill>
                  <a:srgbClr val="000000"/>
                </a:solidFill>
                <a:latin typeface="Montserrat Classic"/>
              </a:rPr>
              <a:t>alınır</a:t>
            </a:r>
            <a:r>
              <a:rPr lang="en-US" sz="2000" spc="20">
                <a:solidFill>
                  <a:srgbClr val="000000"/>
                </a:solidFill>
                <a:latin typeface="Montserrat Classic"/>
              </a:rPr>
              <a:t>.</a:t>
            </a:r>
            <a:endParaRPr/>
          </a:p>
        </p:txBody>
      </p:sp>
      <p:sp>
        <p:nvSpPr>
          <p:cNvPr id="38" name="TextBox 38"/>
          <p:cNvSpPr txBox="1"/>
          <p:nvPr/>
        </p:nvSpPr>
        <p:spPr bwMode="auto">
          <a:xfrm>
            <a:off x="2905622" y="4726305"/>
            <a:ext cx="1971121" cy="2420343"/>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Değerlendirme</a:t>
            </a:r>
            <a:r>
              <a:rPr lang="en-US" sz="2000" spc="20">
                <a:solidFill>
                  <a:srgbClr val="000000"/>
                </a:solidFill>
                <a:latin typeface="Montserrat Classic"/>
              </a:rPr>
              <a:t> </a:t>
            </a:r>
            <a:r>
              <a:rPr lang="en-US" sz="2000" spc="20">
                <a:solidFill>
                  <a:srgbClr val="000000"/>
                </a:solidFill>
                <a:latin typeface="Montserrat Classic"/>
              </a:rPr>
              <a:t>komitesi</a:t>
            </a:r>
            <a:r>
              <a:rPr lang="en-US" sz="2000" spc="20">
                <a:solidFill>
                  <a:srgbClr val="000000"/>
                </a:solidFill>
                <a:latin typeface="Montserrat Classic"/>
              </a:rPr>
              <a:t> </a:t>
            </a:r>
            <a:r>
              <a:rPr lang="en-US" sz="2000" spc="20">
                <a:solidFill>
                  <a:srgbClr val="000000"/>
                </a:solidFill>
                <a:latin typeface="Montserrat Classic"/>
              </a:rPr>
              <a:t>oluşturulur</a:t>
            </a:r>
            <a:r>
              <a:rPr lang="en-US" sz="2000" spc="20">
                <a:solidFill>
                  <a:srgbClr val="000000"/>
                </a:solidFill>
                <a:latin typeface="Montserrat Classic"/>
              </a:rPr>
              <a:t>.</a:t>
            </a:r>
            <a:endParaRPr/>
          </a:p>
          <a:p>
            <a:pPr algn="ctr">
              <a:lnSpc>
                <a:spcPts val="2400"/>
              </a:lnSpc>
              <a:defRPr/>
            </a:pPr>
            <a:endParaRPr lang="en-US" sz="2000" spc="20">
              <a:solidFill>
                <a:srgbClr val="000000"/>
              </a:solidFill>
              <a:latin typeface="Montserrat Classic"/>
            </a:endParaRPr>
          </a:p>
          <a:p>
            <a:pPr algn="ctr">
              <a:lnSpc>
                <a:spcPts val="2400"/>
              </a:lnSpc>
              <a:defRPr/>
            </a:pPr>
            <a:r>
              <a:rPr lang="en-US" sz="2000" spc="11">
                <a:solidFill>
                  <a:srgbClr val="000000"/>
                </a:solidFill>
                <a:latin typeface="Montserrat Classic"/>
              </a:rPr>
              <a:t>Tarafsızlık</a:t>
            </a:r>
            <a:r>
              <a:rPr lang="en-US" sz="2000" spc="11">
                <a:solidFill>
                  <a:srgbClr val="000000"/>
                </a:solidFill>
                <a:latin typeface="Montserrat Classic"/>
              </a:rPr>
              <a:t> ve </a:t>
            </a:r>
            <a:r>
              <a:rPr lang="en-US" sz="2000" spc="11">
                <a:solidFill>
                  <a:srgbClr val="000000"/>
                </a:solidFill>
                <a:latin typeface="Montserrat Classic"/>
              </a:rPr>
              <a:t>Gizlilik</a:t>
            </a:r>
            <a:r>
              <a:rPr lang="en-US" sz="2000" spc="11">
                <a:solidFill>
                  <a:srgbClr val="000000"/>
                </a:solidFill>
                <a:latin typeface="Montserrat Classic"/>
              </a:rPr>
              <a:t> </a:t>
            </a:r>
            <a:r>
              <a:rPr lang="en-US" sz="2000" spc="11">
                <a:solidFill>
                  <a:srgbClr val="000000"/>
                </a:solidFill>
                <a:latin typeface="Montserrat Classic"/>
              </a:rPr>
              <a:t>Beyanı</a:t>
            </a:r>
            <a:r>
              <a:rPr lang="en-US" sz="2000" spc="11">
                <a:solidFill>
                  <a:srgbClr val="000000"/>
                </a:solidFill>
                <a:latin typeface="Montserrat Classic"/>
              </a:rPr>
              <a:t> </a:t>
            </a:r>
            <a:r>
              <a:rPr lang="en-US" sz="2000" spc="11">
                <a:solidFill>
                  <a:srgbClr val="000000"/>
                </a:solidFill>
                <a:latin typeface="Montserrat Classic"/>
              </a:rPr>
              <a:t>imzalanır</a:t>
            </a:r>
            <a:r>
              <a:rPr lang="en-US" sz="2000" spc="11">
                <a:solidFill>
                  <a:srgbClr val="000000"/>
                </a:solidFill>
                <a:latin typeface="Montserrat Classic"/>
              </a:rPr>
              <a:t>.</a:t>
            </a:r>
            <a:endParaRPr/>
          </a:p>
          <a:p>
            <a:pPr algn="ctr">
              <a:lnSpc>
                <a:spcPts val="2400"/>
              </a:lnSpc>
              <a:defRPr/>
            </a:pPr>
            <a:endParaRPr lang="en-US" sz="1200" spc="11">
              <a:solidFill>
                <a:srgbClr val="000000"/>
              </a:solidFill>
              <a:latin typeface="Arimo Italics"/>
            </a:endParaRPr>
          </a:p>
        </p:txBody>
      </p:sp>
      <p:sp>
        <p:nvSpPr>
          <p:cNvPr id="40" name="TextBox 40"/>
          <p:cNvSpPr txBox="1"/>
          <p:nvPr/>
        </p:nvSpPr>
        <p:spPr bwMode="auto">
          <a:xfrm>
            <a:off x="14005968" y="8709296"/>
            <a:ext cx="4017175" cy="360163"/>
          </a:xfrm>
          <a:prstGeom prst="rect">
            <a:avLst/>
          </a:prstGeom>
        </p:spPr>
        <p:txBody>
          <a:bodyPr lIns="0" tIns="0" rIns="0" bIns="0" rtlCol="0" anchor="t">
            <a:spAutoFit/>
          </a:bodyPr>
          <a:lstStyle/>
          <a:p>
            <a:pPr algn="ctr">
              <a:lnSpc>
                <a:spcPts val="2879"/>
              </a:lnSpc>
              <a:defRPr/>
            </a:pPr>
            <a:r>
              <a:rPr lang="en-US" sz="2400" b="1" spc="23">
                <a:latin typeface="Montserrat Classic Bold Italics"/>
              </a:rPr>
              <a:t>Tekliflerin</a:t>
            </a:r>
            <a:r>
              <a:rPr lang="en-US" sz="2400" b="1" spc="23">
                <a:latin typeface="Montserrat Classic Bold Italics"/>
              </a:rPr>
              <a:t> </a:t>
            </a:r>
            <a:r>
              <a:rPr lang="en-US" sz="2400" b="1" spc="23">
                <a:latin typeface="Montserrat Classic Bold Italics"/>
              </a:rPr>
              <a:t>Değerlendirilmesi</a:t>
            </a:r>
            <a:endParaRPr lang="en-US" sz="2400" b="1" spc="23">
              <a:latin typeface="Montserrat Classic Bold Italics"/>
            </a:endParaRPr>
          </a:p>
        </p:txBody>
      </p:sp>
      <p:sp>
        <p:nvSpPr>
          <p:cNvPr id="42" name="TextBox 42"/>
          <p:cNvSpPr txBox="1"/>
          <p:nvPr/>
        </p:nvSpPr>
        <p:spPr bwMode="auto">
          <a:xfrm>
            <a:off x="5043767" y="8709296"/>
            <a:ext cx="2122334" cy="731520"/>
          </a:xfrm>
          <a:prstGeom prst="rect">
            <a:avLst/>
          </a:prstGeom>
        </p:spPr>
        <p:txBody>
          <a:bodyPr lIns="0" tIns="0" rIns="0" bIns="0" rtlCol="0" anchor="t">
            <a:spAutoFit/>
          </a:bodyPr>
          <a:lstStyle/>
          <a:p>
            <a:pPr algn="ctr">
              <a:lnSpc>
                <a:spcPts val="2879"/>
              </a:lnSpc>
              <a:defRPr/>
            </a:pPr>
            <a:r>
              <a:rPr lang="en-US" sz="2400" b="1" spc="23">
                <a:latin typeface="Montserrat Classic Bold Italics"/>
              </a:rPr>
              <a:t>Duyuru</a:t>
            </a:r>
            <a:endParaRPr lang="en-US" sz="2400" b="1" spc="23">
              <a:latin typeface="Montserrat Classic Bold Italics"/>
            </a:endParaRPr>
          </a:p>
          <a:p>
            <a:pPr algn="ctr">
              <a:lnSpc>
                <a:spcPts val="2879"/>
              </a:lnSpc>
              <a:defRPr/>
            </a:pPr>
            <a:r>
              <a:rPr lang="en-US" sz="2400" b="1" spc="23">
                <a:latin typeface="Montserrat Classic Bold Italics"/>
              </a:rPr>
              <a:t>Aşaması</a:t>
            </a:r>
            <a:endParaRPr lang="en-US" sz="2400" b="1" spc="23">
              <a:latin typeface="Montserrat Classic Bold Italics"/>
            </a:endParaRPr>
          </a:p>
        </p:txBody>
      </p:sp>
      <p:sp>
        <p:nvSpPr>
          <p:cNvPr id="44" name="TextBox 44"/>
          <p:cNvSpPr txBox="1"/>
          <p:nvPr/>
        </p:nvSpPr>
        <p:spPr bwMode="auto">
          <a:xfrm>
            <a:off x="7595987" y="8709296"/>
            <a:ext cx="5950304" cy="365760"/>
          </a:xfrm>
          <a:prstGeom prst="rect">
            <a:avLst/>
          </a:prstGeom>
        </p:spPr>
        <p:txBody>
          <a:bodyPr lIns="0" tIns="0" rIns="0" bIns="0" rtlCol="0" anchor="t">
            <a:spAutoFit/>
          </a:bodyPr>
          <a:lstStyle/>
          <a:p>
            <a:pPr algn="ctr">
              <a:lnSpc>
                <a:spcPts val="2879"/>
              </a:lnSpc>
              <a:defRPr/>
            </a:pPr>
            <a:r>
              <a:rPr lang="en-US" sz="2400" b="1" spc="23">
                <a:latin typeface="Montserrat Classic Bold Italics"/>
              </a:rPr>
              <a:t>Teklif</a:t>
            </a:r>
            <a:r>
              <a:rPr lang="en-US" sz="2400" b="1" spc="23">
                <a:latin typeface="Montserrat Classic Bold Italics"/>
              </a:rPr>
              <a:t> Alma </a:t>
            </a:r>
            <a:r>
              <a:rPr lang="en-US" sz="2400" b="1" spc="23">
                <a:latin typeface="Montserrat Classic Bold Italics"/>
              </a:rPr>
              <a:t>Aşaması</a:t>
            </a:r>
            <a:endParaRPr lang="en-US" sz="2400" b="1" spc="23">
              <a:latin typeface="Montserrat Classic Bold Italics"/>
            </a:endParaRPr>
          </a:p>
        </p:txBody>
      </p:sp>
      <p:sp>
        <p:nvSpPr>
          <p:cNvPr id="46" name="TextBox 46"/>
          <p:cNvSpPr txBox="1"/>
          <p:nvPr/>
        </p:nvSpPr>
        <p:spPr bwMode="auto">
          <a:xfrm>
            <a:off x="1219200" y="8709296"/>
            <a:ext cx="3253332" cy="365760"/>
          </a:xfrm>
          <a:prstGeom prst="rect">
            <a:avLst/>
          </a:prstGeom>
        </p:spPr>
        <p:txBody>
          <a:bodyPr lIns="0" tIns="0" rIns="0" bIns="0" rtlCol="0" anchor="t">
            <a:spAutoFit/>
          </a:bodyPr>
          <a:lstStyle/>
          <a:p>
            <a:pPr algn="ctr">
              <a:lnSpc>
                <a:spcPts val="2879"/>
              </a:lnSpc>
              <a:defRPr/>
            </a:pPr>
            <a:r>
              <a:rPr lang="en-US" sz="2400" b="1" spc="23">
                <a:latin typeface="Montserrat Classic Bold Italics"/>
              </a:rPr>
              <a:t>Hazırlık</a:t>
            </a:r>
            <a:r>
              <a:rPr lang="en-US" sz="2400" b="1" spc="23">
                <a:latin typeface="Montserrat Classic Bold Italics"/>
              </a:rPr>
              <a:t> </a:t>
            </a:r>
            <a:r>
              <a:rPr lang="en-US" sz="2400" b="1" spc="23">
                <a:latin typeface="Montserrat Classic Bold Italics"/>
              </a:rPr>
              <a:t>Aşaması</a:t>
            </a:r>
            <a:endParaRPr lang="en-US" sz="2400" b="1" spc="23">
              <a:latin typeface="Montserrat Classic Bold Italics"/>
            </a:endParaRPr>
          </a:p>
        </p:txBody>
      </p:sp>
      <p:cxnSp>
        <p:nvCxnSpPr>
          <p:cNvPr id="49" name="Düz Ok Bağlayıcısı 48"/>
          <p:cNvCxnSpPr>
            <a:cxnSpLocks/>
          </p:cNvCxnSpPr>
          <p:nvPr/>
        </p:nvCxnSpPr>
        <p:spPr bwMode="auto">
          <a:xfrm flipV="1">
            <a:off x="704850" y="8494204"/>
            <a:ext cx="4107631" cy="24592"/>
          </a:xfrm>
          <a:prstGeom prst="straightConnector1">
            <a:avLst/>
          </a:prstGeom>
          <a:ln>
            <a:solidFill>
              <a:schemeClr val="accent6">
                <a:lumMod val="75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54" name="Düz Ok Bağlayıcısı 53"/>
          <p:cNvCxnSpPr>
            <a:cxnSpLocks/>
          </p:cNvCxnSpPr>
          <p:nvPr/>
        </p:nvCxnSpPr>
        <p:spPr bwMode="auto">
          <a:xfrm>
            <a:off x="4959885" y="8494204"/>
            <a:ext cx="2206216" cy="0"/>
          </a:xfrm>
          <a:prstGeom prst="straightConnector1">
            <a:avLst/>
          </a:prstGeom>
          <a:ln>
            <a:solidFill>
              <a:schemeClr val="accent6">
                <a:lumMod val="75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56" name="Düz Ok Bağlayıcısı 55"/>
          <p:cNvCxnSpPr>
            <a:cxnSpLocks/>
          </p:cNvCxnSpPr>
          <p:nvPr/>
        </p:nvCxnSpPr>
        <p:spPr bwMode="auto">
          <a:xfrm flipV="1">
            <a:off x="7393121" y="8494204"/>
            <a:ext cx="6259927" cy="10391"/>
          </a:xfrm>
          <a:prstGeom prst="straightConnector1">
            <a:avLst/>
          </a:prstGeom>
          <a:ln>
            <a:solidFill>
              <a:schemeClr val="accent6">
                <a:lumMod val="75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60" name="Düz Ok Bağlayıcısı 59"/>
          <p:cNvCxnSpPr>
            <a:cxnSpLocks/>
          </p:cNvCxnSpPr>
          <p:nvPr/>
        </p:nvCxnSpPr>
        <p:spPr bwMode="auto">
          <a:xfrm>
            <a:off x="13868812" y="8494204"/>
            <a:ext cx="4154331" cy="10391"/>
          </a:xfrm>
          <a:prstGeom prst="straightConnector1">
            <a:avLst/>
          </a:prstGeom>
          <a:ln>
            <a:solidFill>
              <a:schemeClr val="accent6">
                <a:lumMod val="75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48" name="Slayt Numarası Yer Tutucusu 12"/>
          <p:cNvSpPr txBox="1"/>
          <p:nvPr/>
        </p:nvSpPr>
        <p:spPr bwMode="auto">
          <a:xfrm>
            <a:off x="15544800" y="9622234"/>
            <a:ext cx="2133600" cy="365125"/>
          </a:xfrm>
          <a:prstGeom prst="rect">
            <a:avLst/>
          </a:prstGeom>
        </p:spPr>
        <p:txBody>
          <a:bodyPr vert="horz" lIns="91440" tIns="45720" rIns="91440" bIns="45720" rtlCol="0" anchor="ctr"/>
          <a:lstStyle>
            <a:defPPr>
              <a:defRPr lang="en-US"/>
            </a:defPPr>
            <a:lvl1pPr marL="0" algn="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B6F15528-21DE-4FAA-801E-634DDDAF4B2B}" type="slidenum">
              <a:rPr lang="en-US" sz="2000"/>
              <a:t>11</a:t>
            </a:fld>
            <a:endParaRPr lang="en-US"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chemeClr val="bg1"/>
        </a:solidFill>
      </p:bgPr>
    </p:bg>
    <p:spTree>
      <p:nvGrpSpPr>
        <p:cNvPr id="1" name=""/>
        <p:cNvGrpSpPr/>
        <p:nvPr/>
      </p:nvGrpSpPr>
      <p:grpSpPr bwMode="auto">
        <a:xfrm>
          <a:off x="0" y="0"/>
          <a:ext cx="0" cy="0"/>
          <a:chOff x="0" y="0"/>
          <a:chExt cx="0" cy="0"/>
        </a:xfrm>
      </p:grpSpPr>
      <p:grpSp>
        <p:nvGrpSpPr>
          <p:cNvPr id="3" name="Group 3"/>
          <p:cNvGrpSpPr/>
          <p:nvPr/>
        </p:nvGrpSpPr>
        <p:grpSpPr bwMode="auto">
          <a:xfrm>
            <a:off x="9886550" y="2241755"/>
            <a:ext cx="7288931" cy="2340274"/>
            <a:chOff x="0" y="0"/>
            <a:chExt cx="9718574" cy="3120365"/>
          </a:xfrm>
        </p:grpSpPr>
        <p:sp>
          <p:nvSpPr>
            <p:cNvPr id="4" name="TextBox 4"/>
            <p:cNvSpPr txBox="1"/>
            <p:nvPr/>
          </p:nvSpPr>
          <p:spPr bwMode="auto">
            <a:xfrm>
              <a:off x="0" y="-85725"/>
              <a:ext cx="9664434" cy="683686"/>
            </a:xfrm>
            <a:prstGeom prst="rect">
              <a:avLst/>
            </a:prstGeom>
            <a:grpFill/>
          </p:spPr>
          <p:txBody>
            <a:bodyPr lIns="0" tIns="0" rIns="0" bIns="0" rtlCol="0" anchor="t">
              <a:spAutoFit/>
            </a:bodyPr>
            <a:lstStyle/>
            <a:p>
              <a:pPr>
                <a:lnSpc>
                  <a:spcPts val="4448"/>
                </a:lnSpc>
                <a:defRPr/>
              </a:pPr>
              <a:endParaRPr/>
            </a:p>
          </p:txBody>
        </p:sp>
        <p:sp>
          <p:nvSpPr>
            <p:cNvPr id="5" name="TextBox 5"/>
            <p:cNvSpPr txBox="1"/>
            <p:nvPr/>
          </p:nvSpPr>
          <p:spPr bwMode="auto">
            <a:xfrm>
              <a:off x="0" y="2436679"/>
              <a:ext cx="9718574" cy="683686"/>
            </a:xfrm>
            <a:prstGeom prst="rect">
              <a:avLst/>
            </a:prstGeom>
            <a:grpFill/>
          </p:spPr>
          <p:txBody>
            <a:bodyPr lIns="0" tIns="0" rIns="0" bIns="0" rtlCol="0" anchor="t">
              <a:spAutoFit/>
            </a:bodyPr>
            <a:lstStyle/>
            <a:p>
              <a:pPr>
                <a:lnSpc>
                  <a:spcPts val="4448"/>
                </a:lnSpc>
                <a:defRPr/>
              </a:pPr>
              <a:endParaRPr/>
            </a:p>
          </p:txBody>
        </p:sp>
      </p:grpSp>
      <p:pic>
        <p:nvPicPr>
          <p:cNvPr id="6" name="Picture 6"/>
          <p:cNvPicPr>
            <a:picLocks noChangeAspect="1"/>
          </p:cNvPicPr>
          <p:nvPr/>
        </p:nvPicPr>
        <p:blipFill>
          <a:blip r:embed="rId3">
            <a:alphaModFix amt="75000"/>
          </a:blip>
          <a:stretch/>
        </p:blipFill>
        <p:spPr bwMode="auto">
          <a:xfrm>
            <a:off x="8907158" y="2241755"/>
            <a:ext cx="837075" cy="870558"/>
          </a:xfrm>
          <a:prstGeom prst="rect">
            <a:avLst/>
          </a:prstGeom>
        </p:spPr>
      </p:pic>
      <p:pic>
        <p:nvPicPr>
          <p:cNvPr id="7" name="Picture 7"/>
          <p:cNvPicPr>
            <a:picLocks noChangeAspect="1"/>
          </p:cNvPicPr>
          <p:nvPr/>
        </p:nvPicPr>
        <p:blipFill>
          <a:blip r:embed="rId3">
            <a:alphaModFix amt="75000"/>
          </a:blip>
          <a:stretch/>
        </p:blipFill>
        <p:spPr bwMode="auto">
          <a:xfrm>
            <a:off x="9022310" y="3814734"/>
            <a:ext cx="927284" cy="964375"/>
          </a:xfrm>
          <a:prstGeom prst="rect">
            <a:avLst/>
          </a:prstGeom>
        </p:spPr>
      </p:pic>
      <p:sp>
        <p:nvSpPr>
          <p:cNvPr id="10" name="TextBox 10"/>
          <p:cNvSpPr txBox="1"/>
          <p:nvPr/>
        </p:nvSpPr>
        <p:spPr bwMode="auto">
          <a:xfrm>
            <a:off x="10071713" y="1028700"/>
            <a:ext cx="6420250" cy="1092994"/>
          </a:xfrm>
          <a:prstGeom prst="rect">
            <a:avLst/>
          </a:prstGeom>
        </p:spPr>
        <p:txBody>
          <a:bodyPr lIns="0" tIns="0" rIns="0" bIns="0" rtlCol="0" anchor="t">
            <a:spAutoFit/>
          </a:bodyPr>
          <a:lstStyle/>
          <a:p>
            <a:pPr>
              <a:lnSpc>
                <a:spcPts val="8640"/>
              </a:lnSpc>
              <a:defRPr/>
            </a:pPr>
            <a:r>
              <a:rPr lang="en-US" sz="7200" b="1" spc="72">
                <a:latin typeface="Montserrat Semi-Bold Bold"/>
              </a:rPr>
              <a:t>Açık</a:t>
            </a:r>
            <a:r>
              <a:rPr lang="en-US" sz="7200" b="1" spc="72">
                <a:latin typeface="Montserrat Semi-Bold Bold"/>
              </a:rPr>
              <a:t> </a:t>
            </a:r>
            <a:r>
              <a:rPr lang="en-US" sz="7200" b="1" spc="72">
                <a:latin typeface="Montserrat Semi-Bold Bold"/>
              </a:rPr>
              <a:t>İhale</a:t>
            </a:r>
            <a:endParaRPr lang="en-US" sz="7200" b="1" spc="72">
              <a:latin typeface="Montserrat Semi-Bold Bold"/>
            </a:endParaRPr>
          </a:p>
        </p:txBody>
      </p:sp>
      <p:sp>
        <p:nvSpPr>
          <p:cNvPr id="11" name="TextBox 11"/>
          <p:cNvSpPr txBox="1"/>
          <p:nvPr/>
        </p:nvSpPr>
        <p:spPr bwMode="auto">
          <a:xfrm>
            <a:off x="9886550" y="2299372"/>
            <a:ext cx="7012815" cy="974626"/>
          </a:xfrm>
          <a:prstGeom prst="rect">
            <a:avLst/>
          </a:prstGeom>
        </p:spPr>
        <p:txBody>
          <a:bodyPr lIns="0" tIns="0" rIns="0" bIns="0" rtlCol="0" anchor="t">
            <a:spAutoFit/>
          </a:bodyPr>
          <a:lstStyle/>
          <a:p>
            <a:pPr>
              <a:lnSpc>
                <a:spcPts val="3840"/>
              </a:lnSpc>
              <a:spcBef>
                <a:spcPts val="0"/>
              </a:spcBef>
              <a:defRPr/>
            </a:pPr>
            <a:r>
              <a:rPr lang="en-US" sz="3200" spc="32">
                <a:solidFill>
                  <a:srgbClr val="000000"/>
                </a:solidFill>
                <a:latin typeface="Montserrat Classic"/>
              </a:rPr>
              <a:t>Tüm</a:t>
            </a:r>
            <a:r>
              <a:rPr lang="en-US" sz="3200" spc="32">
                <a:solidFill>
                  <a:srgbClr val="000000"/>
                </a:solidFill>
                <a:latin typeface="Montserrat Classic"/>
              </a:rPr>
              <a:t> </a:t>
            </a:r>
            <a:r>
              <a:rPr lang="en-US" sz="3200" spc="32">
                <a:solidFill>
                  <a:srgbClr val="000000"/>
                </a:solidFill>
                <a:latin typeface="Montserrat Classic"/>
              </a:rPr>
              <a:t>isteklilerin</a:t>
            </a:r>
            <a:r>
              <a:rPr lang="en-US" sz="3200" spc="32">
                <a:solidFill>
                  <a:srgbClr val="000000"/>
                </a:solidFill>
                <a:latin typeface="Montserrat Classic"/>
              </a:rPr>
              <a:t> </a:t>
            </a:r>
            <a:r>
              <a:rPr lang="en-US" sz="3200" spc="32">
                <a:solidFill>
                  <a:srgbClr val="000000"/>
                </a:solidFill>
                <a:latin typeface="Montserrat Classic"/>
              </a:rPr>
              <a:t>teklif</a:t>
            </a:r>
            <a:r>
              <a:rPr lang="en-US" sz="3200" spc="32">
                <a:solidFill>
                  <a:srgbClr val="000000"/>
                </a:solidFill>
                <a:latin typeface="Montserrat Classic"/>
              </a:rPr>
              <a:t> </a:t>
            </a:r>
            <a:r>
              <a:rPr lang="en-US" sz="3200" spc="32">
                <a:solidFill>
                  <a:srgbClr val="000000"/>
                </a:solidFill>
                <a:latin typeface="Montserrat Classic"/>
              </a:rPr>
              <a:t>verebildiği</a:t>
            </a:r>
            <a:r>
              <a:rPr lang="en-US" sz="3200" spc="32">
                <a:solidFill>
                  <a:srgbClr val="000000"/>
                </a:solidFill>
                <a:latin typeface="Montserrat Classic"/>
              </a:rPr>
              <a:t> </a:t>
            </a:r>
            <a:r>
              <a:rPr lang="en-US" sz="3200" spc="32">
                <a:solidFill>
                  <a:srgbClr val="000000"/>
                </a:solidFill>
                <a:latin typeface="Montserrat Classic"/>
              </a:rPr>
              <a:t>temel</a:t>
            </a:r>
            <a:r>
              <a:rPr lang="en-US" sz="3200" spc="32">
                <a:solidFill>
                  <a:srgbClr val="000000"/>
                </a:solidFill>
                <a:latin typeface="Montserrat Classic"/>
              </a:rPr>
              <a:t> </a:t>
            </a:r>
            <a:r>
              <a:rPr lang="en-US" sz="3200" spc="32">
                <a:solidFill>
                  <a:srgbClr val="000000"/>
                </a:solidFill>
                <a:latin typeface="Montserrat Classic"/>
              </a:rPr>
              <a:t>usuldür</a:t>
            </a:r>
            <a:r>
              <a:rPr lang="en-US" sz="3200" spc="32">
                <a:solidFill>
                  <a:srgbClr val="000000"/>
                </a:solidFill>
                <a:latin typeface="Montserrat Classic"/>
              </a:rPr>
              <a:t>.</a:t>
            </a:r>
            <a:endParaRPr/>
          </a:p>
        </p:txBody>
      </p:sp>
      <p:sp>
        <p:nvSpPr>
          <p:cNvPr id="12" name="TextBox 12"/>
          <p:cNvSpPr txBox="1"/>
          <p:nvPr/>
        </p:nvSpPr>
        <p:spPr bwMode="auto">
          <a:xfrm>
            <a:off x="10071711" y="3754386"/>
            <a:ext cx="7192625" cy="975719"/>
          </a:xfrm>
          <a:prstGeom prst="rect">
            <a:avLst/>
          </a:prstGeom>
        </p:spPr>
        <p:txBody>
          <a:bodyPr lIns="0" tIns="0" rIns="0" bIns="0" rtlCol="0" anchor="t">
            <a:spAutoFit/>
          </a:bodyPr>
          <a:lstStyle/>
          <a:p>
            <a:pPr>
              <a:lnSpc>
                <a:spcPts val="3840"/>
              </a:lnSpc>
              <a:spcBef>
                <a:spcPts val="0"/>
              </a:spcBef>
              <a:defRPr/>
            </a:pPr>
            <a:r>
              <a:rPr lang="en-US" sz="3200" spc="32">
                <a:solidFill>
                  <a:srgbClr val="000000"/>
                </a:solidFill>
                <a:latin typeface="Montserrat Classic"/>
              </a:rPr>
              <a:t>Yaklaşık</a:t>
            </a:r>
            <a:r>
              <a:rPr lang="en-US" sz="3200" spc="32">
                <a:solidFill>
                  <a:srgbClr val="000000"/>
                </a:solidFill>
                <a:latin typeface="Montserrat Classic"/>
              </a:rPr>
              <a:t> </a:t>
            </a:r>
            <a:r>
              <a:rPr lang="en-US" sz="3200" spc="32">
                <a:solidFill>
                  <a:srgbClr val="000000"/>
                </a:solidFill>
                <a:latin typeface="Montserrat Classic"/>
              </a:rPr>
              <a:t>Maliyet</a:t>
            </a:r>
            <a:r>
              <a:rPr lang="en-US" sz="3200" spc="32">
                <a:solidFill>
                  <a:srgbClr val="000000"/>
                </a:solidFill>
                <a:latin typeface="Montserrat Classic"/>
              </a:rPr>
              <a:t> </a:t>
            </a:r>
            <a:r>
              <a:rPr lang="en-US" sz="3200" spc="32">
                <a:solidFill>
                  <a:srgbClr val="000000"/>
                </a:solidFill>
                <a:latin typeface="Montserrat Classic"/>
              </a:rPr>
              <a:t>≥ 1.600.732,00</a:t>
            </a:r>
            <a:r>
              <a:rPr lang="tr-TR" sz="3200" spc="31">
                <a:solidFill>
                  <a:srgbClr val="000000"/>
                </a:solidFill>
                <a:latin typeface="Montserrat Classic"/>
              </a:rPr>
              <a:t> </a:t>
            </a:r>
            <a:r>
              <a:rPr lang="en-US" sz="3200">
                <a:solidFill>
                  <a:srgbClr val="000000"/>
                </a:solidFill>
                <a:latin typeface="Montserrat Classic"/>
              </a:rPr>
              <a:t>(KDV </a:t>
            </a:r>
            <a:r>
              <a:rPr lang="en-US" sz="3200">
                <a:solidFill>
                  <a:srgbClr val="000000"/>
                </a:solidFill>
                <a:latin typeface="Montserrat Classic"/>
              </a:rPr>
              <a:t>hariç</a:t>
            </a:r>
            <a:r>
              <a:rPr lang="en-US" sz="3200">
                <a:solidFill>
                  <a:srgbClr val="000000"/>
                </a:solidFill>
                <a:latin typeface="Montserrat Classic"/>
              </a:rPr>
              <a:t>)</a:t>
            </a:r>
            <a:r>
              <a:rPr lang="en-US" sz="3200" spc="32">
                <a:solidFill>
                  <a:srgbClr val="000000"/>
                </a:solidFill>
                <a:latin typeface="Montserrat Classic"/>
              </a:rPr>
              <a:t> TL  </a:t>
            </a:r>
            <a:endParaRPr/>
          </a:p>
        </p:txBody>
      </p:sp>
      <p:grpSp>
        <p:nvGrpSpPr>
          <p:cNvPr id="13" name="Group 13"/>
          <p:cNvGrpSpPr/>
          <p:nvPr/>
        </p:nvGrpSpPr>
        <p:grpSpPr bwMode="auto">
          <a:xfrm>
            <a:off x="11353798" y="4899969"/>
            <a:ext cx="6102518" cy="4354081"/>
            <a:chOff x="0" y="0"/>
            <a:chExt cx="6102518" cy="4354081"/>
          </a:xfrm>
        </p:grpSpPr>
        <p:sp>
          <p:nvSpPr>
            <p:cNvPr id="14" name="TextBox 14"/>
            <p:cNvSpPr txBox="1"/>
            <p:nvPr/>
          </p:nvSpPr>
          <p:spPr bwMode="auto">
            <a:xfrm>
              <a:off x="1" y="0"/>
              <a:ext cx="6096396" cy="487312"/>
            </a:xfrm>
            <a:prstGeom prst="rect">
              <a:avLst/>
            </a:prstGeom>
            <a:grpFill/>
          </p:spPr>
          <p:txBody>
            <a:bodyPr lIns="0" tIns="0" rIns="0" bIns="0" rtlCol="0" anchor="t">
              <a:spAutoFit/>
            </a:bodyPr>
            <a:lstStyle/>
            <a:p>
              <a:pPr algn="ctr">
                <a:lnSpc>
                  <a:spcPts val="3840"/>
                </a:lnSpc>
                <a:defRPr/>
              </a:pPr>
              <a:r>
                <a:rPr lang="en-US" sz="3200" i="1" u="sng">
                  <a:latin typeface="Montserrat Semi-Bold Bold"/>
                </a:rPr>
                <a:t>İhalenin</a:t>
              </a:r>
              <a:r>
                <a:rPr lang="en-US" sz="3200" i="1" u="sng">
                  <a:latin typeface="Montserrat Semi-Bold Bold"/>
                </a:rPr>
                <a:t> </a:t>
              </a:r>
              <a:r>
                <a:rPr lang="en-US" sz="3200" i="1" u="sng">
                  <a:latin typeface="Montserrat Semi-Bold Bold"/>
                </a:rPr>
                <a:t>İlanı</a:t>
              </a:r>
              <a:endParaRPr lang="en-US" sz="3200" i="1" u="sng">
                <a:latin typeface="Montserrat Semi-Bold Bold"/>
              </a:endParaRPr>
            </a:p>
          </p:txBody>
        </p:sp>
        <p:sp>
          <p:nvSpPr>
            <p:cNvPr id="15" name="TextBox 15"/>
            <p:cNvSpPr txBox="1"/>
            <p:nvPr/>
          </p:nvSpPr>
          <p:spPr bwMode="auto">
            <a:xfrm>
              <a:off x="0" y="696121"/>
              <a:ext cx="6102518" cy="3657960"/>
            </a:xfrm>
            <a:prstGeom prst="rect">
              <a:avLst/>
            </a:prstGeom>
            <a:grpFill/>
          </p:spPr>
          <p:txBody>
            <a:bodyPr lIns="0" tIns="0" rIns="0" bIns="0" rtlCol="0" anchor="t">
              <a:spAutoFit/>
            </a:bodyPr>
            <a:lstStyle/>
            <a:p>
              <a:pPr marL="781050" lvl="1" indent="-457200">
                <a:lnSpc>
                  <a:spcPts val="3600"/>
                </a:lnSpc>
                <a:buFont typeface="Wingdings"/>
                <a:buChar char="q"/>
                <a:defRPr/>
              </a:pPr>
              <a:r>
                <a:rPr lang="en-US" sz="3000" spc="30">
                  <a:solidFill>
                    <a:srgbClr val="000000"/>
                  </a:solidFill>
                  <a:latin typeface="Montserrat Classic"/>
                </a:rPr>
                <a:t>Yararlanıcı</a:t>
              </a:r>
              <a:r>
                <a:rPr lang="en-US" sz="3000" spc="30">
                  <a:solidFill>
                    <a:srgbClr val="000000"/>
                  </a:solidFill>
                  <a:latin typeface="Montserrat Classic"/>
                </a:rPr>
                <a:t> web </a:t>
              </a:r>
              <a:r>
                <a:rPr lang="en-US" sz="3000" spc="30">
                  <a:solidFill>
                    <a:srgbClr val="000000"/>
                  </a:solidFill>
                  <a:latin typeface="Montserrat Classic"/>
                </a:rPr>
                <a:t>sitesi</a:t>
              </a:r>
              <a:r>
                <a:rPr lang="en-US" sz="3000" spc="30">
                  <a:solidFill>
                    <a:srgbClr val="000000"/>
                  </a:solidFill>
                  <a:latin typeface="Montserrat Classic"/>
                </a:rPr>
                <a:t>, </a:t>
              </a:r>
              <a:r>
                <a:rPr lang="en-US" sz="3000" spc="30">
                  <a:solidFill>
                    <a:srgbClr val="000000"/>
                  </a:solidFill>
                  <a:latin typeface="Montserrat Classic"/>
                </a:rPr>
                <a:t>Ajans</a:t>
              </a:r>
              <a:r>
                <a:rPr lang="en-US" sz="3000" spc="30">
                  <a:solidFill>
                    <a:srgbClr val="000000"/>
                  </a:solidFill>
                  <a:latin typeface="Montserrat Classic"/>
                </a:rPr>
                <a:t> web </a:t>
              </a:r>
              <a:r>
                <a:rPr lang="en-US" sz="3000" spc="30">
                  <a:solidFill>
                    <a:srgbClr val="000000"/>
                  </a:solidFill>
                  <a:latin typeface="Montserrat Classic"/>
                </a:rPr>
                <a:t>sitesi</a:t>
              </a:r>
              <a:r>
                <a:rPr lang="en-US" sz="3000" spc="30">
                  <a:solidFill>
                    <a:srgbClr val="000000"/>
                  </a:solidFill>
                  <a:latin typeface="Montserrat Classic"/>
                </a:rPr>
                <a:t> ve </a:t>
              </a:r>
              <a:r>
                <a:rPr lang="en-US" sz="3000" spc="30">
                  <a:solidFill>
                    <a:srgbClr val="000000"/>
                  </a:solidFill>
                  <a:latin typeface="Montserrat Classic"/>
                </a:rPr>
                <a:t>Ankara'da</a:t>
              </a:r>
              <a:r>
                <a:rPr lang="en-US" sz="3000" spc="30">
                  <a:solidFill>
                    <a:srgbClr val="000000"/>
                  </a:solidFill>
                  <a:latin typeface="Montserrat Classic"/>
                </a:rPr>
                <a:t> </a:t>
              </a:r>
              <a:r>
                <a:rPr lang="en-US" sz="3000" spc="30">
                  <a:solidFill>
                    <a:srgbClr val="000000"/>
                  </a:solidFill>
                  <a:latin typeface="Montserrat Classic"/>
                </a:rPr>
                <a:t>satılan</a:t>
              </a:r>
              <a:r>
                <a:rPr lang="en-US" sz="3000" spc="30">
                  <a:solidFill>
                    <a:srgbClr val="000000"/>
                  </a:solidFill>
                  <a:latin typeface="Montserrat Classic"/>
                </a:rPr>
                <a:t> </a:t>
              </a:r>
              <a:r>
                <a:rPr lang="en-US" sz="3000" spc="30">
                  <a:solidFill>
                    <a:srgbClr val="000000"/>
                  </a:solidFill>
                  <a:latin typeface="Montserrat Classic"/>
                </a:rPr>
                <a:t>yerel</a:t>
              </a:r>
              <a:r>
                <a:rPr lang="en-US" sz="3000" spc="30">
                  <a:solidFill>
                    <a:srgbClr val="000000"/>
                  </a:solidFill>
                  <a:latin typeface="Montserrat Classic"/>
                </a:rPr>
                <a:t> </a:t>
              </a:r>
              <a:r>
                <a:rPr lang="en-US" sz="3000" spc="30">
                  <a:solidFill>
                    <a:srgbClr val="000000"/>
                  </a:solidFill>
                  <a:latin typeface="Montserrat Classic"/>
                </a:rPr>
                <a:t>bir</a:t>
              </a:r>
              <a:r>
                <a:rPr lang="en-US" sz="3000" spc="30">
                  <a:solidFill>
                    <a:srgbClr val="000000"/>
                  </a:solidFill>
                  <a:latin typeface="Montserrat Classic"/>
                </a:rPr>
                <a:t> </a:t>
              </a:r>
              <a:r>
                <a:rPr lang="en-US" sz="3000" spc="30">
                  <a:solidFill>
                    <a:srgbClr val="000000"/>
                  </a:solidFill>
                  <a:latin typeface="Montserrat Classic"/>
                </a:rPr>
                <a:t>gazete</a:t>
              </a:r>
              <a:endParaRPr lang="en-US" sz="3000" spc="30">
                <a:solidFill>
                  <a:srgbClr val="000000"/>
                </a:solidFill>
                <a:latin typeface="Montserrat Classic"/>
              </a:endParaRPr>
            </a:p>
            <a:p>
              <a:pPr marL="781050" lvl="1" indent="-457200">
                <a:lnSpc>
                  <a:spcPts val="3600"/>
                </a:lnSpc>
                <a:buFont typeface="Wingdings"/>
                <a:buChar char="q"/>
                <a:defRPr/>
              </a:pPr>
              <a:r>
                <a:rPr lang="en-US" sz="3000" b="1" spc="30">
                  <a:solidFill>
                    <a:srgbClr val="000000"/>
                  </a:solidFill>
                  <a:latin typeface="Montserrat Classic"/>
                </a:rPr>
                <a:t>Yaklaşık</a:t>
              </a:r>
              <a:r>
                <a:rPr lang="en-US" sz="3000" b="1" spc="30">
                  <a:solidFill>
                    <a:srgbClr val="000000"/>
                  </a:solidFill>
                  <a:latin typeface="Montserrat Classic"/>
                </a:rPr>
                <a:t> </a:t>
              </a:r>
              <a:r>
                <a:rPr lang="en-US" sz="3000" b="1" spc="30">
                  <a:solidFill>
                    <a:srgbClr val="000000"/>
                  </a:solidFill>
                  <a:latin typeface="Montserrat Classic"/>
                </a:rPr>
                <a:t>Maliyet</a:t>
              </a:r>
              <a:r>
                <a:rPr lang="en-US" sz="3000" b="1" spc="30">
                  <a:solidFill>
                    <a:srgbClr val="000000"/>
                  </a:solidFill>
                  <a:latin typeface="Montserrat Classic"/>
                </a:rPr>
                <a:t> </a:t>
              </a:r>
              <a:r>
                <a:rPr lang="en-US" sz="3000" b="1" spc="30">
                  <a:solidFill>
                    <a:srgbClr val="000000"/>
                  </a:solidFill>
                  <a:latin typeface="Montserrat Classic"/>
                </a:rPr>
                <a:t>≥</a:t>
              </a:r>
              <a:r>
                <a:rPr lang="en-US" sz="3000" b="1" i="0" u="none" strike="noStrike" cap="none" spc="0">
                  <a:solidFill>
                    <a:srgbClr val="000000"/>
                  </a:solidFill>
                  <a:latin typeface="Montserrat Classic Bold"/>
                  <a:ea typeface="Montserrat Classic Bold"/>
                  <a:cs typeface="Montserrat Classic Bold"/>
                </a:rPr>
                <a:t>8.004.642,00 </a:t>
              </a:r>
              <a:r>
                <a:rPr lang="en-US" sz="3000" b="1" spc="28">
                  <a:solidFill>
                    <a:srgbClr val="000000"/>
                  </a:solidFill>
                  <a:latin typeface="Montserrat Classic"/>
                </a:rPr>
                <a:t>TL </a:t>
              </a:r>
              <a:r>
                <a:rPr lang="en-US" sz="3200" b="1">
                  <a:solidFill>
                    <a:srgbClr val="000000"/>
                  </a:solidFill>
                  <a:latin typeface="Montserrat Classic"/>
                </a:rPr>
                <a:t>(KDV </a:t>
              </a:r>
              <a:r>
                <a:rPr lang="en-US" sz="3200" b="1">
                  <a:solidFill>
                    <a:srgbClr val="000000"/>
                  </a:solidFill>
                  <a:latin typeface="Montserrat Classic"/>
                </a:rPr>
                <a:t>hariç</a:t>
              </a:r>
              <a:r>
                <a:rPr lang="en-US" sz="3200" b="1">
                  <a:solidFill>
                    <a:srgbClr val="000000"/>
                  </a:solidFill>
                  <a:latin typeface="Montserrat Classic"/>
                </a:rPr>
                <a:t>) </a:t>
              </a:r>
              <a:r>
                <a:rPr lang="tr-TR" sz="3000" b="1" spc="30">
                  <a:solidFill>
                    <a:srgbClr val="000000"/>
                  </a:solidFill>
                  <a:latin typeface="Montserrat Classic"/>
                </a:rPr>
                <a:t>ise</a:t>
              </a:r>
              <a:r>
                <a:rPr lang="en-US" sz="3000" b="1" spc="30">
                  <a:solidFill>
                    <a:srgbClr val="000000"/>
                  </a:solidFill>
                  <a:latin typeface="Montserrat Classic"/>
                </a:rPr>
                <a:t> </a:t>
              </a:r>
              <a:r>
                <a:rPr lang="en-US" sz="3000" b="1" spc="30">
                  <a:solidFill>
                    <a:srgbClr val="000000"/>
                  </a:solidFill>
                  <a:latin typeface="Montserrat Classic"/>
                </a:rPr>
                <a:t>ulusal</a:t>
              </a:r>
              <a:r>
                <a:rPr lang="en-US" sz="3000" b="1" spc="30">
                  <a:solidFill>
                    <a:srgbClr val="000000"/>
                  </a:solidFill>
                  <a:latin typeface="Montserrat Classic"/>
                </a:rPr>
                <a:t> </a:t>
              </a:r>
              <a:r>
                <a:rPr lang="en-US" sz="3000" b="1" spc="30">
                  <a:solidFill>
                    <a:srgbClr val="000000"/>
                  </a:solidFill>
                  <a:latin typeface="Montserrat Classic"/>
                </a:rPr>
                <a:t>gazete</a:t>
              </a:r>
              <a:endParaRPr sz="3000" b="1" spc="30">
                <a:solidFill>
                  <a:srgbClr val="000000"/>
                </a:solidFill>
                <a:latin typeface="Montserrat Classic"/>
              </a:endParaRPr>
            </a:p>
            <a:p>
              <a:pPr marL="781050" lvl="1" indent="-457200" algn="l">
                <a:lnSpc>
                  <a:spcPts val="3600"/>
                </a:lnSpc>
                <a:buFont typeface="Wingdings"/>
                <a:buChar char="q"/>
                <a:defRPr/>
              </a:pPr>
              <a:r>
                <a:rPr lang="en-US" sz="3000" spc="30">
                  <a:solidFill>
                    <a:srgbClr val="000000"/>
                  </a:solidFill>
                  <a:latin typeface="Montserrat Classic"/>
                </a:rPr>
                <a:t>İhale</a:t>
              </a:r>
              <a:r>
                <a:rPr lang="en-US" sz="3000" spc="30">
                  <a:solidFill>
                    <a:srgbClr val="000000"/>
                  </a:solidFill>
                  <a:latin typeface="Montserrat Classic"/>
                </a:rPr>
                <a:t> </a:t>
              </a:r>
              <a:r>
                <a:rPr lang="en-US" sz="3000" spc="30">
                  <a:solidFill>
                    <a:srgbClr val="000000"/>
                  </a:solidFill>
                  <a:latin typeface="Montserrat Classic"/>
                </a:rPr>
                <a:t>açılış</a:t>
              </a:r>
              <a:r>
                <a:rPr lang="en-US" sz="3000" spc="30">
                  <a:solidFill>
                    <a:srgbClr val="000000"/>
                  </a:solidFill>
                  <a:latin typeface="Montserrat Classic"/>
                </a:rPr>
                <a:t> </a:t>
              </a:r>
              <a:r>
                <a:rPr lang="en-US" sz="3000" spc="30">
                  <a:solidFill>
                    <a:srgbClr val="000000"/>
                  </a:solidFill>
                  <a:latin typeface="Montserrat Classic"/>
                </a:rPr>
                <a:t>tarihinden</a:t>
              </a:r>
              <a:r>
                <a:rPr lang="en-US" sz="3000" spc="30">
                  <a:solidFill>
                    <a:srgbClr val="000000"/>
                  </a:solidFill>
                  <a:latin typeface="Montserrat Classic"/>
                </a:rPr>
                <a:t> </a:t>
              </a:r>
              <a:r>
                <a:rPr lang="en-US" sz="3000" spc="30">
                  <a:solidFill>
                    <a:srgbClr val="000000"/>
                  </a:solidFill>
                  <a:latin typeface="Montserrat Classic"/>
                </a:rPr>
                <a:t>en</a:t>
              </a:r>
              <a:r>
                <a:rPr lang="en-US" sz="3000" spc="30">
                  <a:solidFill>
                    <a:srgbClr val="000000"/>
                  </a:solidFill>
                  <a:latin typeface="Montserrat Classic"/>
                </a:rPr>
                <a:t> </a:t>
              </a:r>
              <a:r>
                <a:rPr lang="en-US" sz="3000" spc="30">
                  <a:solidFill>
                    <a:srgbClr val="000000"/>
                  </a:solidFill>
                  <a:latin typeface="Montserrat Classic"/>
                </a:rPr>
                <a:t>az</a:t>
              </a:r>
              <a:r>
                <a:rPr lang="en-US" sz="3000" spc="30">
                  <a:solidFill>
                    <a:srgbClr val="000000"/>
                  </a:solidFill>
                  <a:latin typeface="Montserrat Classic"/>
                </a:rPr>
                <a:t> 21 </a:t>
              </a:r>
              <a:r>
                <a:rPr lang="en-US" sz="3000" spc="30">
                  <a:solidFill>
                    <a:srgbClr val="000000"/>
                  </a:solidFill>
                  <a:latin typeface="Montserrat Classic"/>
                </a:rPr>
                <a:t>gün</a:t>
              </a:r>
              <a:r>
                <a:rPr lang="en-US" sz="3000" spc="30">
                  <a:solidFill>
                    <a:srgbClr val="000000"/>
                  </a:solidFill>
                  <a:latin typeface="Montserrat Classic"/>
                </a:rPr>
                <a:t> </a:t>
              </a:r>
              <a:r>
                <a:rPr lang="en-US" sz="3000" spc="30">
                  <a:solidFill>
                    <a:srgbClr val="000000"/>
                  </a:solidFill>
                  <a:latin typeface="Montserrat Classic"/>
                </a:rPr>
                <a:t>önce</a:t>
              </a:r>
              <a:r>
                <a:rPr lang="en-US" sz="3000" spc="30">
                  <a:solidFill>
                    <a:srgbClr val="000000"/>
                  </a:solidFill>
                  <a:latin typeface="Montserrat Classic"/>
                </a:rPr>
                <a:t> </a:t>
              </a:r>
              <a:r>
                <a:rPr lang="en-US" sz="3000" spc="30">
                  <a:solidFill>
                    <a:srgbClr val="000000"/>
                  </a:solidFill>
                  <a:latin typeface="Montserrat Classic"/>
                </a:rPr>
                <a:t>ilan</a:t>
              </a:r>
              <a:r>
                <a:rPr lang="en-US" sz="3000" spc="30">
                  <a:solidFill>
                    <a:srgbClr val="000000"/>
                  </a:solidFill>
                  <a:latin typeface="Montserrat Classic"/>
                </a:rPr>
                <a:t> </a:t>
              </a:r>
              <a:r>
                <a:rPr lang="en-US" sz="3000" spc="30">
                  <a:solidFill>
                    <a:srgbClr val="000000"/>
                  </a:solidFill>
                  <a:latin typeface="Montserrat Classic"/>
                </a:rPr>
                <a:t>edilir</a:t>
              </a:r>
              <a:r>
                <a:rPr lang="en-US" sz="3000" spc="30">
                  <a:solidFill>
                    <a:srgbClr val="000000"/>
                  </a:solidFill>
                  <a:latin typeface="Montserrat Classic"/>
                </a:rPr>
                <a:t>.</a:t>
              </a:r>
              <a:endParaRPr/>
            </a:p>
          </p:txBody>
        </p:sp>
      </p:grpSp>
      <p:pic>
        <p:nvPicPr>
          <p:cNvPr id="19" name="Picture 2"/>
          <p:cNvPicPr>
            <a:picLocks noChangeAspect="1"/>
          </p:cNvPicPr>
          <p:nvPr/>
        </p:nvPicPr>
        <p:blipFill>
          <a:blip r:embed="rId4">
            <a:alphaModFix amt="50000"/>
          </a:blip>
          <a:srcRect l="8864" t="0" r="8864" b="0"/>
          <a:stretch/>
        </p:blipFill>
        <p:spPr bwMode="auto">
          <a:xfrm>
            <a:off x="0" y="-18041"/>
            <a:ext cx="8671646" cy="10305042"/>
          </a:xfrm>
          <a:prstGeom prst="rect">
            <a:avLst/>
          </a:prstGeom>
          <a:solidFill>
            <a:srgbClr val="FFC000"/>
          </a:solidFill>
        </p:spPr>
      </p:pic>
      <p:pic>
        <p:nvPicPr>
          <p:cNvPr id="20" name="Picture 9"/>
          <p:cNvPicPr>
            <a:picLocks noChangeAspect="1"/>
          </p:cNvPicPr>
          <p:nvPr/>
        </p:nvPicPr>
        <p:blipFill>
          <a:blip r:embed="rId5">
            <a:alphaModFix amt="50000"/>
            <a:extLst>
              <a:ext uri="{96DAC541-7B7A-43D3-8B79-37D633B846F1}">
                <asvg:svgBlip xmlns:asvg="http://schemas.microsoft.com/office/drawing/2016/SVG/main" r:embed="rId6"/>
              </a:ext>
            </a:extLst>
          </a:blip>
          <a:stretch/>
        </p:blipFill>
        <p:spPr bwMode="auto">
          <a:xfrm rot="913264">
            <a:off x="9096814" y="6129451"/>
            <a:ext cx="2402787" cy="1765807"/>
          </a:xfrm>
          <a:prstGeom prst="rect">
            <a:avLst/>
          </a:prstGeom>
        </p:spPr>
      </p:pic>
      <p:sp>
        <p:nvSpPr>
          <p:cNvPr id="22" name="Slayt Numarası Yer Tutucusu 21"/>
          <p:cNvSpPr>
            <a:spLocks noGrp="1"/>
          </p:cNvSpPr>
          <p:nvPr>
            <p:ph type="sldNum" sz="quarter" idx="12"/>
          </p:nvPr>
        </p:nvSpPr>
        <p:spPr bwMode="auto">
          <a:xfrm>
            <a:off x="15544800" y="9697288"/>
            <a:ext cx="2133600" cy="365125"/>
          </a:xfrm>
        </p:spPr>
        <p:txBody>
          <a:bodyPr/>
          <a:lstStyle/>
          <a:p>
            <a:pPr>
              <a:defRPr/>
            </a:pPr>
            <a:fld id="{B6F15528-21DE-4FAA-801E-634DDDAF4B2B}" type="slidenum">
              <a:rPr lang="en-US" sz="2000"/>
              <a:t>12</a:t>
            </a:fld>
            <a:endParaRPr lang="en-US"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extBox 2"/>
          <p:cNvSpPr txBox="1"/>
          <p:nvPr/>
        </p:nvSpPr>
        <p:spPr bwMode="auto">
          <a:xfrm>
            <a:off x="3923904" y="1028700"/>
            <a:ext cx="13335396" cy="1097280"/>
          </a:xfrm>
          <a:prstGeom prst="rect">
            <a:avLst/>
          </a:prstGeom>
        </p:spPr>
        <p:txBody>
          <a:bodyPr lIns="0" tIns="0" rIns="0" bIns="0" rtlCol="0" anchor="t">
            <a:spAutoFit/>
          </a:bodyPr>
          <a:lstStyle/>
          <a:p>
            <a:pPr algn="r">
              <a:lnSpc>
                <a:spcPts val="8640"/>
              </a:lnSpc>
              <a:defRPr/>
            </a:pPr>
            <a:r>
              <a:rPr lang="en-US" sz="7200">
                <a:latin typeface="Montserrat Semi-Bold Bold"/>
              </a:rPr>
              <a:t>Açık</a:t>
            </a:r>
            <a:r>
              <a:rPr lang="en-US" sz="7200">
                <a:latin typeface="Montserrat Semi-Bold Bold"/>
              </a:rPr>
              <a:t> </a:t>
            </a:r>
            <a:r>
              <a:rPr lang="en-US" sz="7200">
                <a:latin typeface="Montserrat Semi-Bold Bold"/>
              </a:rPr>
              <a:t>İhale</a:t>
            </a:r>
            <a:endParaRPr lang="en-US" sz="7200">
              <a:latin typeface="Montserrat Semi-Bold Bold"/>
            </a:endParaRPr>
          </a:p>
        </p:txBody>
      </p:sp>
      <p:sp>
        <p:nvSpPr>
          <p:cNvPr id="3" name="TextBox 3"/>
          <p:cNvSpPr txBox="1"/>
          <p:nvPr/>
        </p:nvSpPr>
        <p:spPr bwMode="auto">
          <a:xfrm>
            <a:off x="3904850" y="2604418"/>
            <a:ext cx="13354450" cy="607457"/>
          </a:xfrm>
          <a:prstGeom prst="rect">
            <a:avLst/>
          </a:prstGeom>
        </p:spPr>
        <p:txBody>
          <a:bodyPr lIns="0" tIns="0" rIns="0" bIns="0" rtlCol="0" anchor="t">
            <a:spAutoFit/>
          </a:bodyPr>
          <a:lstStyle/>
          <a:p>
            <a:pPr algn="r">
              <a:lnSpc>
                <a:spcPts val="5040"/>
              </a:lnSpc>
              <a:defRPr/>
            </a:pPr>
            <a:r>
              <a:rPr lang="en-US" sz="3600" spc="288">
                <a:solidFill>
                  <a:srgbClr val="000000"/>
                </a:solidFill>
                <a:latin typeface="Montserrat Semi-Bold Bold"/>
              </a:rPr>
              <a:t>SATIN ALMA ADIMLARI</a:t>
            </a:r>
            <a:endParaRPr/>
          </a:p>
        </p:txBody>
      </p:sp>
      <p:grpSp>
        <p:nvGrpSpPr>
          <p:cNvPr id="10" name="Group 10"/>
          <p:cNvGrpSpPr/>
          <p:nvPr/>
        </p:nvGrpSpPr>
        <p:grpSpPr bwMode="auto">
          <a:xfrm>
            <a:off x="2799607" y="4392561"/>
            <a:ext cx="2077135" cy="3752979"/>
            <a:chOff x="0" y="0"/>
            <a:chExt cx="3548229" cy="6410960"/>
          </a:xfrm>
        </p:grpSpPr>
        <p:sp>
          <p:nvSpPr>
            <p:cNvPr id="11" name="Freeform 11"/>
            <p:cNvSpPr/>
            <p:nvPr/>
          </p:nvSpPr>
          <p:spPr bwMode="auto">
            <a:xfrm>
              <a:off x="0" y="0"/>
              <a:ext cx="3549498" cy="6410960"/>
            </a:xfrm>
            <a:custGeom>
              <a:avLst/>
              <a:gdLst/>
              <a:ahLst/>
              <a:cxnLst/>
              <a:rect l="l" t="t" r="r" b="b"/>
              <a:pathLst>
                <a:path w="3549498" h="6410960"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8510"/>
                  </a:lnTo>
                  <a:lnTo>
                    <a:pt x="60960" y="778510"/>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8510"/>
                  </a:lnTo>
                  <a:lnTo>
                    <a:pt x="195580" y="778510"/>
                  </a:lnTo>
                  <a:lnTo>
                    <a:pt x="196850" y="599440"/>
                  </a:lnTo>
                  <a:close/>
                  <a:moveTo>
                    <a:pt x="0" y="778510"/>
                  </a:moveTo>
                  <a:lnTo>
                    <a:pt x="60960" y="778510"/>
                  </a:lnTo>
                  <a:lnTo>
                    <a:pt x="60960" y="5579110"/>
                  </a:lnTo>
                  <a:lnTo>
                    <a:pt x="0" y="5579110"/>
                  </a:lnTo>
                  <a:lnTo>
                    <a:pt x="0" y="778510"/>
                  </a:lnTo>
                  <a:close/>
                  <a:moveTo>
                    <a:pt x="181610" y="778510"/>
                  </a:moveTo>
                  <a:lnTo>
                    <a:pt x="196850" y="778510"/>
                  </a:lnTo>
                  <a:lnTo>
                    <a:pt x="196850" y="5579110"/>
                  </a:lnTo>
                  <a:lnTo>
                    <a:pt x="181610" y="5579110"/>
                  </a:lnTo>
                  <a:lnTo>
                    <a:pt x="181610" y="778510"/>
                  </a:lnTo>
                  <a:close/>
                  <a:moveTo>
                    <a:pt x="808224" y="6350000"/>
                  </a:moveTo>
                  <a:lnTo>
                    <a:pt x="2735638" y="6350000"/>
                  </a:lnTo>
                  <a:lnTo>
                    <a:pt x="2735638" y="6410960"/>
                  </a:lnTo>
                  <a:lnTo>
                    <a:pt x="808224" y="6410960"/>
                  </a:lnTo>
                  <a:lnTo>
                    <a:pt x="808224" y="6350000"/>
                  </a:lnTo>
                  <a:close/>
                  <a:moveTo>
                    <a:pt x="808224" y="6214110"/>
                  </a:moveTo>
                  <a:lnTo>
                    <a:pt x="2735638" y="6214110"/>
                  </a:lnTo>
                  <a:lnTo>
                    <a:pt x="2735638" y="6229350"/>
                  </a:lnTo>
                  <a:lnTo>
                    <a:pt x="808224" y="6229350"/>
                  </a:lnTo>
                  <a:lnTo>
                    <a:pt x="808224" y="6214110"/>
                  </a:lnTo>
                  <a:close/>
                  <a:moveTo>
                    <a:pt x="481330" y="6350000"/>
                  </a:moveTo>
                  <a:cubicBezTo>
                    <a:pt x="480060" y="6116320"/>
                    <a:pt x="293370" y="5927090"/>
                    <a:pt x="60960" y="5919470"/>
                  </a:cubicBezTo>
                  <a:lnTo>
                    <a:pt x="60960" y="5577840"/>
                  </a:lnTo>
                  <a:lnTo>
                    <a:pt x="0" y="5577840"/>
                  </a:lnTo>
                  <a:lnTo>
                    <a:pt x="0" y="5981700"/>
                  </a:lnTo>
                  <a:lnTo>
                    <a:pt x="35560" y="5980430"/>
                  </a:lnTo>
                  <a:lnTo>
                    <a:pt x="49530" y="5980430"/>
                  </a:lnTo>
                  <a:cubicBezTo>
                    <a:pt x="254000" y="5980430"/>
                    <a:pt x="421640" y="6146800"/>
                    <a:pt x="421640" y="6352540"/>
                  </a:cubicBezTo>
                  <a:cubicBezTo>
                    <a:pt x="421640" y="6360160"/>
                    <a:pt x="421640" y="6367780"/>
                    <a:pt x="420370" y="6377940"/>
                  </a:cubicBezTo>
                  <a:lnTo>
                    <a:pt x="417830" y="6410960"/>
                  </a:lnTo>
                  <a:lnTo>
                    <a:pt x="809259" y="6410960"/>
                  </a:lnTo>
                  <a:lnTo>
                    <a:pt x="809259" y="6350000"/>
                  </a:lnTo>
                  <a:lnTo>
                    <a:pt x="481330" y="6350000"/>
                  </a:lnTo>
                  <a:close/>
                  <a:moveTo>
                    <a:pt x="600710" y="6214110"/>
                  </a:moveTo>
                  <a:cubicBezTo>
                    <a:pt x="549910" y="6014720"/>
                    <a:pt x="397510" y="5857240"/>
                    <a:pt x="198120" y="5803900"/>
                  </a:cubicBezTo>
                  <a:lnTo>
                    <a:pt x="198120" y="5579110"/>
                  </a:lnTo>
                  <a:lnTo>
                    <a:pt x="182880" y="5579110"/>
                  </a:lnTo>
                  <a:lnTo>
                    <a:pt x="182880" y="5816600"/>
                  </a:lnTo>
                  <a:lnTo>
                    <a:pt x="189230" y="5817870"/>
                  </a:lnTo>
                  <a:cubicBezTo>
                    <a:pt x="387350" y="5869940"/>
                    <a:pt x="541020" y="6024880"/>
                    <a:pt x="588010" y="6224270"/>
                  </a:cubicBezTo>
                  <a:lnTo>
                    <a:pt x="589280" y="6230620"/>
                  </a:lnTo>
                  <a:lnTo>
                    <a:pt x="809259" y="6230620"/>
                  </a:lnTo>
                  <a:lnTo>
                    <a:pt x="809259" y="6215380"/>
                  </a:lnTo>
                  <a:lnTo>
                    <a:pt x="600710" y="6214110"/>
                  </a:lnTo>
                  <a:close/>
                  <a:moveTo>
                    <a:pt x="3487269" y="5919470"/>
                  </a:moveTo>
                  <a:cubicBezTo>
                    <a:pt x="3252319" y="5923280"/>
                    <a:pt x="3061819" y="6113780"/>
                    <a:pt x="3060549" y="6350000"/>
                  </a:cubicBezTo>
                  <a:lnTo>
                    <a:pt x="2734603" y="6350000"/>
                  </a:lnTo>
                  <a:lnTo>
                    <a:pt x="2734603" y="6410960"/>
                  </a:lnTo>
                  <a:lnTo>
                    <a:pt x="3125319" y="6410960"/>
                  </a:lnTo>
                  <a:lnTo>
                    <a:pt x="3122779" y="6377940"/>
                  </a:lnTo>
                  <a:cubicBezTo>
                    <a:pt x="3121509" y="6367780"/>
                    <a:pt x="3121509" y="6358890"/>
                    <a:pt x="3121509" y="6352540"/>
                  </a:cubicBezTo>
                  <a:cubicBezTo>
                    <a:pt x="3121509" y="6148070"/>
                    <a:pt x="3287879" y="5980430"/>
                    <a:pt x="3493619" y="5980430"/>
                  </a:cubicBezTo>
                  <a:cubicBezTo>
                    <a:pt x="3501239" y="5980430"/>
                    <a:pt x="3508859" y="5980430"/>
                    <a:pt x="3516479" y="5981700"/>
                  </a:cubicBezTo>
                  <a:lnTo>
                    <a:pt x="3549498" y="5984240"/>
                  </a:lnTo>
                  <a:lnTo>
                    <a:pt x="3549498" y="5579110"/>
                  </a:lnTo>
                  <a:lnTo>
                    <a:pt x="3488539" y="5579110"/>
                  </a:lnTo>
                  <a:lnTo>
                    <a:pt x="3487269" y="5919470"/>
                  </a:lnTo>
                  <a:close/>
                  <a:moveTo>
                    <a:pt x="3351379" y="5801360"/>
                  </a:moveTo>
                  <a:cubicBezTo>
                    <a:pt x="3151989" y="5853430"/>
                    <a:pt x="2991969" y="6013450"/>
                    <a:pt x="2942439" y="6212840"/>
                  </a:cubicBezTo>
                  <a:lnTo>
                    <a:pt x="2735638" y="6212840"/>
                  </a:lnTo>
                  <a:lnTo>
                    <a:pt x="2735638" y="6228080"/>
                  </a:lnTo>
                  <a:lnTo>
                    <a:pt x="2955139" y="6228080"/>
                  </a:lnTo>
                  <a:lnTo>
                    <a:pt x="2956409" y="6221730"/>
                  </a:lnTo>
                  <a:cubicBezTo>
                    <a:pt x="3004669" y="6022340"/>
                    <a:pt x="3163419" y="5862320"/>
                    <a:pt x="3361539" y="5814060"/>
                  </a:cubicBezTo>
                  <a:lnTo>
                    <a:pt x="3367889" y="5812790"/>
                  </a:lnTo>
                  <a:lnTo>
                    <a:pt x="3367889" y="5576570"/>
                  </a:lnTo>
                  <a:lnTo>
                    <a:pt x="3352649" y="5576570"/>
                  </a:lnTo>
                  <a:lnTo>
                    <a:pt x="3351379" y="5801360"/>
                  </a:lnTo>
                  <a:close/>
                  <a:moveTo>
                    <a:pt x="3487269" y="778510"/>
                  </a:moveTo>
                  <a:lnTo>
                    <a:pt x="3548229" y="778510"/>
                  </a:lnTo>
                  <a:lnTo>
                    <a:pt x="3548229" y="5579110"/>
                  </a:lnTo>
                  <a:lnTo>
                    <a:pt x="3487269" y="5579110"/>
                  </a:lnTo>
                  <a:lnTo>
                    <a:pt x="3487269" y="778510"/>
                  </a:lnTo>
                  <a:close/>
                  <a:moveTo>
                    <a:pt x="3351379" y="778510"/>
                  </a:moveTo>
                  <a:lnTo>
                    <a:pt x="3366619" y="778510"/>
                  </a:lnTo>
                  <a:lnTo>
                    <a:pt x="3366619" y="5579110"/>
                  </a:lnTo>
                  <a:lnTo>
                    <a:pt x="3351379" y="5579110"/>
                  </a:lnTo>
                  <a:lnTo>
                    <a:pt x="3351379" y="778510"/>
                  </a:lnTo>
                  <a:close/>
                  <a:moveTo>
                    <a:pt x="3060548" y="60960"/>
                  </a:moveTo>
                  <a:cubicBezTo>
                    <a:pt x="3066898" y="292100"/>
                    <a:pt x="3254859" y="480060"/>
                    <a:pt x="3487269" y="482600"/>
                  </a:cubicBezTo>
                  <a:lnTo>
                    <a:pt x="3487269" y="777240"/>
                  </a:lnTo>
                  <a:lnTo>
                    <a:pt x="3548228" y="777240"/>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240"/>
                  </a:lnTo>
                  <a:lnTo>
                    <a:pt x="3366619" y="777240"/>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12" name="Group 12"/>
          <p:cNvGrpSpPr/>
          <p:nvPr/>
        </p:nvGrpSpPr>
        <p:grpSpPr bwMode="auto">
          <a:xfrm>
            <a:off x="598836" y="4375481"/>
            <a:ext cx="2077135" cy="3770060"/>
            <a:chOff x="0" y="0"/>
            <a:chExt cx="3548229" cy="6440136"/>
          </a:xfrm>
        </p:grpSpPr>
        <p:sp>
          <p:nvSpPr>
            <p:cNvPr id="13" name="Freeform 13"/>
            <p:cNvSpPr/>
            <p:nvPr/>
          </p:nvSpPr>
          <p:spPr bwMode="auto">
            <a:xfrm>
              <a:off x="0" y="0"/>
              <a:ext cx="3549498" cy="6440136"/>
            </a:xfrm>
            <a:custGeom>
              <a:avLst/>
              <a:gdLst/>
              <a:ahLst/>
              <a:cxnLst/>
              <a:rect l="l" t="t" r="r" b="b"/>
              <a:pathLst>
                <a:path w="3549498" h="6440137"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8981"/>
                  </a:lnTo>
                  <a:lnTo>
                    <a:pt x="60960" y="77898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8981"/>
                  </a:lnTo>
                  <a:lnTo>
                    <a:pt x="195580" y="778981"/>
                  </a:lnTo>
                  <a:lnTo>
                    <a:pt x="196850" y="599440"/>
                  </a:lnTo>
                  <a:close/>
                  <a:moveTo>
                    <a:pt x="0" y="778981"/>
                  </a:moveTo>
                  <a:lnTo>
                    <a:pt x="60960" y="778981"/>
                  </a:lnTo>
                  <a:lnTo>
                    <a:pt x="60960" y="5607860"/>
                  </a:lnTo>
                  <a:lnTo>
                    <a:pt x="0" y="5607860"/>
                  </a:lnTo>
                  <a:lnTo>
                    <a:pt x="0" y="778981"/>
                  </a:lnTo>
                  <a:close/>
                  <a:moveTo>
                    <a:pt x="181610" y="778981"/>
                  </a:moveTo>
                  <a:lnTo>
                    <a:pt x="196850" y="778981"/>
                  </a:lnTo>
                  <a:lnTo>
                    <a:pt x="196850" y="5607860"/>
                  </a:lnTo>
                  <a:lnTo>
                    <a:pt x="181610" y="5607860"/>
                  </a:lnTo>
                  <a:lnTo>
                    <a:pt x="181610" y="778981"/>
                  </a:lnTo>
                  <a:close/>
                  <a:moveTo>
                    <a:pt x="808224" y="6379177"/>
                  </a:moveTo>
                  <a:lnTo>
                    <a:pt x="2735638" y="6379177"/>
                  </a:lnTo>
                  <a:lnTo>
                    <a:pt x="2735638" y="6440137"/>
                  </a:lnTo>
                  <a:lnTo>
                    <a:pt x="808224" y="6440137"/>
                  </a:lnTo>
                  <a:lnTo>
                    <a:pt x="808224" y="6379177"/>
                  </a:lnTo>
                  <a:close/>
                  <a:moveTo>
                    <a:pt x="808224" y="6243287"/>
                  </a:moveTo>
                  <a:lnTo>
                    <a:pt x="2735638" y="6243287"/>
                  </a:lnTo>
                  <a:lnTo>
                    <a:pt x="2735638" y="6258527"/>
                  </a:lnTo>
                  <a:lnTo>
                    <a:pt x="808224" y="6258527"/>
                  </a:lnTo>
                  <a:lnTo>
                    <a:pt x="808224" y="6243287"/>
                  </a:lnTo>
                  <a:close/>
                  <a:moveTo>
                    <a:pt x="481330" y="6379177"/>
                  </a:moveTo>
                  <a:cubicBezTo>
                    <a:pt x="480060" y="6145497"/>
                    <a:pt x="293370" y="5956267"/>
                    <a:pt x="60960" y="5948647"/>
                  </a:cubicBezTo>
                  <a:lnTo>
                    <a:pt x="60960" y="5606583"/>
                  </a:lnTo>
                  <a:lnTo>
                    <a:pt x="0" y="5606583"/>
                  </a:lnTo>
                  <a:lnTo>
                    <a:pt x="0" y="6010877"/>
                  </a:lnTo>
                  <a:lnTo>
                    <a:pt x="35560" y="6009607"/>
                  </a:lnTo>
                  <a:lnTo>
                    <a:pt x="49530" y="6009607"/>
                  </a:lnTo>
                  <a:cubicBezTo>
                    <a:pt x="254000" y="6009607"/>
                    <a:pt x="421640" y="6175977"/>
                    <a:pt x="421640" y="6381717"/>
                  </a:cubicBezTo>
                  <a:cubicBezTo>
                    <a:pt x="421640" y="6389337"/>
                    <a:pt x="421640" y="6396957"/>
                    <a:pt x="420370" y="6407117"/>
                  </a:cubicBezTo>
                  <a:lnTo>
                    <a:pt x="417830" y="6440137"/>
                  </a:lnTo>
                  <a:lnTo>
                    <a:pt x="809259" y="6440137"/>
                  </a:lnTo>
                  <a:lnTo>
                    <a:pt x="809259" y="6379177"/>
                  </a:lnTo>
                  <a:lnTo>
                    <a:pt x="481330" y="6379177"/>
                  </a:lnTo>
                  <a:close/>
                  <a:moveTo>
                    <a:pt x="600710" y="6243287"/>
                  </a:moveTo>
                  <a:cubicBezTo>
                    <a:pt x="549910" y="6043897"/>
                    <a:pt x="397510" y="5886417"/>
                    <a:pt x="198120" y="5833077"/>
                  </a:cubicBezTo>
                  <a:lnTo>
                    <a:pt x="198120" y="5607860"/>
                  </a:lnTo>
                  <a:lnTo>
                    <a:pt x="182880" y="5607860"/>
                  </a:lnTo>
                  <a:lnTo>
                    <a:pt x="182880" y="5845777"/>
                  </a:lnTo>
                  <a:lnTo>
                    <a:pt x="189230" y="5847047"/>
                  </a:lnTo>
                  <a:cubicBezTo>
                    <a:pt x="387350" y="5899117"/>
                    <a:pt x="541020" y="6054057"/>
                    <a:pt x="588010" y="6253447"/>
                  </a:cubicBezTo>
                  <a:lnTo>
                    <a:pt x="589280" y="6259797"/>
                  </a:lnTo>
                  <a:lnTo>
                    <a:pt x="809259" y="6259797"/>
                  </a:lnTo>
                  <a:lnTo>
                    <a:pt x="809259" y="6244557"/>
                  </a:lnTo>
                  <a:lnTo>
                    <a:pt x="600710" y="6243287"/>
                  </a:lnTo>
                  <a:close/>
                  <a:moveTo>
                    <a:pt x="3487269" y="5948647"/>
                  </a:moveTo>
                  <a:cubicBezTo>
                    <a:pt x="3252319" y="5952457"/>
                    <a:pt x="3061819" y="6142957"/>
                    <a:pt x="3060549" y="6379177"/>
                  </a:cubicBezTo>
                  <a:lnTo>
                    <a:pt x="2734603" y="6379177"/>
                  </a:lnTo>
                  <a:lnTo>
                    <a:pt x="2734603" y="6440137"/>
                  </a:lnTo>
                  <a:lnTo>
                    <a:pt x="3125319" y="6440137"/>
                  </a:lnTo>
                  <a:lnTo>
                    <a:pt x="3122779" y="6407117"/>
                  </a:lnTo>
                  <a:cubicBezTo>
                    <a:pt x="3121509" y="6396957"/>
                    <a:pt x="3121509" y="6388067"/>
                    <a:pt x="3121509" y="6381717"/>
                  </a:cubicBezTo>
                  <a:cubicBezTo>
                    <a:pt x="3121509" y="6177247"/>
                    <a:pt x="3287879" y="6009607"/>
                    <a:pt x="3493619" y="6009607"/>
                  </a:cubicBezTo>
                  <a:cubicBezTo>
                    <a:pt x="3501239" y="6009607"/>
                    <a:pt x="3508859" y="6009607"/>
                    <a:pt x="3516479" y="6010877"/>
                  </a:cubicBezTo>
                  <a:lnTo>
                    <a:pt x="3549498" y="6013417"/>
                  </a:lnTo>
                  <a:lnTo>
                    <a:pt x="3549498" y="5607860"/>
                  </a:lnTo>
                  <a:lnTo>
                    <a:pt x="3488539" y="5607860"/>
                  </a:lnTo>
                  <a:lnTo>
                    <a:pt x="3487269" y="5948647"/>
                  </a:lnTo>
                  <a:close/>
                  <a:moveTo>
                    <a:pt x="3351379" y="5830537"/>
                  </a:moveTo>
                  <a:cubicBezTo>
                    <a:pt x="3151989" y="5882607"/>
                    <a:pt x="2991969" y="6042627"/>
                    <a:pt x="2942439" y="6242017"/>
                  </a:cubicBezTo>
                  <a:lnTo>
                    <a:pt x="2735638" y="6242017"/>
                  </a:lnTo>
                  <a:lnTo>
                    <a:pt x="2735638" y="6257257"/>
                  </a:lnTo>
                  <a:lnTo>
                    <a:pt x="2955139" y="6257257"/>
                  </a:lnTo>
                  <a:lnTo>
                    <a:pt x="2956409" y="6250907"/>
                  </a:lnTo>
                  <a:cubicBezTo>
                    <a:pt x="3004669" y="6051517"/>
                    <a:pt x="3163419" y="5891497"/>
                    <a:pt x="3361539" y="5843237"/>
                  </a:cubicBezTo>
                  <a:lnTo>
                    <a:pt x="3367889" y="5841967"/>
                  </a:lnTo>
                  <a:lnTo>
                    <a:pt x="3367889" y="5605306"/>
                  </a:lnTo>
                  <a:lnTo>
                    <a:pt x="3352649" y="5605306"/>
                  </a:lnTo>
                  <a:lnTo>
                    <a:pt x="3351379" y="5830537"/>
                  </a:lnTo>
                  <a:close/>
                  <a:moveTo>
                    <a:pt x="3487269" y="778981"/>
                  </a:moveTo>
                  <a:lnTo>
                    <a:pt x="3548229" y="778981"/>
                  </a:lnTo>
                  <a:lnTo>
                    <a:pt x="3548229" y="5607860"/>
                  </a:lnTo>
                  <a:lnTo>
                    <a:pt x="3487269" y="5607860"/>
                  </a:lnTo>
                  <a:lnTo>
                    <a:pt x="3487269" y="778981"/>
                  </a:lnTo>
                  <a:close/>
                  <a:moveTo>
                    <a:pt x="3351379" y="778981"/>
                  </a:moveTo>
                  <a:lnTo>
                    <a:pt x="3366619" y="778981"/>
                  </a:lnTo>
                  <a:lnTo>
                    <a:pt x="3366619" y="5607860"/>
                  </a:lnTo>
                  <a:lnTo>
                    <a:pt x="3351379" y="5607860"/>
                  </a:lnTo>
                  <a:lnTo>
                    <a:pt x="3351379" y="778981"/>
                  </a:lnTo>
                  <a:close/>
                  <a:moveTo>
                    <a:pt x="3060548" y="60960"/>
                  </a:moveTo>
                  <a:cubicBezTo>
                    <a:pt x="3066898" y="292100"/>
                    <a:pt x="3254859" y="480060"/>
                    <a:pt x="3487269" y="482600"/>
                  </a:cubicBezTo>
                  <a:lnTo>
                    <a:pt x="3487269" y="777704"/>
                  </a:lnTo>
                  <a:lnTo>
                    <a:pt x="3548228" y="777704"/>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704"/>
                  </a:lnTo>
                  <a:lnTo>
                    <a:pt x="3366619" y="777704"/>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14" name="Group 14"/>
          <p:cNvGrpSpPr/>
          <p:nvPr/>
        </p:nvGrpSpPr>
        <p:grpSpPr bwMode="auto">
          <a:xfrm>
            <a:off x="5010712" y="4392561"/>
            <a:ext cx="2155389" cy="3752979"/>
            <a:chOff x="0" y="0"/>
            <a:chExt cx="3681904" cy="6410960"/>
          </a:xfrm>
        </p:grpSpPr>
        <p:sp>
          <p:nvSpPr>
            <p:cNvPr id="15" name="Freeform 15"/>
            <p:cNvSpPr/>
            <p:nvPr/>
          </p:nvSpPr>
          <p:spPr bwMode="auto">
            <a:xfrm>
              <a:off x="0" y="0"/>
              <a:ext cx="3683174" cy="6410960"/>
            </a:xfrm>
            <a:custGeom>
              <a:avLst/>
              <a:gdLst/>
              <a:ahLst/>
              <a:cxnLst/>
              <a:rect l="l" t="t" r="r" b="b"/>
              <a:pathLst>
                <a:path w="3683174" h="6410960" fill="norm" stroke="1" extrusionOk="0">
                  <a:moveTo>
                    <a:pt x="60960" y="482600"/>
                  </a:moveTo>
                  <a:cubicBezTo>
                    <a:pt x="289560" y="476250"/>
                    <a:pt x="474980" y="290830"/>
                    <a:pt x="481330" y="60960"/>
                  </a:cubicBezTo>
                  <a:lnTo>
                    <a:pt x="815136" y="60960"/>
                  </a:lnTo>
                  <a:lnTo>
                    <a:pt x="815136" y="0"/>
                  </a:lnTo>
                  <a:lnTo>
                    <a:pt x="417830" y="0"/>
                  </a:lnTo>
                  <a:lnTo>
                    <a:pt x="419100" y="31750"/>
                  </a:lnTo>
                  <a:lnTo>
                    <a:pt x="419100" y="49530"/>
                  </a:lnTo>
                  <a:cubicBezTo>
                    <a:pt x="419100" y="254000"/>
                    <a:pt x="252730" y="421640"/>
                    <a:pt x="46990" y="421640"/>
                  </a:cubicBezTo>
                  <a:lnTo>
                    <a:pt x="30480" y="421640"/>
                  </a:lnTo>
                  <a:lnTo>
                    <a:pt x="0" y="420370"/>
                  </a:lnTo>
                  <a:lnTo>
                    <a:pt x="0" y="778510"/>
                  </a:lnTo>
                  <a:lnTo>
                    <a:pt x="60960" y="778510"/>
                  </a:lnTo>
                  <a:lnTo>
                    <a:pt x="60960" y="482600"/>
                  </a:lnTo>
                  <a:close/>
                  <a:moveTo>
                    <a:pt x="196850" y="599440"/>
                  </a:moveTo>
                  <a:cubicBezTo>
                    <a:pt x="392430" y="546100"/>
                    <a:pt x="546100" y="393700"/>
                    <a:pt x="598170" y="196850"/>
                  </a:cubicBezTo>
                  <a:lnTo>
                    <a:pt x="815136" y="196850"/>
                  </a:lnTo>
                  <a:lnTo>
                    <a:pt x="815136" y="181610"/>
                  </a:lnTo>
                  <a:lnTo>
                    <a:pt x="585470" y="181610"/>
                  </a:lnTo>
                  <a:lnTo>
                    <a:pt x="584200" y="187960"/>
                  </a:lnTo>
                  <a:cubicBezTo>
                    <a:pt x="534670" y="383540"/>
                    <a:pt x="382270" y="535940"/>
                    <a:pt x="186690" y="586740"/>
                  </a:cubicBezTo>
                  <a:lnTo>
                    <a:pt x="180340" y="588010"/>
                  </a:lnTo>
                  <a:lnTo>
                    <a:pt x="180340" y="778510"/>
                  </a:lnTo>
                  <a:lnTo>
                    <a:pt x="195580" y="778510"/>
                  </a:lnTo>
                  <a:lnTo>
                    <a:pt x="196850" y="599440"/>
                  </a:lnTo>
                  <a:close/>
                  <a:moveTo>
                    <a:pt x="0" y="778510"/>
                  </a:moveTo>
                  <a:lnTo>
                    <a:pt x="60960" y="778510"/>
                  </a:lnTo>
                  <a:lnTo>
                    <a:pt x="60960" y="5579110"/>
                  </a:lnTo>
                  <a:lnTo>
                    <a:pt x="0" y="5579110"/>
                  </a:lnTo>
                  <a:lnTo>
                    <a:pt x="0" y="778510"/>
                  </a:lnTo>
                  <a:close/>
                  <a:moveTo>
                    <a:pt x="181610" y="778510"/>
                  </a:moveTo>
                  <a:lnTo>
                    <a:pt x="196850" y="778510"/>
                  </a:lnTo>
                  <a:lnTo>
                    <a:pt x="196850" y="5579110"/>
                  </a:lnTo>
                  <a:lnTo>
                    <a:pt x="181610" y="5579110"/>
                  </a:lnTo>
                  <a:lnTo>
                    <a:pt x="181610" y="778510"/>
                  </a:lnTo>
                  <a:close/>
                  <a:moveTo>
                    <a:pt x="815136" y="6350000"/>
                  </a:moveTo>
                  <a:lnTo>
                    <a:pt x="2863966" y="6350000"/>
                  </a:lnTo>
                  <a:lnTo>
                    <a:pt x="2863966" y="6410960"/>
                  </a:lnTo>
                  <a:lnTo>
                    <a:pt x="815136" y="6410960"/>
                  </a:lnTo>
                  <a:lnTo>
                    <a:pt x="815136" y="6350000"/>
                  </a:lnTo>
                  <a:close/>
                  <a:moveTo>
                    <a:pt x="815136" y="6214110"/>
                  </a:moveTo>
                  <a:lnTo>
                    <a:pt x="2863966" y="6214110"/>
                  </a:lnTo>
                  <a:lnTo>
                    <a:pt x="2863966" y="6229350"/>
                  </a:lnTo>
                  <a:lnTo>
                    <a:pt x="815136" y="6229350"/>
                  </a:lnTo>
                  <a:lnTo>
                    <a:pt x="815136" y="6214110"/>
                  </a:lnTo>
                  <a:close/>
                  <a:moveTo>
                    <a:pt x="481330" y="6350000"/>
                  </a:moveTo>
                  <a:cubicBezTo>
                    <a:pt x="480060" y="6116320"/>
                    <a:pt x="293370" y="5927090"/>
                    <a:pt x="60960" y="5919470"/>
                  </a:cubicBezTo>
                  <a:lnTo>
                    <a:pt x="60960" y="5577840"/>
                  </a:lnTo>
                  <a:lnTo>
                    <a:pt x="0" y="5577840"/>
                  </a:lnTo>
                  <a:lnTo>
                    <a:pt x="0" y="5981700"/>
                  </a:lnTo>
                  <a:lnTo>
                    <a:pt x="35560" y="5980430"/>
                  </a:lnTo>
                  <a:lnTo>
                    <a:pt x="49530" y="5980430"/>
                  </a:lnTo>
                  <a:cubicBezTo>
                    <a:pt x="254000" y="5980430"/>
                    <a:pt x="421640" y="6146800"/>
                    <a:pt x="421640" y="6352540"/>
                  </a:cubicBezTo>
                  <a:cubicBezTo>
                    <a:pt x="421640" y="6360160"/>
                    <a:pt x="421640" y="6367780"/>
                    <a:pt x="420370" y="6377940"/>
                  </a:cubicBezTo>
                  <a:lnTo>
                    <a:pt x="417830" y="6410960"/>
                  </a:lnTo>
                  <a:lnTo>
                    <a:pt x="816236" y="6410960"/>
                  </a:lnTo>
                  <a:lnTo>
                    <a:pt x="816236" y="6350000"/>
                  </a:lnTo>
                  <a:lnTo>
                    <a:pt x="481330" y="6350000"/>
                  </a:lnTo>
                  <a:close/>
                  <a:moveTo>
                    <a:pt x="600710" y="6214110"/>
                  </a:moveTo>
                  <a:cubicBezTo>
                    <a:pt x="549910" y="6014720"/>
                    <a:pt x="397510" y="5857240"/>
                    <a:pt x="198120" y="5803900"/>
                  </a:cubicBezTo>
                  <a:lnTo>
                    <a:pt x="198120" y="5579110"/>
                  </a:lnTo>
                  <a:lnTo>
                    <a:pt x="182880" y="5579110"/>
                  </a:lnTo>
                  <a:lnTo>
                    <a:pt x="182880" y="5816600"/>
                  </a:lnTo>
                  <a:lnTo>
                    <a:pt x="189230" y="5817870"/>
                  </a:lnTo>
                  <a:cubicBezTo>
                    <a:pt x="387350" y="5869940"/>
                    <a:pt x="541020" y="6024880"/>
                    <a:pt x="588010" y="6224270"/>
                  </a:cubicBezTo>
                  <a:lnTo>
                    <a:pt x="589280" y="6230620"/>
                  </a:lnTo>
                  <a:lnTo>
                    <a:pt x="816236" y="6230620"/>
                  </a:lnTo>
                  <a:lnTo>
                    <a:pt x="816236" y="6215380"/>
                  </a:lnTo>
                  <a:lnTo>
                    <a:pt x="600710" y="6214110"/>
                  </a:lnTo>
                  <a:close/>
                  <a:moveTo>
                    <a:pt x="3620944" y="5919470"/>
                  </a:moveTo>
                  <a:cubicBezTo>
                    <a:pt x="3385994" y="5923280"/>
                    <a:pt x="3195494" y="6113780"/>
                    <a:pt x="3194224" y="6350000"/>
                  </a:cubicBezTo>
                  <a:lnTo>
                    <a:pt x="2862866" y="6350000"/>
                  </a:lnTo>
                  <a:lnTo>
                    <a:pt x="2862866" y="6410960"/>
                  </a:lnTo>
                  <a:lnTo>
                    <a:pt x="3258994" y="6410960"/>
                  </a:lnTo>
                  <a:lnTo>
                    <a:pt x="3256454" y="6377940"/>
                  </a:lnTo>
                  <a:cubicBezTo>
                    <a:pt x="3255184" y="6367780"/>
                    <a:pt x="3255184" y="6358890"/>
                    <a:pt x="3255184" y="6352540"/>
                  </a:cubicBezTo>
                  <a:cubicBezTo>
                    <a:pt x="3255184" y="6148070"/>
                    <a:pt x="3421554" y="5980430"/>
                    <a:pt x="3627294" y="5980430"/>
                  </a:cubicBezTo>
                  <a:cubicBezTo>
                    <a:pt x="3634914" y="5980430"/>
                    <a:pt x="3642534" y="5980430"/>
                    <a:pt x="3650154" y="5981700"/>
                  </a:cubicBezTo>
                  <a:lnTo>
                    <a:pt x="3683174" y="5984240"/>
                  </a:lnTo>
                  <a:lnTo>
                    <a:pt x="3683174" y="5579110"/>
                  </a:lnTo>
                  <a:lnTo>
                    <a:pt x="3622214" y="5579110"/>
                  </a:lnTo>
                  <a:lnTo>
                    <a:pt x="3620944" y="5919470"/>
                  </a:lnTo>
                  <a:close/>
                  <a:moveTo>
                    <a:pt x="3485054" y="5801360"/>
                  </a:moveTo>
                  <a:cubicBezTo>
                    <a:pt x="3285664" y="5853430"/>
                    <a:pt x="3125644" y="6013450"/>
                    <a:pt x="3076114" y="6212840"/>
                  </a:cubicBezTo>
                  <a:lnTo>
                    <a:pt x="2863966" y="6212840"/>
                  </a:lnTo>
                  <a:lnTo>
                    <a:pt x="2863966" y="6228080"/>
                  </a:lnTo>
                  <a:lnTo>
                    <a:pt x="3088814" y="6228080"/>
                  </a:lnTo>
                  <a:lnTo>
                    <a:pt x="3090084" y="6221730"/>
                  </a:lnTo>
                  <a:cubicBezTo>
                    <a:pt x="3138344" y="6022340"/>
                    <a:pt x="3297094" y="5862320"/>
                    <a:pt x="3495214" y="5814060"/>
                  </a:cubicBezTo>
                  <a:lnTo>
                    <a:pt x="3501564" y="5812790"/>
                  </a:lnTo>
                  <a:lnTo>
                    <a:pt x="3501564" y="5576570"/>
                  </a:lnTo>
                  <a:lnTo>
                    <a:pt x="3486324" y="5576570"/>
                  </a:lnTo>
                  <a:lnTo>
                    <a:pt x="3485054" y="5801360"/>
                  </a:lnTo>
                  <a:close/>
                  <a:moveTo>
                    <a:pt x="3620944" y="778510"/>
                  </a:moveTo>
                  <a:lnTo>
                    <a:pt x="3681904" y="778510"/>
                  </a:lnTo>
                  <a:lnTo>
                    <a:pt x="3681904" y="5579110"/>
                  </a:lnTo>
                  <a:lnTo>
                    <a:pt x="3620944" y="5579110"/>
                  </a:lnTo>
                  <a:lnTo>
                    <a:pt x="3620944" y="778510"/>
                  </a:lnTo>
                  <a:close/>
                  <a:moveTo>
                    <a:pt x="3485054" y="778510"/>
                  </a:moveTo>
                  <a:lnTo>
                    <a:pt x="3500294" y="778510"/>
                  </a:lnTo>
                  <a:lnTo>
                    <a:pt x="3500294" y="5579110"/>
                  </a:lnTo>
                  <a:lnTo>
                    <a:pt x="3485054" y="5579110"/>
                  </a:lnTo>
                  <a:lnTo>
                    <a:pt x="3485054" y="778510"/>
                  </a:lnTo>
                  <a:close/>
                  <a:moveTo>
                    <a:pt x="3194224" y="60960"/>
                  </a:moveTo>
                  <a:cubicBezTo>
                    <a:pt x="3200574" y="292100"/>
                    <a:pt x="3388534" y="480060"/>
                    <a:pt x="3620944" y="482600"/>
                  </a:cubicBezTo>
                  <a:lnTo>
                    <a:pt x="3620944" y="777240"/>
                  </a:lnTo>
                  <a:lnTo>
                    <a:pt x="3681904" y="777240"/>
                  </a:lnTo>
                  <a:lnTo>
                    <a:pt x="3681904" y="419100"/>
                  </a:lnTo>
                  <a:lnTo>
                    <a:pt x="3648884" y="421640"/>
                  </a:lnTo>
                  <a:cubicBezTo>
                    <a:pt x="3641264" y="421640"/>
                    <a:pt x="3633644" y="422910"/>
                    <a:pt x="3626024" y="422910"/>
                  </a:cubicBezTo>
                  <a:cubicBezTo>
                    <a:pt x="3421554" y="422910"/>
                    <a:pt x="3253914" y="256540"/>
                    <a:pt x="3253914" y="50800"/>
                  </a:cubicBezTo>
                  <a:lnTo>
                    <a:pt x="3253914" y="33020"/>
                  </a:lnTo>
                  <a:lnTo>
                    <a:pt x="3255184" y="1270"/>
                  </a:lnTo>
                  <a:lnTo>
                    <a:pt x="2860665" y="1270"/>
                  </a:lnTo>
                  <a:lnTo>
                    <a:pt x="2860665" y="62230"/>
                  </a:lnTo>
                  <a:lnTo>
                    <a:pt x="3194224" y="60960"/>
                  </a:lnTo>
                  <a:close/>
                  <a:moveTo>
                    <a:pt x="3077384" y="196850"/>
                  </a:moveTo>
                  <a:cubicBezTo>
                    <a:pt x="3130724" y="394970"/>
                    <a:pt x="3285664" y="549910"/>
                    <a:pt x="3485054" y="600710"/>
                  </a:cubicBezTo>
                  <a:lnTo>
                    <a:pt x="3485054" y="777240"/>
                  </a:lnTo>
                  <a:lnTo>
                    <a:pt x="3500294" y="777240"/>
                  </a:lnTo>
                  <a:lnTo>
                    <a:pt x="3500294" y="589280"/>
                  </a:lnTo>
                  <a:lnTo>
                    <a:pt x="3493944" y="588010"/>
                  </a:lnTo>
                  <a:cubicBezTo>
                    <a:pt x="3295824" y="539750"/>
                    <a:pt x="3140884" y="386080"/>
                    <a:pt x="3090084" y="187960"/>
                  </a:cubicBezTo>
                  <a:lnTo>
                    <a:pt x="3088814" y="181610"/>
                  </a:lnTo>
                  <a:lnTo>
                    <a:pt x="2862866" y="181610"/>
                  </a:lnTo>
                  <a:lnTo>
                    <a:pt x="2862866" y="196850"/>
                  </a:lnTo>
                  <a:lnTo>
                    <a:pt x="3077384" y="196850"/>
                  </a:lnTo>
                  <a:close/>
                  <a:moveTo>
                    <a:pt x="815136" y="0"/>
                  </a:moveTo>
                  <a:lnTo>
                    <a:pt x="2863966" y="0"/>
                  </a:lnTo>
                  <a:lnTo>
                    <a:pt x="2863966" y="60960"/>
                  </a:lnTo>
                  <a:lnTo>
                    <a:pt x="815136" y="60960"/>
                  </a:lnTo>
                  <a:lnTo>
                    <a:pt x="815136" y="0"/>
                  </a:lnTo>
                  <a:close/>
                  <a:moveTo>
                    <a:pt x="815136" y="181610"/>
                  </a:moveTo>
                  <a:lnTo>
                    <a:pt x="2863966" y="181610"/>
                  </a:lnTo>
                  <a:lnTo>
                    <a:pt x="2863966" y="196850"/>
                  </a:lnTo>
                  <a:lnTo>
                    <a:pt x="815136" y="196850"/>
                  </a:lnTo>
                  <a:lnTo>
                    <a:pt x="815136" y="181610"/>
                  </a:lnTo>
                  <a:close/>
                </a:path>
              </a:pathLst>
            </a:custGeom>
            <a:solidFill>
              <a:srgbClr val="DDC7CA"/>
            </a:solidFill>
          </p:spPr>
        </p:sp>
      </p:grpSp>
      <p:grpSp>
        <p:nvGrpSpPr>
          <p:cNvPr id="16" name="Group 16"/>
          <p:cNvGrpSpPr/>
          <p:nvPr/>
        </p:nvGrpSpPr>
        <p:grpSpPr bwMode="auto">
          <a:xfrm>
            <a:off x="7258532" y="4392561"/>
            <a:ext cx="2077135" cy="3770060"/>
            <a:chOff x="0" y="0"/>
            <a:chExt cx="3548229" cy="6440136"/>
          </a:xfrm>
        </p:grpSpPr>
        <p:sp>
          <p:nvSpPr>
            <p:cNvPr id="17" name="Freeform 17"/>
            <p:cNvSpPr/>
            <p:nvPr/>
          </p:nvSpPr>
          <p:spPr bwMode="auto">
            <a:xfrm>
              <a:off x="0" y="0"/>
              <a:ext cx="3549498" cy="6440136"/>
            </a:xfrm>
            <a:custGeom>
              <a:avLst/>
              <a:gdLst/>
              <a:ahLst/>
              <a:cxnLst/>
              <a:rect l="l" t="t" r="r" b="b"/>
              <a:pathLst>
                <a:path w="3549498" h="6440137"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8981"/>
                  </a:lnTo>
                  <a:lnTo>
                    <a:pt x="60960" y="77898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8981"/>
                  </a:lnTo>
                  <a:lnTo>
                    <a:pt x="195580" y="778981"/>
                  </a:lnTo>
                  <a:lnTo>
                    <a:pt x="196850" y="599440"/>
                  </a:lnTo>
                  <a:close/>
                  <a:moveTo>
                    <a:pt x="0" y="778981"/>
                  </a:moveTo>
                  <a:lnTo>
                    <a:pt x="60960" y="778981"/>
                  </a:lnTo>
                  <a:lnTo>
                    <a:pt x="60960" y="5607860"/>
                  </a:lnTo>
                  <a:lnTo>
                    <a:pt x="0" y="5607860"/>
                  </a:lnTo>
                  <a:lnTo>
                    <a:pt x="0" y="778981"/>
                  </a:lnTo>
                  <a:close/>
                  <a:moveTo>
                    <a:pt x="181610" y="778981"/>
                  </a:moveTo>
                  <a:lnTo>
                    <a:pt x="196850" y="778981"/>
                  </a:lnTo>
                  <a:lnTo>
                    <a:pt x="196850" y="5607860"/>
                  </a:lnTo>
                  <a:lnTo>
                    <a:pt x="181610" y="5607860"/>
                  </a:lnTo>
                  <a:lnTo>
                    <a:pt x="181610" y="778981"/>
                  </a:lnTo>
                  <a:close/>
                  <a:moveTo>
                    <a:pt x="808224" y="6379177"/>
                  </a:moveTo>
                  <a:lnTo>
                    <a:pt x="2735638" y="6379177"/>
                  </a:lnTo>
                  <a:lnTo>
                    <a:pt x="2735638" y="6440137"/>
                  </a:lnTo>
                  <a:lnTo>
                    <a:pt x="808224" y="6440137"/>
                  </a:lnTo>
                  <a:lnTo>
                    <a:pt x="808224" y="6379177"/>
                  </a:lnTo>
                  <a:close/>
                  <a:moveTo>
                    <a:pt x="808224" y="6243287"/>
                  </a:moveTo>
                  <a:lnTo>
                    <a:pt x="2735638" y="6243287"/>
                  </a:lnTo>
                  <a:lnTo>
                    <a:pt x="2735638" y="6258527"/>
                  </a:lnTo>
                  <a:lnTo>
                    <a:pt x="808224" y="6258527"/>
                  </a:lnTo>
                  <a:lnTo>
                    <a:pt x="808224" y="6243287"/>
                  </a:lnTo>
                  <a:close/>
                  <a:moveTo>
                    <a:pt x="481330" y="6379177"/>
                  </a:moveTo>
                  <a:cubicBezTo>
                    <a:pt x="480060" y="6145497"/>
                    <a:pt x="293370" y="5956267"/>
                    <a:pt x="60960" y="5948647"/>
                  </a:cubicBezTo>
                  <a:lnTo>
                    <a:pt x="60960" y="5606583"/>
                  </a:lnTo>
                  <a:lnTo>
                    <a:pt x="0" y="5606583"/>
                  </a:lnTo>
                  <a:lnTo>
                    <a:pt x="0" y="6010877"/>
                  </a:lnTo>
                  <a:lnTo>
                    <a:pt x="35560" y="6009607"/>
                  </a:lnTo>
                  <a:lnTo>
                    <a:pt x="49530" y="6009607"/>
                  </a:lnTo>
                  <a:cubicBezTo>
                    <a:pt x="254000" y="6009607"/>
                    <a:pt x="421640" y="6175977"/>
                    <a:pt x="421640" y="6381717"/>
                  </a:cubicBezTo>
                  <a:cubicBezTo>
                    <a:pt x="421640" y="6389337"/>
                    <a:pt x="421640" y="6396957"/>
                    <a:pt x="420370" y="6407117"/>
                  </a:cubicBezTo>
                  <a:lnTo>
                    <a:pt x="417830" y="6440137"/>
                  </a:lnTo>
                  <a:lnTo>
                    <a:pt x="809259" y="6440137"/>
                  </a:lnTo>
                  <a:lnTo>
                    <a:pt x="809259" y="6379177"/>
                  </a:lnTo>
                  <a:lnTo>
                    <a:pt x="481330" y="6379177"/>
                  </a:lnTo>
                  <a:close/>
                  <a:moveTo>
                    <a:pt x="600710" y="6243287"/>
                  </a:moveTo>
                  <a:cubicBezTo>
                    <a:pt x="549910" y="6043897"/>
                    <a:pt x="397510" y="5886417"/>
                    <a:pt x="198120" y="5833077"/>
                  </a:cubicBezTo>
                  <a:lnTo>
                    <a:pt x="198120" y="5607860"/>
                  </a:lnTo>
                  <a:lnTo>
                    <a:pt x="182880" y="5607860"/>
                  </a:lnTo>
                  <a:lnTo>
                    <a:pt x="182880" y="5845777"/>
                  </a:lnTo>
                  <a:lnTo>
                    <a:pt x="189230" y="5847047"/>
                  </a:lnTo>
                  <a:cubicBezTo>
                    <a:pt x="387350" y="5899117"/>
                    <a:pt x="541020" y="6054057"/>
                    <a:pt x="588010" y="6253447"/>
                  </a:cubicBezTo>
                  <a:lnTo>
                    <a:pt x="589280" y="6259797"/>
                  </a:lnTo>
                  <a:lnTo>
                    <a:pt x="809259" y="6259797"/>
                  </a:lnTo>
                  <a:lnTo>
                    <a:pt x="809259" y="6244557"/>
                  </a:lnTo>
                  <a:lnTo>
                    <a:pt x="600710" y="6243287"/>
                  </a:lnTo>
                  <a:close/>
                  <a:moveTo>
                    <a:pt x="3487269" y="5948647"/>
                  </a:moveTo>
                  <a:cubicBezTo>
                    <a:pt x="3252319" y="5952457"/>
                    <a:pt x="3061819" y="6142957"/>
                    <a:pt x="3060549" y="6379177"/>
                  </a:cubicBezTo>
                  <a:lnTo>
                    <a:pt x="2734603" y="6379177"/>
                  </a:lnTo>
                  <a:lnTo>
                    <a:pt x="2734603" y="6440137"/>
                  </a:lnTo>
                  <a:lnTo>
                    <a:pt x="3125319" y="6440137"/>
                  </a:lnTo>
                  <a:lnTo>
                    <a:pt x="3122779" y="6407117"/>
                  </a:lnTo>
                  <a:cubicBezTo>
                    <a:pt x="3121509" y="6396957"/>
                    <a:pt x="3121509" y="6388067"/>
                    <a:pt x="3121509" y="6381717"/>
                  </a:cubicBezTo>
                  <a:cubicBezTo>
                    <a:pt x="3121509" y="6177247"/>
                    <a:pt x="3287879" y="6009607"/>
                    <a:pt x="3493619" y="6009607"/>
                  </a:cubicBezTo>
                  <a:cubicBezTo>
                    <a:pt x="3501239" y="6009607"/>
                    <a:pt x="3508859" y="6009607"/>
                    <a:pt x="3516479" y="6010877"/>
                  </a:cubicBezTo>
                  <a:lnTo>
                    <a:pt x="3549498" y="6013417"/>
                  </a:lnTo>
                  <a:lnTo>
                    <a:pt x="3549498" y="5607860"/>
                  </a:lnTo>
                  <a:lnTo>
                    <a:pt x="3488539" y="5607860"/>
                  </a:lnTo>
                  <a:lnTo>
                    <a:pt x="3487269" y="5948647"/>
                  </a:lnTo>
                  <a:close/>
                  <a:moveTo>
                    <a:pt x="3351379" y="5830537"/>
                  </a:moveTo>
                  <a:cubicBezTo>
                    <a:pt x="3151989" y="5882607"/>
                    <a:pt x="2991969" y="6042627"/>
                    <a:pt x="2942439" y="6242017"/>
                  </a:cubicBezTo>
                  <a:lnTo>
                    <a:pt x="2735638" y="6242017"/>
                  </a:lnTo>
                  <a:lnTo>
                    <a:pt x="2735638" y="6257257"/>
                  </a:lnTo>
                  <a:lnTo>
                    <a:pt x="2955139" y="6257257"/>
                  </a:lnTo>
                  <a:lnTo>
                    <a:pt x="2956409" y="6250907"/>
                  </a:lnTo>
                  <a:cubicBezTo>
                    <a:pt x="3004669" y="6051517"/>
                    <a:pt x="3163419" y="5891497"/>
                    <a:pt x="3361539" y="5843237"/>
                  </a:cubicBezTo>
                  <a:lnTo>
                    <a:pt x="3367889" y="5841967"/>
                  </a:lnTo>
                  <a:lnTo>
                    <a:pt x="3367889" y="5605306"/>
                  </a:lnTo>
                  <a:lnTo>
                    <a:pt x="3352649" y="5605306"/>
                  </a:lnTo>
                  <a:lnTo>
                    <a:pt x="3351379" y="5830537"/>
                  </a:lnTo>
                  <a:close/>
                  <a:moveTo>
                    <a:pt x="3487269" y="778981"/>
                  </a:moveTo>
                  <a:lnTo>
                    <a:pt x="3548229" y="778981"/>
                  </a:lnTo>
                  <a:lnTo>
                    <a:pt x="3548229" y="5607860"/>
                  </a:lnTo>
                  <a:lnTo>
                    <a:pt x="3487269" y="5607860"/>
                  </a:lnTo>
                  <a:lnTo>
                    <a:pt x="3487269" y="778981"/>
                  </a:lnTo>
                  <a:close/>
                  <a:moveTo>
                    <a:pt x="3351379" y="778981"/>
                  </a:moveTo>
                  <a:lnTo>
                    <a:pt x="3366619" y="778981"/>
                  </a:lnTo>
                  <a:lnTo>
                    <a:pt x="3366619" y="5607860"/>
                  </a:lnTo>
                  <a:lnTo>
                    <a:pt x="3351379" y="5607860"/>
                  </a:lnTo>
                  <a:lnTo>
                    <a:pt x="3351379" y="778981"/>
                  </a:lnTo>
                  <a:close/>
                  <a:moveTo>
                    <a:pt x="3060548" y="60960"/>
                  </a:moveTo>
                  <a:cubicBezTo>
                    <a:pt x="3066898" y="292100"/>
                    <a:pt x="3254859" y="480060"/>
                    <a:pt x="3487269" y="482600"/>
                  </a:cubicBezTo>
                  <a:lnTo>
                    <a:pt x="3487269" y="777704"/>
                  </a:lnTo>
                  <a:lnTo>
                    <a:pt x="3548228" y="777704"/>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704"/>
                  </a:lnTo>
                  <a:lnTo>
                    <a:pt x="3366619" y="777704"/>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18" name="Group 18"/>
          <p:cNvGrpSpPr/>
          <p:nvPr/>
        </p:nvGrpSpPr>
        <p:grpSpPr bwMode="auto">
          <a:xfrm>
            <a:off x="9398606" y="4392561"/>
            <a:ext cx="2077135" cy="3770060"/>
            <a:chOff x="0" y="0"/>
            <a:chExt cx="3548229" cy="6440136"/>
          </a:xfrm>
        </p:grpSpPr>
        <p:sp>
          <p:nvSpPr>
            <p:cNvPr id="19" name="Freeform 19"/>
            <p:cNvSpPr/>
            <p:nvPr/>
          </p:nvSpPr>
          <p:spPr bwMode="auto">
            <a:xfrm>
              <a:off x="0" y="0"/>
              <a:ext cx="3549498" cy="6440136"/>
            </a:xfrm>
            <a:custGeom>
              <a:avLst/>
              <a:gdLst/>
              <a:ahLst/>
              <a:cxnLst/>
              <a:rect l="l" t="t" r="r" b="b"/>
              <a:pathLst>
                <a:path w="3549498" h="6440137"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8981"/>
                  </a:lnTo>
                  <a:lnTo>
                    <a:pt x="60960" y="77898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8981"/>
                  </a:lnTo>
                  <a:lnTo>
                    <a:pt x="195580" y="778981"/>
                  </a:lnTo>
                  <a:lnTo>
                    <a:pt x="196850" y="599440"/>
                  </a:lnTo>
                  <a:close/>
                  <a:moveTo>
                    <a:pt x="0" y="778981"/>
                  </a:moveTo>
                  <a:lnTo>
                    <a:pt x="60960" y="778981"/>
                  </a:lnTo>
                  <a:lnTo>
                    <a:pt x="60960" y="5607860"/>
                  </a:lnTo>
                  <a:lnTo>
                    <a:pt x="0" y="5607860"/>
                  </a:lnTo>
                  <a:lnTo>
                    <a:pt x="0" y="778981"/>
                  </a:lnTo>
                  <a:close/>
                  <a:moveTo>
                    <a:pt x="181610" y="778981"/>
                  </a:moveTo>
                  <a:lnTo>
                    <a:pt x="196850" y="778981"/>
                  </a:lnTo>
                  <a:lnTo>
                    <a:pt x="196850" y="5607860"/>
                  </a:lnTo>
                  <a:lnTo>
                    <a:pt x="181610" y="5607860"/>
                  </a:lnTo>
                  <a:lnTo>
                    <a:pt x="181610" y="778981"/>
                  </a:lnTo>
                  <a:close/>
                  <a:moveTo>
                    <a:pt x="808224" y="6379177"/>
                  </a:moveTo>
                  <a:lnTo>
                    <a:pt x="2735638" y="6379177"/>
                  </a:lnTo>
                  <a:lnTo>
                    <a:pt x="2735638" y="6440137"/>
                  </a:lnTo>
                  <a:lnTo>
                    <a:pt x="808224" y="6440137"/>
                  </a:lnTo>
                  <a:lnTo>
                    <a:pt x="808224" y="6379177"/>
                  </a:lnTo>
                  <a:close/>
                  <a:moveTo>
                    <a:pt x="808224" y="6243287"/>
                  </a:moveTo>
                  <a:lnTo>
                    <a:pt x="2735638" y="6243287"/>
                  </a:lnTo>
                  <a:lnTo>
                    <a:pt x="2735638" y="6258527"/>
                  </a:lnTo>
                  <a:lnTo>
                    <a:pt x="808224" y="6258527"/>
                  </a:lnTo>
                  <a:lnTo>
                    <a:pt x="808224" y="6243287"/>
                  </a:lnTo>
                  <a:close/>
                  <a:moveTo>
                    <a:pt x="481330" y="6379177"/>
                  </a:moveTo>
                  <a:cubicBezTo>
                    <a:pt x="480060" y="6145497"/>
                    <a:pt x="293370" y="5956267"/>
                    <a:pt x="60960" y="5948647"/>
                  </a:cubicBezTo>
                  <a:lnTo>
                    <a:pt x="60960" y="5606583"/>
                  </a:lnTo>
                  <a:lnTo>
                    <a:pt x="0" y="5606583"/>
                  </a:lnTo>
                  <a:lnTo>
                    <a:pt x="0" y="6010877"/>
                  </a:lnTo>
                  <a:lnTo>
                    <a:pt x="35560" y="6009607"/>
                  </a:lnTo>
                  <a:lnTo>
                    <a:pt x="49530" y="6009607"/>
                  </a:lnTo>
                  <a:cubicBezTo>
                    <a:pt x="254000" y="6009607"/>
                    <a:pt x="421640" y="6175977"/>
                    <a:pt x="421640" y="6381717"/>
                  </a:cubicBezTo>
                  <a:cubicBezTo>
                    <a:pt x="421640" y="6389337"/>
                    <a:pt x="421640" y="6396957"/>
                    <a:pt x="420370" y="6407117"/>
                  </a:cubicBezTo>
                  <a:lnTo>
                    <a:pt x="417830" y="6440137"/>
                  </a:lnTo>
                  <a:lnTo>
                    <a:pt x="809259" y="6440137"/>
                  </a:lnTo>
                  <a:lnTo>
                    <a:pt x="809259" y="6379177"/>
                  </a:lnTo>
                  <a:lnTo>
                    <a:pt x="481330" y="6379177"/>
                  </a:lnTo>
                  <a:close/>
                  <a:moveTo>
                    <a:pt x="600710" y="6243287"/>
                  </a:moveTo>
                  <a:cubicBezTo>
                    <a:pt x="549910" y="6043897"/>
                    <a:pt x="397510" y="5886417"/>
                    <a:pt x="198120" y="5833077"/>
                  </a:cubicBezTo>
                  <a:lnTo>
                    <a:pt x="198120" y="5607860"/>
                  </a:lnTo>
                  <a:lnTo>
                    <a:pt x="182880" y="5607860"/>
                  </a:lnTo>
                  <a:lnTo>
                    <a:pt x="182880" y="5845777"/>
                  </a:lnTo>
                  <a:lnTo>
                    <a:pt x="189230" y="5847047"/>
                  </a:lnTo>
                  <a:cubicBezTo>
                    <a:pt x="387350" y="5899117"/>
                    <a:pt x="541020" y="6054057"/>
                    <a:pt x="588010" y="6253447"/>
                  </a:cubicBezTo>
                  <a:lnTo>
                    <a:pt x="589280" y="6259797"/>
                  </a:lnTo>
                  <a:lnTo>
                    <a:pt x="809259" y="6259797"/>
                  </a:lnTo>
                  <a:lnTo>
                    <a:pt x="809259" y="6244557"/>
                  </a:lnTo>
                  <a:lnTo>
                    <a:pt x="600710" y="6243287"/>
                  </a:lnTo>
                  <a:close/>
                  <a:moveTo>
                    <a:pt x="3487269" y="5948647"/>
                  </a:moveTo>
                  <a:cubicBezTo>
                    <a:pt x="3252319" y="5952457"/>
                    <a:pt x="3061819" y="6142957"/>
                    <a:pt x="3060549" y="6379177"/>
                  </a:cubicBezTo>
                  <a:lnTo>
                    <a:pt x="2734603" y="6379177"/>
                  </a:lnTo>
                  <a:lnTo>
                    <a:pt x="2734603" y="6440137"/>
                  </a:lnTo>
                  <a:lnTo>
                    <a:pt x="3125319" y="6440137"/>
                  </a:lnTo>
                  <a:lnTo>
                    <a:pt x="3122779" y="6407117"/>
                  </a:lnTo>
                  <a:cubicBezTo>
                    <a:pt x="3121509" y="6396957"/>
                    <a:pt x="3121509" y="6388067"/>
                    <a:pt x="3121509" y="6381717"/>
                  </a:cubicBezTo>
                  <a:cubicBezTo>
                    <a:pt x="3121509" y="6177247"/>
                    <a:pt x="3287879" y="6009607"/>
                    <a:pt x="3493619" y="6009607"/>
                  </a:cubicBezTo>
                  <a:cubicBezTo>
                    <a:pt x="3501239" y="6009607"/>
                    <a:pt x="3508859" y="6009607"/>
                    <a:pt x="3516479" y="6010877"/>
                  </a:cubicBezTo>
                  <a:lnTo>
                    <a:pt x="3549498" y="6013417"/>
                  </a:lnTo>
                  <a:lnTo>
                    <a:pt x="3549498" y="5607860"/>
                  </a:lnTo>
                  <a:lnTo>
                    <a:pt x="3488539" y="5607860"/>
                  </a:lnTo>
                  <a:lnTo>
                    <a:pt x="3487269" y="5948647"/>
                  </a:lnTo>
                  <a:close/>
                  <a:moveTo>
                    <a:pt x="3351379" y="5830537"/>
                  </a:moveTo>
                  <a:cubicBezTo>
                    <a:pt x="3151989" y="5882607"/>
                    <a:pt x="2991969" y="6042627"/>
                    <a:pt x="2942439" y="6242017"/>
                  </a:cubicBezTo>
                  <a:lnTo>
                    <a:pt x="2735638" y="6242017"/>
                  </a:lnTo>
                  <a:lnTo>
                    <a:pt x="2735638" y="6257257"/>
                  </a:lnTo>
                  <a:lnTo>
                    <a:pt x="2955139" y="6257257"/>
                  </a:lnTo>
                  <a:lnTo>
                    <a:pt x="2956409" y="6250907"/>
                  </a:lnTo>
                  <a:cubicBezTo>
                    <a:pt x="3004669" y="6051517"/>
                    <a:pt x="3163419" y="5891497"/>
                    <a:pt x="3361539" y="5843237"/>
                  </a:cubicBezTo>
                  <a:lnTo>
                    <a:pt x="3367889" y="5841967"/>
                  </a:lnTo>
                  <a:lnTo>
                    <a:pt x="3367889" y="5605306"/>
                  </a:lnTo>
                  <a:lnTo>
                    <a:pt x="3352649" y="5605306"/>
                  </a:lnTo>
                  <a:lnTo>
                    <a:pt x="3351379" y="5830537"/>
                  </a:lnTo>
                  <a:close/>
                  <a:moveTo>
                    <a:pt x="3487269" y="778981"/>
                  </a:moveTo>
                  <a:lnTo>
                    <a:pt x="3548229" y="778981"/>
                  </a:lnTo>
                  <a:lnTo>
                    <a:pt x="3548229" y="5607860"/>
                  </a:lnTo>
                  <a:lnTo>
                    <a:pt x="3487269" y="5607860"/>
                  </a:lnTo>
                  <a:lnTo>
                    <a:pt x="3487269" y="778981"/>
                  </a:lnTo>
                  <a:close/>
                  <a:moveTo>
                    <a:pt x="3351379" y="778981"/>
                  </a:moveTo>
                  <a:lnTo>
                    <a:pt x="3366619" y="778981"/>
                  </a:lnTo>
                  <a:lnTo>
                    <a:pt x="3366619" y="5607860"/>
                  </a:lnTo>
                  <a:lnTo>
                    <a:pt x="3351379" y="5607860"/>
                  </a:lnTo>
                  <a:lnTo>
                    <a:pt x="3351379" y="778981"/>
                  </a:lnTo>
                  <a:close/>
                  <a:moveTo>
                    <a:pt x="3060548" y="60960"/>
                  </a:moveTo>
                  <a:cubicBezTo>
                    <a:pt x="3066898" y="292100"/>
                    <a:pt x="3254859" y="480060"/>
                    <a:pt x="3487269" y="482600"/>
                  </a:cubicBezTo>
                  <a:lnTo>
                    <a:pt x="3487269" y="777704"/>
                  </a:lnTo>
                  <a:lnTo>
                    <a:pt x="3548228" y="777704"/>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704"/>
                  </a:lnTo>
                  <a:lnTo>
                    <a:pt x="3366619" y="777704"/>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sp>
        <p:nvSpPr>
          <p:cNvPr id="20" name="TextBox 20"/>
          <p:cNvSpPr txBox="1"/>
          <p:nvPr/>
        </p:nvSpPr>
        <p:spPr bwMode="auto">
          <a:xfrm>
            <a:off x="9476045" y="4697426"/>
            <a:ext cx="1971121" cy="2962349"/>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Teklifler</a:t>
            </a:r>
            <a:r>
              <a:rPr lang="en-US" sz="2000" spc="20">
                <a:solidFill>
                  <a:srgbClr val="000000"/>
                </a:solidFill>
                <a:latin typeface="Montserrat Classic"/>
              </a:rPr>
              <a:t> </a:t>
            </a:r>
            <a:r>
              <a:rPr lang="en-US" sz="2000" spc="20">
                <a:solidFill>
                  <a:srgbClr val="000000"/>
                </a:solidFill>
                <a:latin typeface="Montserrat Classic"/>
              </a:rPr>
              <a:t>teklif</a:t>
            </a:r>
            <a:r>
              <a:rPr lang="en-US" sz="2000" spc="20">
                <a:solidFill>
                  <a:srgbClr val="000000"/>
                </a:solidFill>
                <a:latin typeface="Montserrat Classic"/>
              </a:rPr>
              <a:t> </a:t>
            </a:r>
            <a:r>
              <a:rPr lang="en-US" sz="2000" spc="20">
                <a:solidFill>
                  <a:srgbClr val="000000"/>
                </a:solidFill>
                <a:latin typeface="Montserrat Classic"/>
              </a:rPr>
              <a:t>listesine</a:t>
            </a:r>
            <a:r>
              <a:rPr lang="en-US" sz="2000" spc="20">
                <a:solidFill>
                  <a:srgbClr val="000000"/>
                </a:solidFill>
                <a:latin typeface="Montserrat Classic"/>
              </a:rPr>
              <a:t> </a:t>
            </a:r>
            <a:r>
              <a:rPr lang="en-US" sz="2000" spc="20">
                <a:solidFill>
                  <a:srgbClr val="000000"/>
                </a:solidFill>
                <a:latin typeface="Montserrat Classic"/>
              </a:rPr>
              <a:t>kaydedilir</a:t>
            </a:r>
            <a:r>
              <a:rPr lang="en-US" sz="2000" spc="20">
                <a:solidFill>
                  <a:srgbClr val="000000"/>
                </a:solidFill>
                <a:latin typeface="Montserrat Classic"/>
              </a:rPr>
              <a:t>.</a:t>
            </a:r>
            <a:endParaRPr/>
          </a:p>
          <a:p>
            <a:pPr algn="ctr">
              <a:lnSpc>
                <a:spcPts val="1500"/>
              </a:lnSpc>
              <a:defRPr/>
            </a:pP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Teklif</a:t>
            </a:r>
            <a:r>
              <a:rPr lang="en-US" sz="2000" spc="20">
                <a:solidFill>
                  <a:srgbClr val="000000"/>
                </a:solidFill>
                <a:latin typeface="Montserrat Classic"/>
              </a:rPr>
              <a:t> alma </a:t>
            </a:r>
            <a:r>
              <a:rPr lang="en-US" sz="2000" spc="20">
                <a:solidFill>
                  <a:srgbClr val="000000"/>
                </a:solidFill>
                <a:latin typeface="Montserrat Classic"/>
              </a:rPr>
              <a:t>süresi</a:t>
            </a:r>
            <a:r>
              <a:rPr lang="en-US" sz="2000" spc="20">
                <a:solidFill>
                  <a:srgbClr val="000000"/>
                </a:solidFill>
                <a:latin typeface="Montserrat Classic"/>
              </a:rPr>
              <a:t> </a:t>
            </a:r>
            <a:r>
              <a:rPr lang="en-US" sz="2000" spc="20">
                <a:solidFill>
                  <a:srgbClr val="000000"/>
                </a:solidFill>
                <a:latin typeface="Montserrat Classic"/>
              </a:rPr>
              <a:t>sona</a:t>
            </a:r>
            <a:r>
              <a:rPr lang="en-US" sz="2000" spc="20">
                <a:solidFill>
                  <a:srgbClr val="000000"/>
                </a:solidFill>
                <a:latin typeface="Montserrat Classic"/>
              </a:rPr>
              <a:t> </a:t>
            </a:r>
            <a:r>
              <a:rPr lang="en-US" sz="2000" spc="20">
                <a:solidFill>
                  <a:srgbClr val="000000"/>
                </a:solidFill>
                <a:latin typeface="Montserrat Classic"/>
              </a:rPr>
              <a:t>erdiğinde</a:t>
            </a:r>
            <a:r>
              <a:rPr lang="en-US" sz="2000" spc="20">
                <a:solidFill>
                  <a:srgbClr val="000000"/>
                </a:solidFill>
                <a:latin typeface="Montserrat Classic"/>
              </a:rPr>
              <a:t> durum </a:t>
            </a:r>
            <a:r>
              <a:rPr lang="en-US" sz="2000" spc="20">
                <a:solidFill>
                  <a:srgbClr val="000000"/>
                </a:solidFill>
                <a:latin typeface="Montserrat Classic"/>
              </a:rPr>
              <a:t>tutanakla</a:t>
            </a:r>
            <a:r>
              <a:rPr lang="en-US" sz="2000" spc="20">
                <a:solidFill>
                  <a:srgbClr val="000000"/>
                </a:solidFill>
                <a:latin typeface="Montserrat Classic"/>
              </a:rPr>
              <a:t> </a:t>
            </a:r>
            <a:r>
              <a:rPr lang="en-US" sz="2000" spc="20">
                <a:solidFill>
                  <a:srgbClr val="000000"/>
                </a:solidFill>
                <a:latin typeface="Montserrat Classic"/>
              </a:rPr>
              <a:t>tespit</a:t>
            </a:r>
            <a:r>
              <a:rPr lang="en-US" sz="2000" spc="20">
                <a:solidFill>
                  <a:srgbClr val="000000"/>
                </a:solidFill>
                <a:latin typeface="Montserrat Classic"/>
              </a:rPr>
              <a:t> </a:t>
            </a:r>
            <a:r>
              <a:rPr lang="en-US" sz="2000" spc="20">
                <a:solidFill>
                  <a:srgbClr val="000000"/>
                </a:solidFill>
                <a:latin typeface="Montserrat Classic"/>
              </a:rPr>
              <a:t>edilir</a:t>
            </a:r>
            <a:r>
              <a:rPr lang="en-US" sz="2000" spc="20">
                <a:solidFill>
                  <a:srgbClr val="000000"/>
                </a:solidFill>
                <a:latin typeface="Montserrat Classic"/>
              </a:rPr>
              <a:t>.</a:t>
            </a:r>
            <a:endParaRPr/>
          </a:p>
        </p:txBody>
      </p:sp>
      <p:grpSp>
        <p:nvGrpSpPr>
          <p:cNvPr id="21" name="Group 21"/>
          <p:cNvGrpSpPr/>
          <p:nvPr/>
        </p:nvGrpSpPr>
        <p:grpSpPr bwMode="auto">
          <a:xfrm>
            <a:off x="11575170" y="4392561"/>
            <a:ext cx="2077135" cy="3773999"/>
            <a:chOff x="0" y="0"/>
            <a:chExt cx="3548229" cy="6446867"/>
          </a:xfrm>
        </p:grpSpPr>
        <p:sp>
          <p:nvSpPr>
            <p:cNvPr id="22" name="Freeform 22"/>
            <p:cNvSpPr/>
            <p:nvPr/>
          </p:nvSpPr>
          <p:spPr bwMode="auto">
            <a:xfrm>
              <a:off x="0" y="0"/>
              <a:ext cx="3549498" cy="6446867"/>
            </a:xfrm>
            <a:custGeom>
              <a:avLst/>
              <a:gdLst/>
              <a:ahLst/>
              <a:cxnLst/>
              <a:rect l="l" t="t" r="r" b="b"/>
              <a:pathLst>
                <a:path w="3549498" h="6446867"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9090"/>
                  </a:lnTo>
                  <a:lnTo>
                    <a:pt x="60960" y="779090"/>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9090"/>
                  </a:lnTo>
                  <a:lnTo>
                    <a:pt x="195580" y="779090"/>
                  </a:lnTo>
                  <a:lnTo>
                    <a:pt x="196850" y="599440"/>
                  </a:lnTo>
                  <a:close/>
                  <a:moveTo>
                    <a:pt x="0" y="779090"/>
                  </a:moveTo>
                  <a:lnTo>
                    <a:pt x="60960" y="779090"/>
                  </a:lnTo>
                  <a:lnTo>
                    <a:pt x="60960" y="5614492"/>
                  </a:lnTo>
                  <a:lnTo>
                    <a:pt x="0" y="5614492"/>
                  </a:lnTo>
                  <a:lnTo>
                    <a:pt x="0" y="779090"/>
                  </a:lnTo>
                  <a:close/>
                  <a:moveTo>
                    <a:pt x="181610" y="779090"/>
                  </a:moveTo>
                  <a:lnTo>
                    <a:pt x="196850" y="779090"/>
                  </a:lnTo>
                  <a:lnTo>
                    <a:pt x="196850" y="5614492"/>
                  </a:lnTo>
                  <a:lnTo>
                    <a:pt x="181610" y="5614492"/>
                  </a:lnTo>
                  <a:lnTo>
                    <a:pt x="181610" y="779090"/>
                  </a:lnTo>
                  <a:close/>
                  <a:moveTo>
                    <a:pt x="808224" y="6385907"/>
                  </a:moveTo>
                  <a:lnTo>
                    <a:pt x="2735638" y="6385907"/>
                  </a:lnTo>
                  <a:lnTo>
                    <a:pt x="2735638" y="6446867"/>
                  </a:lnTo>
                  <a:lnTo>
                    <a:pt x="808224" y="6446867"/>
                  </a:lnTo>
                  <a:lnTo>
                    <a:pt x="808224" y="6385907"/>
                  </a:lnTo>
                  <a:close/>
                  <a:moveTo>
                    <a:pt x="808224" y="6250017"/>
                  </a:moveTo>
                  <a:lnTo>
                    <a:pt x="2735638" y="6250017"/>
                  </a:lnTo>
                  <a:lnTo>
                    <a:pt x="2735638" y="6265257"/>
                  </a:lnTo>
                  <a:lnTo>
                    <a:pt x="808224" y="6265257"/>
                  </a:lnTo>
                  <a:lnTo>
                    <a:pt x="808224" y="6250017"/>
                  </a:lnTo>
                  <a:close/>
                  <a:moveTo>
                    <a:pt x="481330" y="6385907"/>
                  </a:moveTo>
                  <a:cubicBezTo>
                    <a:pt x="480060" y="6152227"/>
                    <a:pt x="293370" y="5962996"/>
                    <a:pt x="60960" y="5955377"/>
                  </a:cubicBezTo>
                  <a:lnTo>
                    <a:pt x="60960" y="5613213"/>
                  </a:lnTo>
                  <a:lnTo>
                    <a:pt x="0" y="5613213"/>
                  </a:lnTo>
                  <a:lnTo>
                    <a:pt x="0" y="6017607"/>
                  </a:lnTo>
                  <a:lnTo>
                    <a:pt x="35560" y="6016337"/>
                  </a:lnTo>
                  <a:lnTo>
                    <a:pt x="49530" y="6016337"/>
                  </a:lnTo>
                  <a:cubicBezTo>
                    <a:pt x="254000" y="6016337"/>
                    <a:pt x="421640" y="6182707"/>
                    <a:pt x="421640" y="6388446"/>
                  </a:cubicBezTo>
                  <a:cubicBezTo>
                    <a:pt x="421640" y="6396067"/>
                    <a:pt x="421640" y="6403687"/>
                    <a:pt x="420370" y="6413846"/>
                  </a:cubicBezTo>
                  <a:lnTo>
                    <a:pt x="417830" y="6446867"/>
                  </a:lnTo>
                  <a:lnTo>
                    <a:pt x="809259" y="6446867"/>
                  </a:lnTo>
                  <a:lnTo>
                    <a:pt x="809259" y="6385907"/>
                  </a:lnTo>
                  <a:lnTo>
                    <a:pt x="481330" y="6385907"/>
                  </a:lnTo>
                  <a:close/>
                  <a:moveTo>
                    <a:pt x="600710" y="6250017"/>
                  </a:moveTo>
                  <a:cubicBezTo>
                    <a:pt x="549910" y="6050627"/>
                    <a:pt x="397510" y="5893146"/>
                    <a:pt x="198120" y="5839807"/>
                  </a:cubicBezTo>
                  <a:lnTo>
                    <a:pt x="198120" y="5614492"/>
                  </a:lnTo>
                  <a:lnTo>
                    <a:pt x="182880" y="5614492"/>
                  </a:lnTo>
                  <a:lnTo>
                    <a:pt x="182880" y="5852507"/>
                  </a:lnTo>
                  <a:lnTo>
                    <a:pt x="189230" y="5853777"/>
                  </a:lnTo>
                  <a:cubicBezTo>
                    <a:pt x="387350" y="5905846"/>
                    <a:pt x="541020" y="6060787"/>
                    <a:pt x="588010" y="6260177"/>
                  </a:cubicBezTo>
                  <a:lnTo>
                    <a:pt x="589280" y="6266527"/>
                  </a:lnTo>
                  <a:lnTo>
                    <a:pt x="809259" y="6266527"/>
                  </a:lnTo>
                  <a:lnTo>
                    <a:pt x="809259" y="6251287"/>
                  </a:lnTo>
                  <a:lnTo>
                    <a:pt x="600710" y="6250017"/>
                  </a:lnTo>
                  <a:close/>
                  <a:moveTo>
                    <a:pt x="3487269" y="5955377"/>
                  </a:moveTo>
                  <a:cubicBezTo>
                    <a:pt x="3252319" y="5959187"/>
                    <a:pt x="3061819" y="6149687"/>
                    <a:pt x="3060549" y="6385907"/>
                  </a:cubicBezTo>
                  <a:lnTo>
                    <a:pt x="2734603" y="6385907"/>
                  </a:lnTo>
                  <a:lnTo>
                    <a:pt x="2734603" y="6446867"/>
                  </a:lnTo>
                  <a:lnTo>
                    <a:pt x="3125319" y="6446867"/>
                  </a:lnTo>
                  <a:lnTo>
                    <a:pt x="3122779" y="6413846"/>
                  </a:lnTo>
                  <a:cubicBezTo>
                    <a:pt x="3121509" y="6403687"/>
                    <a:pt x="3121509" y="6394796"/>
                    <a:pt x="3121509" y="6388446"/>
                  </a:cubicBezTo>
                  <a:cubicBezTo>
                    <a:pt x="3121509" y="6183977"/>
                    <a:pt x="3287879" y="6016337"/>
                    <a:pt x="3493619" y="6016337"/>
                  </a:cubicBezTo>
                  <a:cubicBezTo>
                    <a:pt x="3501239" y="6016337"/>
                    <a:pt x="3508859" y="6016337"/>
                    <a:pt x="3516479" y="6017607"/>
                  </a:cubicBezTo>
                  <a:lnTo>
                    <a:pt x="3549498" y="6020146"/>
                  </a:lnTo>
                  <a:lnTo>
                    <a:pt x="3549498" y="5614492"/>
                  </a:lnTo>
                  <a:lnTo>
                    <a:pt x="3488539" y="5614492"/>
                  </a:lnTo>
                  <a:lnTo>
                    <a:pt x="3487269" y="5955377"/>
                  </a:lnTo>
                  <a:close/>
                  <a:moveTo>
                    <a:pt x="3351379" y="5837267"/>
                  </a:moveTo>
                  <a:cubicBezTo>
                    <a:pt x="3151989" y="5889337"/>
                    <a:pt x="2991969" y="6049357"/>
                    <a:pt x="2942439" y="6248746"/>
                  </a:cubicBezTo>
                  <a:lnTo>
                    <a:pt x="2735638" y="6248746"/>
                  </a:lnTo>
                  <a:lnTo>
                    <a:pt x="2735638" y="6263987"/>
                  </a:lnTo>
                  <a:lnTo>
                    <a:pt x="2955139" y="6263987"/>
                  </a:lnTo>
                  <a:lnTo>
                    <a:pt x="2956409" y="6257637"/>
                  </a:lnTo>
                  <a:cubicBezTo>
                    <a:pt x="3004669" y="6058246"/>
                    <a:pt x="3163419" y="5898227"/>
                    <a:pt x="3361539" y="5849967"/>
                  </a:cubicBezTo>
                  <a:lnTo>
                    <a:pt x="3367889" y="5848696"/>
                  </a:lnTo>
                  <a:lnTo>
                    <a:pt x="3367889" y="5611933"/>
                  </a:lnTo>
                  <a:lnTo>
                    <a:pt x="3352649" y="5611933"/>
                  </a:lnTo>
                  <a:lnTo>
                    <a:pt x="3351379" y="5837267"/>
                  </a:lnTo>
                  <a:close/>
                  <a:moveTo>
                    <a:pt x="3487269" y="779090"/>
                  </a:moveTo>
                  <a:lnTo>
                    <a:pt x="3548229" y="779090"/>
                  </a:lnTo>
                  <a:lnTo>
                    <a:pt x="3548229" y="5614492"/>
                  </a:lnTo>
                  <a:lnTo>
                    <a:pt x="3487269" y="5614492"/>
                  </a:lnTo>
                  <a:lnTo>
                    <a:pt x="3487269" y="779090"/>
                  </a:lnTo>
                  <a:close/>
                  <a:moveTo>
                    <a:pt x="3351379" y="779090"/>
                  </a:moveTo>
                  <a:lnTo>
                    <a:pt x="3366619" y="779090"/>
                  </a:lnTo>
                  <a:lnTo>
                    <a:pt x="3366619" y="5614492"/>
                  </a:lnTo>
                  <a:lnTo>
                    <a:pt x="3351379" y="5614492"/>
                  </a:lnTo>
                  <a:lnTo>
                    <a:pt x="3351379" y="779090"/>
                  </a:lnTo>
                  <a:close/>
                  <a:moveTo>
                    <a:pt x="3060548" y="60960"/>
                  </a:moveTo>
                  <a:cubicBezTo>
                    <a:pt x="3066898" y="292100"/>
                    <a:pt x="3254859" y="480060"/>
                    <a:pt x="3487269" y="482600"/>
                  </a:cubicBezTo>
                  <a:lnTo>
                    <a:pt x="3487269" y="777811"/>
                  </a:lnTo>
                  <a:lnTo>
                    <a:pt x="3548228" y="777811"/>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811"/>
                  </a:lnTo>
                  <a:lnTo>
                    <a:pt x="3366619" y="777811"/>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23" name="Group 23"/>
          <p:cNvGrpSpPr/>
          <p:nvPr/>
        </p:nvGrpSpPr>
        <p:grpSpPr bwMode="auto">
          <a:xfrm>
            <a:off x="15946008" y="4392561"/>
            <a:ext cx="2077135" cy="3791079"/>
            <a:chOff x="0" y="0"/>
            <a:chExt cx="3548229" cy="6476044"/>
          </a:xfrm>
        </p:grpSpPr>
        <p:sp>
          <p:nvSpPr>
            <p:cNvPr id="24" name="Freeform 24"/>
            <p:cNvSpPr/>
            <p:nvPr/>
          </p:nvSpPr>
          <p:spPr bwMode="auto">
            <a:xfrm>
              <a:off x="0" y="0"/>
              <a:ext cx="3549498" cy="6476044"/>
            </a:xfrm>
            <a:custGeom>
              <a:avLst/>
              <a:gdLst/>
              <a:ahLst/>
              <a:cxnLst/>
              <a:rect l="l" t="t" r="r" b="b"/>
              <a:pathLst>
                <a:path w="3549498" h="6476044"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9561"/>
                  </a:lnTo>
                  <a:lnTo>
                    <a:pt x="60960" y="77956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9561"/>
                  </a:lnTo>
                  <a:lnTo>
                    <a:pt x="195580" y="779561"/>
                  </a:lnTo>
                  <a:lnTo>
                    <a:pt x="196850" y="599440"/>
                  </a:lnTo>
                  <a:close/>
                  <a:moveTo>
                    <a:pt x="0" y="779561"/>
                  </a:moveTo>
                  <a:lnTo>
                    <a:pt x="60960" y="779561"/>
                  </a:lnTo>
                  <a:lnTo>
                    <a:pt x="60960" y="5643242"/>
                  </a:lnTo>
                  <a:lnTo>
                    <a:pt x="0" y="5643242"/>
                  </a:lnTo>
                  <a:lnTo>
                    <a:pt x="0" y="779561"/>
                  </a:lnTo>
                  <a:close/>
                  <a:moveTo>
                    <a:pt x="181610" y="779561"/>
                  </a:moveTo>
                  <a:lnTo>
                    <a:pt x="196850" y="779561"/>
                  </a:lnTo>
                  <a:lnTo>
                    <a:pt x="196850" y="5643242"/>
                  </a:lnTo>
                  <a:lnTo>
                    <a:pt x="181610" y="5643242"/>
                  </a:lnTo>
                  <a:lnTo>
                    <a:pt x="181610" y="779561"/>
                  </a:lnTo>
                  <a:close/>
                  <a:moveTo>
                    <a:pt x="808224" y="6415084"/>
                  </a:moveTo>
                  <a:lnTo>
                    <a:pt x="2735638" y="6415084"/>
                  </a:lnTo>
                  <a:lnTo>
                    <a:pt x="2735638" y="6476043"/>
                  </a:lnTo>
                  <a:lnTo>
                    <a:pt x="808224" y="6476043"/>
                  </a:lnTo>
                  <a:lnTo>
                    <a:pt x="808224" y="6415084"/>
                  </a:lnTo>
                  <a:close/>
                  <a:moveTo>
                    <a:pt x="808224" y="6279193"/>
                  </a:moveTo>
                  <a:lnTo>
                    <a:pt x="2735638" y="6279193"/>
                  </a:lnTo>
                  <a:lnTo>
                    <a:pt x="2735638" y="6294434"/>
                  </a:lnTo>
                  <a:lnTo>
                    <a:pt x="808224" y="6294434"/>
                  </a:lnTo>
                  <a:lnTo>
                    <a:pt x="808224" y="6279193"/>
                  </a:lnTo>
                  <a:close/>
                  <a:moveTo>
                    <a:pt x="481330" y="6415084"/>
                  </a:moveTo>
                  <a:cubicBezTo>
                    <a:pt x="480060" y="6181404"/>
                    <a:pt x="293370" y="5992174"/>
                    <a:pt x="60960" y="5984554"/>
                  </a:cubicBezTo>
                  <a:lnTo>
                    <a:pt x="60960" y="5641956"/>
                  </a:lnTo>
                  <a:lnTo>
                    <a:pt x="0" y="5641956"/>
                  </a:lnTo>
                  <a:lnTo>
                    <a:pt x="0" y="6046784"/>
                  </a:lnTo>
                  <a:lnTo>
                    <a:pt x="35560" y="6045514"/>
                  </a:lnTo>
                  <a:lnTo>
                    <a:pt x="49530" y="6045514"/>
                  </a:lnTo>
                  <a:cubicBezTo>
                    <a:pt x="254000" y="6045514"/>
                    <a:pt x="421640" y="6211884"/>
                    <a:pt x="421640" y="6417624"/>
                  </a:cubicBezTo>
                  <a:cubicBezTo>
                    <a:pt x="421640" y="6425243"/>
                    <a:pt x="421640" y="6432864"/>
                    <a:pt x="420370" y="6443024"/>
                  </a:cubicBezTo>
                  <a:lnTo>
                    <a:pt x="417830" y="6476043"/>
                  </a:lnTo>
                  <a:lnTo>
                    <a:pt x="809259" y="6476043"/>
                  </a:lnTo>
                  <a:lnTo>
                    <a:pt x="809259" y="6415084"/>
                  </a:lnTo>
                  <a:lnTo>
                    <a:pt x="481330" y="6415084"/>
                  </a:lnTo>
                  <a:close/>
                  <a:moveTo>
                    <a:pt x="600710" y="6279193"/>
                  </a:moveTo>
                  <a:cubicBezTo>
                    <a:pt x="549910" y="6079804"/>
                    <a:pt x="397510" y="5922324"/>
                    <a:pt x="198120" y="5868984"/>
                  </a:cubicBezTo>
                  <a:lnTo>
                    <a:pt x="198120" y="5643242"/>
                  </a:lnTo>
                  <a:lnTo>
                    <a:pt x="182880" y="5643242"/>
                  </a:lnTo>
                  <a:lnTo>
                    <a:pt x="182880" y="5881684"/>
                  </a:lnTo>
                  <a:lnTo>
                    <a:pt x="189230" y="5882954"/>
                  </a:lnTo>
                  <a:cubicBezTo>
                    <a:pt x="387350" y="5935024"/>
                    <a:pt x="541020" y="6089964"/>
                    <a:pt x="588010" y="6289354"/>
                  </a:cubicBezTo>
                  <a:lnTo>
                    <a:pt x="589280" y="6295704"/>
                  </a:lnTo>
                  <a:lnTo>
                    <a:pt x="809259" y="6295704"/>
                  </a:lnTo>
                  <a:lnTo>
                    <a:pt x="809259" y="6280464"/>
                  </a:lnTo>
                  <a:lnTo>
                    <a:pt x="600710" y="6279193"/>
                  </a:lnTo>
                  <a:close/>
                  <a:moveTo>
                    <a:pt x="3487269" y="5984554"/>
                  </a:moveTo>
                  <a:cubicBezTo>
                    <a:pt x="3252319" y="5988364"/>
                    <a:pt x="3061819" y="6178864"/>
                    <a:pt x="3060549" y="6415084"/>
                  </a:cubicBezTo>
                  <a:lnTo>
                    <a:pt x="2734603" y="6415084"/>
                  </a:lnTo>
                  <a:lnTo>
                    <a:pt x="2734603" y="6476044"/>
                  </a:lnTo>
                  <a:lnTo>
                    <a:pt x="3125319" y="6476044"/>
                  </a:lnTo>
                  <a:lnTo>
                    <a:pt x="3122779" y="6443024"/>
                  </a:lnTo>
                  <a:cubicBezTo>
                    <a:pt x="3121509" y="6432864"/>
                    <a:pt x="3121509" y="6423974"/>
                    <a:pt x="3121509" y="6417624"/>
                  </a:cubicBezTo>
                  <a:cubicBezTo>
                    <a:pt x="3121509" y="6213154"/>
                    <a:pt x="3287879" y="6045514"/>
                    <a:pt x="3493619" y="6045514"/>
                  </a:cubicBezTo>
                  <a:cubicBezTo>
                    <a:pt x="3501239" y="6045514"/>
                    <a:pt x="3508859" y="6045514"/>
                    <a:pt x="3516479" y="6046784"/>
                  </a:cubicBezTo>
                  <a:lnTo>
                    <a:pt x="3549498" y="6049324"/>
                  </a:lnTo>
                  <a:lnTo>
                    <a:pt x="3549498" y="5643242"/>
                  </a:lnTo>
                  <a:lnTo>
                    <a:pt x="3488539" y="5643242"/>
                  </a:lnTo>
                  <a:lnTo>
                    <a:pt x="3487269" y="5984554"/>
                  </a:lnTo>
                  <a:close/>
                  <a:moveTo>
                    <a:pt x="3351379" y="5866443"/>
                  </a:moveTo>
                  <a:cubicBezTo>
                    <a:pt x="3151989" y="5918514"/>
                    <a:pt x="2991969" y="6078534"/>
                    <a:pt x="2942439" y="6277924"/>
                  </a:cubicBezTo>
                  <a:lnTo>
                    <a:pt x="2735638" y="6277924"/>
                  </a:lnTo>
                  <a:lnTo>
                    <a:pt x="2735638" y="6293164"/>
                  </a:lnTo>
                  <a:lnTo>
                    <a:pt x="2955139" y="6293164"/>
                  </a:lnTo>
                  <a:lnTo>
                    <a:pt x="2956409" y="6286814"/>
                  </a:lnTo>
                  <a:cubicBezTo>
                    <a:pt x="3004669" y="6087424"/>
                    <a:pt x="3163419" y="5927404"/>
                    <a:pt x="3361539" y="5879144"/>
                  </a:cubicBezTo>
                  <a:lnTo>
                    <a:pt x="3367889" y="5877874"/>
                  </a:lnTo>
                  <a:lnTo>
                    <a:pt x="3367889" y="5640669"/>
                  </a:lnTo>
                  <a:lnTo>
                    <a:pt x="3352649" y="5640669"/>
                  </a:lnTo>
                  <a:lnTo>
                    <a:pt x="3351379" y="5866444"/>
                  </a:lnTo>
                  <a:close/>
                  <a:moveTo>
                    <a:pt x="3487269" y="779561"/>
                  </a:moveTo>
                  <a:lnTo>
                    <a:pt x="3548229" y="779561"/>
                  </a:lnTo>
                  <a:lnTo>
                    <a:pt x="3548229" y="5643242"/>
                  </a:lnTo>
                  <a:lnTo>
                    <a:pt x="3487269" y="5643242"/>
                  </a:lnTo>
                  <a:lnTo>
                    <a:pt x="3487269" y="779561"/>
                  </a:lnTo>
                  <a:close/>
                  <a:moveTo>
                    <a:pt x="3351379" y="779561"/>
                  </a:moveTo>
                  <a:lnTo>
                    <a:pt x="3366619" y="779561"/>
                  </a:lnTo>
                  <a:lnTo>
                    <a:pt x="3366619" y="5643242"/>
                  </a:lnTo>
                  <a:lnTo>
                    <a:pt x="3351379" y="5643242"/>
                  </a:lnTo>
                  <a:lnTo>
                    <a:pt x="3351379" y="779561"/>
                  </a:lnTo>
                  <a:close/>
                  <a:moveTo>
                    <a:pt x="3060548" y="60960"/>
                  </a:moveTo>
                  <a:cubicBezTo>
                    <a:pt x="3066898" y="292100"/>
                    <a:pt x="3254859" y="480060"/>
                    <a:pt x="3487269" y="482600"/>
                  </a:cubicBezTo>
                  <a:lnTo>
                    <a:pt x="3487269" y="778275"/>
                  </a:lnTo>
                  <a:lnTo>
                    <a:pt x="3548228" y="778275"/>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8275"/>
                  </a:lnTo>
                  <a:lnTo>
                    <a:pt x="3366619" y="778275"/>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25" name="Group 25"/>
          <p:cNvGrpSpPr/>
          <p:nvPr/>
        </p:nvGrpSpPr>
        <p:grpSpPr bwMode="auto">
          <a:xfrm>
            <a:off x="13762859" y="4392561"/>
            <a:ext cx="2077135" cy="3791079"/>
            <a:chOff x="0" y="0"/>
            <a:chExt cx="3548229" cy="6476044"/>
          </a:xfrm>
        </p:grpSpPr>
        <p:sp>
          <p:nvSpPr>
            <p:cNvPr id="26" name="Freeform 26"/>
            <p:cNvSpPr/>
            <p:nvPr/>
          </p:nvSpPr>
          <p:spPr bwMode="auto">
            <a:xfrm>
              <a:off x="0" y="0"/>
              <a:ext cx="3549498" cy="6476044"/>
            </a:xfrm>
            <a:custGeom>
              <a:avLst/>
              <a:gdLst/>
              <a:ahLst/>
              <a:cxnLst/>
              <a:rect l="l" t="t" r="r" b="b"/>
              <a:pathLst>
                <a:path w="3549498" h="6476044"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9561"/>
                  </a:lnTo>
                  <a:lnTo>
                    <a:pt x="60960" y="77956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9561"/>
                  </a:lnTo>
                  <a:lnTo>
                    <a:pt x="195580" y="779561"/>
                  </a:lnTo>
                  <a:lnTo>
                    <a:pt x="196850" y="599440"/>
                  </a:lnTo>
                  <a:close/>
                  <a:moveTo>
                    <a:pt x="0" y="779561"/>
                  </a:moveTo>
                  <a:lnTo>
                    <a:pt x="60960" y="779561"/>
                  </a:lnTo>
                  <a:lnTo>
                    <a:pt x="60960" y="5643242"/>
                  </a:lnTo>
                  <a:lnTo>
                    <a:pt x="0" y="5643242"/>
                  </a:lnTo>
                  <a:lnTo>
                    <a:pt x="0" y="779561"/>
                  </a:lnTo>
                  <a:close/>
                  <a:moveTo>
                    <a:pt x="181610" y="779561"/>
                  </a:moveTo>
                  <a:lnTo>
                    <a:pt x="196850" y="779561"/>
                  </a:lnTo>
                  <a:lnTo>
                    <a:pt x="196850" y="5643242"/>
                  </a:lnTo>
                  <a:lnTo>
                    <a:pt x="181610" y="5643242"/>
                  </a:lnTo>
                  <a:lnTo>
                    <a:pt x="181610" y="779561"/>
                  </a:lnTo>
                  <a:close/>
                  <a:moveTo>
                    <a:pt x="808224" y="6415084"/>
                  </a:moveTo>
                  <a:lnTo>
                    <a:pt x="2735638" y="6415084"/>
                  </a:lnTo>
                  <a:lnTo>
                    <a:pt x="2735638" y="6476043"/>
                  </a:lnTo>
                  <a:lnTo>
                    <a:pt x="808224" y="6476043"/>
                  </a:lnTo>
                  <a:lnTo>
                    <a:pt x="808224" y="6415084"/>
                  </a:lnTo>
                  <a:close/>
                  <a:moveTo>
                    <a:pt x="808224" y="6279193"/>
                  </a:moveTo>
                  <a:lnTo>
                    <a:pt x="2735638" y="6279193"/>
                  </a:lnTo>
                  <a:lnTo>
                    <a:pt x="2735638" y="6294434"/>
                  </a:lnTo>
                  <a:lnTo>
                    <a:pt x="808224" y="6294434"/>
                  </a:lnTo>
                  <a:lnTo>
                    <a:pt x="808224" y="6279193"/>
                  </a:lnTo>
                  <a:close/>
                  <a:moveTo>
                    <a:pt x="481330" y="6415084"/>
                  </a:moveTo>
                  <a:cubicBezTo>
                    <a:pt x="480060" y="6181404"/>
                    <a:pt x="293370" y="5992174"/>
                    <a:pt x="60960" y="5984554"/>
                  </a:cubicBezTo>
                  <a:lnTo>
                    <a:pt x="60960" y="5641956"/>
                  </a:lnTo>
                  <a:lnTo>
                    <a:pt x="0" y="5641956"/>
                  </a:lnTo>
                  <a:lnTo>
                    <a:pt x="0" y="6046784"/>
                  </a:lnTo>
                  <a:lnTo>
                    <a:pt x="35560" y="6045514"/>
                  </a:lnTo>
                  <a:lnTo>
                    <a:pt x="49530" y="6045514"/>
                  </a:lnTo>
                  <a:cubicBezTo>
                    <a:pt x="254000" y="6045514"/>
                    <a:pt x="421640" y="6211884"/>
                    <a:pt x="421640" y="6417624"/>
                  </a:cubicBezTo>
                  <a:cubicBezTo>
                    <a:pt x="421640" y="6425243"/>
                    <a:pt x="421640" y="6432864"/>
                    <a:pt x="420370" y="6443024"/>
                  </a:cubicBezTo>
                  <a:lnTo>
                    <a:pt x="417830" y="6476043"/>
                  </a:lnTo>
                  <a:lnTo>
                    <a:pt x="809259" y="6476043"/>
                  </a:lnTo>
                  <a:lnTo>
                    <a:pt x="809259" y="6415084"/>
                  </a:lnTo>
                  <a:lnTo>
                    <a:pt x="481330" y="6415084"/>
                  </a:lnTo>
                  <a:close/>
                  <a:moveTo>
                    <a:pt x="600710" y="6279193"/>
                  </a:moveTo>
                  <a:cubicBezTo>
                    <a:pt x="549910" y="6079804"/>
                    <a:pt x="397510" y="5922324"/>
                    <a:pt x="198120" y="5868984"/>
                  </a:cubicBezTo>
                  <a:lnTo>
                    <a:pt x="198120" y="5643242"/>
                  </a:lnTo>
                  <a:lnTo>
                    <a:pt x="182880" y="5643242"/>
                  </a:lnTo>
                  <a:lnTo>
                    <a:pt x="182880" y="5881684"/>
                  </a:lnTo>
                  <a:lnTo>
                    <a:pt x="189230" y="5882954"/>
                  </a:lnTo>
                  <a:cubicBezTo>
                    <a:pt x="387350" y="5935024"/>
                    <a:pt x="541020" y="6089964"/>
                    <a:pt x="588010" y="6289354"/>
                  </a:cubicBezTo>
                  <a:lnTo>
                    <a:pt x="589280" y="6295704"/>
                  </a:lnTo>
                  <a:lnTo>
                    <a:pt x="809259" y="6295704"/>
                  </a:lnTo>
                  <a:lnTo>
                    <a:pt x="809259" y="6280464"/>
                  </a:lnTo>
                  <a:lnTo>
                    <a:pt x="600710" y="6279193"/>
                  </a:lnTo>
                  <a:close/>
                  <a:moveTo>
                    <a:pt x="3487269" y="5984554"/>
                  </a:moveTo>
                  <a:cubicBezTo>
                    <a:pt x="3252319" y="5988364"/>
                    <a:pt x="3061819" y="6178864"/>
                    <a:pt x="3060549" y="6415084"/>
                  </a:cubicBezTo>
                  <a:lnTo>
                    <a:pt x="2734603" y="6415084"/>
                  </a:lnTo>
                  <a:lnTo>
                    <a:pt x="2734603" y="6476044"/>
                  </a:lnTo>
                  <a:lnTo>
                    <a:pt x="3125319" y="6476044"/>
                  </a:lnTo>
                  <a:lnTo>
                    <a:pt x="3122779" y="6443024"/>
                  </a:lnTo>
                  <a:cubicBezTo>
                    <a:pt x="3121509" y="6432864"/>
                    <a:pt x="3121509" y="6423974"/>
                    <a:pt x="3121509" y="6417624"/>
                  </a:cubicBezTo>
                  <a:cubicBezTo>
                    <a:pt x="3121509" y="6213154"/>
                    <a:pt x="3287879" y="6045514"/>
                    <a:pt x="3493619" y="6045514"/>
                  </a:cubicBezTo>
                  <a:cubicBezTo>
                    <a:pt x="3501239" y="6045514"/>
                    <a:pt x="3508859" y="6045514"/>
                    <a:pt x="3516479" y="6046784"/>
                  </a:cubicBezTo>
                  <a:lnTo>
                    <a:pt x="3549498" y="6049324"/>
                  </a:lnTo>
                  <a:lnTo>
                    <a:pt x="3549498" y="5643242"/>
                  </a:lnTo>
                  <a:lnTo>
                    <a:pt x="3488539" y="5643242"/>
                  </a:lnTo>
                  <a:lnTo>
                    <a:pt x="3487269" y="5984554"/>
                  </a:lnTo>
                  <a:close/>
                  <a:moveTo>
                    <a:pt x="3351379" y="5866443"/>
                  </a:moveTo>
                  <a:cubicBezTo>
                    <a:pt x="3151989" y="5918514"/>
                    <a:pt x="2991969" y="6078534"/>
                    <a:pt x="2942439" y="6277924"/>
                  </a:cubicBezTo>
                  <a:lnTo>
                    <a:pt x="2735638" y="6277924"/>
                  </a:lnTo>
                  <a:lnTo>
                    <a:pt x="2735638" y="6293164"/>
                  </a:lnTo>
                  <a:lnTo>
                    <a:pt x="2955139" y="6293164"/>
                  </a:lnTo>
                  <a:lnTo>
                    <a:pt x="2956409" y="6286814"/>
                  </a:lnTo>
                  <a:cubicBezTo>
                    <a:pt x="3004669" y="6087424"/>
                    <a:pt x="3163419" y="5927404"/>
                    <a:pt x="3361539" y="5879144"/>
                  </a:cubicBezTo>
                  <a:lnTo>
                    <a:pt x="3367889" y="5877874"/>
                  </a:lnTo>
                  <a:lnTo>
                    <a:pt x="3367889" y="5640669"/>
                  </a:lnTo>
                  <a:lnTo>
                    <a:pt x="3352649" y="5640669"/>
                  </a:lnTo>
                  <a:lnTo>
                    <a:pt x="3351379" y="5866444"/>
                  </a:lnTo>
                  <a:close/>
                  <a:moveTo>
                    <a:pt x="3487269" y="779561"/>
                  </a:moveTo>
                  <a:lnTo>
                    <a:pt x="3548229" y="779561"/>
                  </a:lnTo>
                  <a:lnTo>
                    <a:pt x="3548229" y="5643242"/>
                  </a:lnTo>
                  <a:lnTo>
                    <a:pt x="3487269" y="5643242"/>
                  </a:lnTo>
                  <a:lnTo>
                    <a:pt x="3487269" y="779561"/>
                  </a:lnTo>
                  <a:close/>
                  <a:moveTo>
                    <a:pt x="3351379" y="779561"/>
                  </a:moveTo>
                  <a:lnTo>
                    <a:pt x="3366619" y="779561"/>
                  </a:lnTo>
                  <a:lnTo>
                    <a:pt x="3366619" y="5643242"/>
                  </a:lnTo>
                  <a:lnTo>
                    <a:pt x="3351379" y="5643242"/>
                  </a:lnTo>
                  <a:lnTo>
                    <a:pt x="3351379" y="779561"/>
                  </a:lnTo>
                  <a:close/>
                  <a:moveTo>
                    <a:pt x="3060548" y="60960"/>
                  </a:moveTo>
                  <a:cubicBezTo>
                    <a:pt x="3066898" y="292100"/>
                    <a:pt x="3254859" y="480060"/>
                    <a:pt x="3487269" y="482600"/>
                  </a:cubicBezTo>
                  <a:lnTo>
                    <a:pt x="3487269" y="778275"/>
                  </a:lnTo>
                  <a:lnTo>
                    <a:pt x="3548228" y="778275"/>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8275"/>
                  </a:lnTo>
                  <a:lnTo>
                    <a:pt x="3366619" y="778275"/>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sp>
        <p:nvSpPr>
          <p:cNvPr id="30" name="TextBox 30"/>
          <p:cNvSpPr txBox="1"/>
          <p:nvPr/>
        </p:nvSpPr>
        <p:spPr bwMode="auto">
          <a:xfrm>
            <a:off x="704850" y="4571696"/>
            <a:ext cx="1971121" cy="3462486"/>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İhtiyaçlar</a:t>
            </a:r>
            <a:r>
              <a:rPr lang="en-US" sz="2000" spc="20">
                <a:solidFill>
                  <a:srgbClr val="000000"/>
                </a:solidFill>
                <a:latin typeface="Montserrat Classic"/>
              </a:rPr>
              <a:t> </a:t>
            </a:r>
            <a:r>
              <a:rPr lang="en-US" sz="2000" spc="20">
                <a:solidFill>
                  <a:srgbClr val="000000"/>
                </a:solidFill>
                <a:latin typeface="Montserrat Classic"/>
              </a:rPr>
              <a:t>belirlenir</a:t>
            </a:r>
            <a:r>
              <a:rPr lang="en-US" sz="2000" spc="20">
                <a:solidFill>
                  <a:srgbClr val="000000"/>
                </a:solidFill>
                <a:latin typeface="Montserrat Classic"/>
              </a:rPr>
              <a:t>.</a:t>
            </a:r>
            <a:endParaRPr/>
          </a:p>
          <a:p>
            <a:pPr algn="ctr">
              <a:lnSpc>
                <a:spcPts val="1500"/>
              </a:lnSpc>
              <a:defRPr/>
            </a:pP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Teknik </a:t>
            </a:r>
            <a:r>
              <a:rPr lang="en-US" sz="2000" spc="20">
                <a:solidFill>
                  <a:srgbClr val="000000"/>
                </a:solidFill>
                <a:latin typeface="Montserrat Classic"/>
              </a:rPr>
              <a:t>şartname</a:t>
            </a:r>
            <a:r>
              <a:rPr lang="en-US" sz="2000" spc="20">
                <a:solidFill>
                  <a:srgbClr val="000000"/>
                </a:solidFill>
                <a:latin typeface="Montserrat Classic"/>
              </a:rPr>
              <a:t> ve </a:t>
            </a:r>
            <a:r>
              <a:rPr lang="en-US" sz="2000" spc="20">
                <a:solidFill>
                  <a:srgbClr val="000000"/>
                </a:solidFill>
                <a:latin typeface="Montserrat Classic"/>
              </a:rPr>
              <a:t>ihale</a:t>
            </a:r>
            <a:r>
              <a:rPr lang="en-US" sz="2000" spc="20">
                <a:solidFill>
                  <a:srgbClr val="000000"/>
                </a:solidFill>
                <a:latin typeface="Montserrat Classic"/>
              </a:rPr>
              <a:t> </a:t>
            </a:r>
            <a:r>
              <a:rPr lang="en-US" sz="2000" spc="20">
                <a:solidFill>
                  <a:srgbClr val="000000"/>
                </a:solidFill>
                <a:latin typeface="Montserrat Classic"/>
              </a:rPr>
              <a:t>dosyası</a:t>
            </a:r>
            <a:r>
              <a:rPr lang="en-US" sz="2000" spc="20">
                <a:solidFill>
                  <a:srgbClr val="000000"/>
                </a:solidFill>
                <a:latin typeface="Montserrat Classic"/>
              </a:rPr>
              <a:t> </a:t>
            </a:r>
            <a:r>
              <a:rPr lang="en-US" sz="2000" spc="20">
                <a:solidFill>
                  <a:srgbClr val="000000"/>
                </a:solidFill>
                <a:latin typeface="Montserrat Classic"/>
              </a:rPr>
              <a:t>hazırlanır</a:t>
            </a:r>
            <a:r>
              <a:rPr lang="en-US" sz="2000" spc="20">
                <a:solidFill>
                  <a:srgbClr val="000000"/>
                </a:solidFill>
                <a:latin typeface="Montserrat Classic"/>
              </a:rPr>
              <a:t>. </a:t>
            </a:r>
            <a:endParaRPr/>
          </a:p>
          <a:p>
            <a:pPr algn="ctr">
              <a:lnSpc>
                <a:spcPts val="1500"/>
              </a:lnSpc>
              <a:defRPr/>
            </a:pP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İhale</a:t>
            </a:r>
            <a:r>
              <a:rPr lang="en-US" sz="2000" spc="20">
                <a:solidFill>
                  <a:srgbClr val="000000"/>
                </a:solidFill>
                <a:latin typeface="Montserrat Classic"/>
              </a:rPr>
              <a:t> </a:t>
            </a:r>
            <a:r>
              <a:rPr lang="en-US" sz="2000" spc="20">
                <a:solidFill>
                  <a:srgbClr val="000000"/>
                </a:solidFill>
                <a:latin typeface="Montserrat Classic"/>
              </a:rPr>
              <a:t>dosyası</a:t>
            </a:r>
            <a:r>
              <a:rPr lang="en-US" sz="2000" spc="20">
                <a:solidFill>
                  <a:srgbClr val="000000"/>
                </a:solidFill>
                <a:latin typeface="Montserrat Classic"/>
              </a:rPr>
              <a:t> </a:t>
            </a:r>
            <a:r>
              <a:rPr lang="en-US" sz="2000" spc="20">
                <a:solidFill>
                  <a:srgbClr val="000000"/>
                </a:solidFill>
                <a:latin typeface="Montserrat Classic"/>
              </a:rPr>
              <a:t>kontrol</a:t>
            </a:r>
            <a:r>
              <a:rPr lang="en-US" sz="2000" spc="20">
                <a:solidFill>
                  <a:srgbClr val="000000"/>
                </a:solidFill>
                <a:latin typeface="Montserrat Classic"/>
              </a:rPr>
              <a:t> </a:t>
            </a:r>
            <a:r>
              <a:rPr lang="en-US" sz="2000" spc="20">
                <a:solidFill>
                  <a:srgbClr val="000000"/>
                </a:solidFill>
                <a:latin typeface="Montserrat Classic"/>
              </a:rPr>
              <a:t>için</a:t>
            </a:r>
            <a:r>
              <a:rPr lang="en-US" sz="2000" spc="20">
                <a:solidFill>
                  <a:srgbClr val="000000"/>
                </a:solidFill>
                <a:latin typeface="Montserrat Classic"/>
              </a:rPr>
              <a:t> </a:t>
            </a:r>
            <a:r>
              <a:rPr lang="en-US" sz="2000" spc="20">
                <a:solidFill>
                  <a:srgbClr val="000000"/>
                </a:solidFill>
                <a:latin typeface="Montserrat Classic"/>
              </a:rPr>
              <a:t>Ajans'a</a:t>
            </a:r>
            <a:r>
              <a:rPr lang="en-US" sz="2000" spc="20">
                <a:solidFill>
                  <a:srgbClr val="000000"/>
                </a:solidFill>
                <a:latin typeface="Montserrat Classic"/>
              </a:rPr>
              <a:t> </a:t>
            </a:r>
            <a:r>
              <a:rPr lang="en-US" sz="2000" spc="20">
                <a:solidFill>
                  <a:srgbClr val="000000"/>
                </a:solidFill>
                <a:latin typeface="Montserrat Classic"/>
              </a:rPr>
              <a:t>sunulur</a:t>
            </a:r>
            <a:r>
              <a:rPr lang="en-US" sz="2000" spc="20">
                <a:solidFill>
                  <a:srgbClr val="000000"/>
                </a:solidFill>
                <a:latin typeface="Montserrat Classic"/>
              </a:rPr>
              <a:t>.</a:t>
            </a:r>
            <a:endParaRPr/>
          </a:p>
        </p:txBody>
      </p:sp>
      <p:sp>
        <p:nvSpPr>
          <p:cNvPr id="31" name="TextBox 31"/>
          <p:cNvSpPr txBox="1"/>
          <p:nvPr/>
        </p:nvSpPr>
        <p:spPr bwMode="auto">
          <a:xfrm>
            <a:off x="7364546" y="4571696"/>
            <a:ext cx="1971121" cy="3462486"/>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Teklifler</a:t>
            </a:r>
            <a:r>
              <a:rPr lang="en-US" sz="2000" spc="20">
                <a:solidFill>
                  <a:srgbClr val="000000"/>
                </a:solidFill>
                <a:latin typeface="Montserrat Classic"/>
              </a:rPr>
              <a:t> </a:t>
            </a:r>
            <a:r>
              <a:rPr lang="en-US" sz="2000" spc="20">
                <a:solidFill>
                  <a:srgbClr val="000000"/>
                </a:solidFill>
                <a:latin typeface="Montserrat Classic"/>
              </a:rPr>
              <a:t>yazılı</a:t>
            </a:r>
            <a:r>
              <a:rPr lang="en-US" sz="2000" spc="20">
                <a:solidFill>
                  <a:srgbClr val="000000"/>
                </a:solidFill>
                <a:latin typeface="Montserrat Classic"/>
              </a:rPr>
              <a:t> ve </a:t>
            </a:r>
            <a:r>
              <a:rPr lang="en-US" sz="2000" spc="20">
                <a:solidFill>
                  <a:srgbClr val="000000"/>
                </a:solidFill>
                <a:latin typeface="Montserrat Classic"/>
              </a:rPr>
              <a:t>kapalı</a:t>
            </a:r>
            <a:r>
              <a:rPr lang="en-US" sz="2000" spc="20">
                <a:solidFill>
                  <a:srgbClr val="000000"/>
                </a:solidFill>
                <a:latin typeface="Montserrat Classic"/>
              </a:rPr>
              <a:t> </a:t>
            </a:r>
            <a:r>
              <a:rPr lang="en-US" sz="2000" spc="20">
                <a:solidFill>
                  <a:srgbClr val="000000"/>
                </a:solidFill>
                <a:latin typeface="Montserrat Classic"/>
              </a:rPr>
              <a:t>zarfla</a:t>
            </a:r>
            <a:r>
              <a:rPr lang="en-US" sz="2000" spc="20">
                <a:solidFill>
                  <a:srgbClr val="000000"/>
                </a:solidFill>
                <a:latin typeface="Montserrat Classic"/>
              </a:rPr>
              <a:t> </a:t>
            </a:r>
            <a:r>
              <a:rPr lang="en-US" sz="2000" spc="20">
                <a:solidFill>
                  <a:srgbClr val="000000"/>
                </a:solidFill>
                <a:latin typeface="Montserrat Classic"/>
              </a:rPr>
              <a:t>alınır</a:t>
            </a:r>
            <a:r>
              <a:rPr lang="en-US" sz="2000" spc="20">
                <a:solidFill>
                  <a:srgbClr val="000000"/>
                </a:solidFill>
                <a:latin typeface="Montserrat Classic"/>
              </a:rPr>
              <a:t>.</a:t>
            </a:r>
            <a:endParaRPr/>
          </a:p>
          <a:p>
            <a:pPr algn="ctr">
              <a:lnSpc>
                <a:spcPts val="1500"/>
              </a:lnSpc>
              <a:defRPr/>
            </a:pP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Mali </a:t>
            </a:r>
            <a:r>
              <a:rPr lang="en-US" sz="2000" spc="20">
                <a:solidFill>
                  <a:srgbClr val="000000"/>
                </a:solidFill>
                <a:latin typeface="Montserrat Classic"/>
              </a:rPr>
              <a:t>teklifler</a:t>
            </a:r>
            <a:r>
              <a:rPr lang="en-US" sz="2000" spc="20">
                <a:solidFill>
                  <a:srgbClr val="000000"/>
                </a:solidFill>
                <a:latin typeface="Montserrat Classic"/>
              </a:rPr>
              <a:t> </a:t>
            </a:r>
            <a:r>
              <a:rPr lang="en-US" sz="2000" spc="20">
                <a:solidFill>
                  <a:srgbClr val="000000"/>
                </a:solidFill>
                <a:latin typeface="Montserrat Classic"/>
              </a:rPr>
              <a:t>ikinci</a:t>
            </a:r>
            <a:r>
              <a:rPr lang="en-US" sz="2000" spc="20">
                <a:solidFill>
                  <a:srgbClr val="000000"/>
                </a:solidFill>
                <a:latin typeface="Montserrat Classic"/>
              </a:rPr>
              <a:t> </a:t>
            </a:r>
            <a:r>
              <a:rPr lang="en-US" sz="2000" spc="20">
                <a:solidFill>
                  <a:srgbClr val="000000"/>
                </a:solidFill>
                <a:latin typeface="Montserrat Classic"/>
              </a:rPr>
              <a:t>bir</a:t>
            </a:r>
            <a:r>
              <a:rPr lang="en-US" sz="2000" spc="20">
                <a:solidFill>
                  <a:srgbClr val="000000"/>
                </a:solidFill>
                <a:latin typeface="Montserrat Classic"/>
              </a:rPr>
              <a:t> </a:t>
            </a:r>
            <a:r>
              <a:rPr lang="en-US" sz="2000" spc="20">
                <a:solidFill>
                  <a:srgbClr val="000000"/>
                </a:solidFill>
                <a:latin typeface="Montserrat Classic"/>
              </a:rPr>
              <a:t>zarfta</a:t>
            </a:r>
            <a:r>
              <a:rPr lang="en-US" sz="2000" spc="20">
                <a:solidFill>
                  <a:srgbClr val="000000"/>
                </a:solidFill>
                <a:latin typeface="Montserrat Classic"/>
              </a:rPr>
              <a:t> </a:t>
            </a:r>
            <a:r>
              <a:rPr lang="en-US" sz="2000" spc="20">
                <a:solidFill>
                  <a:srgbClr val="000000"/>
                </a:solidFill>
                <a:latin typeface="Montserrat Classic"/>
              </a:rPr>
              <a:t>kapalı</a:t>
            </a:r>
            <a:r>
              <a:rPr lang="en-US" sz="2000" spc="20">
                <a:solidFill>
                  <a:srgbClr val="000000"/>
                </a:solidFill>
                <a:latin typeface="Montserrat Classic"/>
              </a:rPr>
              <a:t> </a:t>
            </a:r>
            <a:r>
              <a:rPr lang="en-US" sz="2000" spc="20">
                <a:solidFill>
                  <a:srgbClr val="000000"/>
                </a:solidFill>
                <a:latin typeface="Montserrat Classic"/>
              </a:rPr>
              <a:t>olarak</a:t>
            </a:r>
            <a:r>
              <a:rPr lang="en-US" sz="2000" spc="20">
                <a:solidFill>
                  <a:srgbClr val="000000"/>
                </a:solidFill>
                <a:latin typeface="Montserrat Classic"/>
              </a:rPr>
              <a:t> </a:t>
            </a:r>
            <a:r>
              <a:rPr lang="en-US" sz="2000" spc="20">
                <a:solidFill>
                  <a:srgbClr val="000000"/>
                </a:solidFill>
                <a:latin typeface="Montserrat Classic"/>
              </a:rPr>
              <a:t>alınır</a:t>
            </a:r>
            <a:r>
              <a:rPr lang="en-US" sz="2000" spc="20">
                <a:solidFill>
                  <a:srgbClr val="000000"/>
                </a:solidFill>
                <a:latin typeface="Montserrat Classic"/>
              </a:rPr>
              <a:t>.</a:t>
            </a:r>
            <a:endParaRPr/>
          </a:p>
          <a:p>
            <a:pPr algn="ctr">
              <a:lnSpc>
                <a:spcPts val="1500"/>
              </a:lnSpc>
              <a:defRPr/>
            </a:pPr>
            <a:endParaRPr lang="en-US" sz="2000" spc="20">
              <a:solidFill>
                <a:srgbClr val="000000"/>
              </a:solidFill>
              <a:latin typeface="Montserrat Classic"/>
            </a:endParaRPr>
          </a:p>
          <a:p>
            <a:pPr algn="ctr">
              <a:lnSpc>
                <a:spcPts val="2400"/>
              </a:lnSpc>
              <a:defRPr/>
            </a:pPr>
            <a:r>
              <a:rPr lang="en-US" sz="2000" spc="11">
                <a:solidFill>
                  <a:srgbClr val="000000"/>
                </a:solidFill>
                <a:latin typeface="Montserrat Classic"/>
              </a:rPr>
              <a:t>Teklifler</a:t>
            </a:r>
            <a:r>
              <a:rPr lang="en-US" sz="2000" spc="11">
                <a:solidFill>
                  <a:srgbClr val="000000"/>
                </a:solidFill>
                <a:latin typeface="Montserrat Classic"/>
              </a:rPr>
              <a:t> </a:t>
            </a:r>
            <a:r>
              <a:rPr lang="en-US" sz="2000" b="1" spc="11">
                <a:solidFill>
                  <a:srgbClr val="000000"/>
                </a:solidFill>
                <a:latin typeface="Montserrat Classic"/>
              </a:rPr>
              <a:t>"</a:t>
            </a:r>
            <a:r>
              <a:rPr lang="en-US" sz="2000" b="1" spc="11">
                <a:solidFill>
                  <a:srgbClr val="000000"/>
                </a:solidFill>
                <a:latin typeface="Montserrat Classic"/>
              </a:rPr>
              <a:t>Teklif</a:t>
            </a:r>
            <a:r>
              <a:rPr lang="en-US" sz="2000" b="1" spc="11">
                <a:solidFill>
                  <a:srgbClr val="000000"/>
                </a:solidFill>
                <a:latin typeface="Montserrat Classic"/>
              </a:rPr>
              <a:t> </a:t>
            </a:r>
            <a:r>
              <a:rPr lang="en-US" sz="2000" b="1" spc="11">
                <a:solidFill>
                  <a:srgbClr val="000000"/>
                </a:solidFill>
                <a:latin typeface="Montserrat Classic"/>
              </a:rPr>
              <a:t>Alındı</a:t>
            </a:r>
            <a:r>
              <a:rPr lang="en-US" sz="2000" b="1" spc="11">
                <a:solidFill>
                  <a:srgbClr val="000000"/>
                </a:solidFill>
                <a:latin typeface="Montserrat Classic"/>
              </a:rPr>
              <a:t> </a:t>
            </a:r>
            <a:r>
              <a:rPr lang="en-US" sz="2000" b="1" spc="11">
                <a:solidFill>
                  <a:srgbClr val="000000"/>
                </a:solidFill>
                <a:latin typeface="Montserrat Classic"/>
              </a:rPr>
              <a:t>Belgesi</a:t>
            </a:r>
            <a:r>
              <a:rPr lang="en-US" sz="2000" b="1" spc="11">
                <a:solidFill>
                  <a:srgbClr val="000000"/>
                </a:solidFill>
                <a:latin typeface="Montserrat Classic"/>
              </a:rPr>
              <a:t>" </a:t>
            </a:r>
            <a:r>
              <a:rPr lang="en-US" sz="2000" spc="11">
                <a:solidFill>
                  <a:srgbClr val="000000"/>
                </a:solidFill>
                <a:latin typeface="Montserrat Classic"/>
              </a:rPr>
              <a:t>ile</a:t>
            </a:r>
            <a:r>
              <a:rPr lang="en-US" sz="2000" spc="11">
                <a:solidFill>
                  <a:srgbClr val="000000"/>
                </a:solidFill>
                <a:latin typeface="Montserrat Classic"/>
              </a:rPr>
              <a:t> </a:t>
            </a:r>
            <a:r>
              <a:rPr lang="en-US" sz="2000" spc="11">
                <a:solidFill>
                  <a:srgbClr val="000000"/>
                </a:solidFill>
                <a:latin typeface="Montserrat Classic"/>
              </a:rPr>
              <a:t>teslim</a:t>
            </a:r>
            <a:r>
              <a:rPr lang="en-US" sz="2000" spc="11">
                <a:solidFill>
                  <a:srgbClr val="000000"/>
                </a:solidFill>
                <a:latin typeface="Montserrat Classic"/>
              </a:rPr>
              <a:t> </a:t>
            </a:r>
            <a:r>
              <a:rPr lang="en-US" sz="2000" spc="11">
                <a:solidFill>
                  <a:srgbClr val="000000"/>
                </a:solidFill>
                <a:latin typeface="Montserrat Classic"/>
              </a:rPr>
              <a:t>alınır</a:t>
            </a:r>
            <a:r>
              <a:rPr lang="en-US" sz="2000" spc="11">
                <a:solidFill>
                  <a:srgbClr val="000000"/>
                </a:solidFill>
                <a:latin typeface="Montserrat Classic"/>
              </a:rPr>
              <a:t>.</a:t>
            </a:r>
            <a:endParaRPr/>
          </a:p>
        </p:txBody>
      </p:sp>
      <p:sp>
        <p:nvSpPr>
          <p:cNvPr id="32" name="TextBox 32"/>
          <p:cNvSpPr txBox="1"/>
          <p:nvPr/>
        </p:nvSpPr>
        <p:spPr bwMode="auto">
          <a:xfrm>
            <a:off x="11628178" y="5133975"/>
            <a:ext cx="2024128" cy="2112566"/>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İhale</a:t>
            </a:r>
            <a:r>
              <a:rPr lang="en-US" sz="2000" spc="20">
                <a:solidFill>
                  <a:srgbClr val="000000"/>
                </a:solidFill>
                <a:latin typeface="Montserrat Classic"/>
              </a:rPr>
              <a:t> </a:t>
            </a:r>
            <a:r>
              <a:rPr lang="en-US" sz="2000" spc="20">
                <a:solidFill>
                  <a:srgbClr val="000000"/>
                </a:solidFill>
                <a:latin typeface="Montserrat Classic"/>
              </a:rPr>
              <a:t>tarihinde</a:t>
            </a:r>
            <a:r>
              <a:rPr lang="en-US" sz="2000" spc="20">
                <a:solidFill>
                  <a:srgbClr val="000000"/>
                </a:solidFill>
                <a:latin typeface="Montserrat Classic"/>
              </a:rPr>
              <a:t> </a:t>
            </a:r>
            <a:r>
              <a:rPr lang="en-US" sz="2000" spc="20">
                <a:solidFill>
                  <a:srgbClr val="000000"/>
                </a:solidFill>
                <a:latin typeface="Montserrat Classic"/>
              </a:rPr>
              <a:t>teklif</a:t>
            </a:r>
            <a:r>
              <a:rPr lang="en-US" sz="2000" spc="20">
                <a:solidFill>
                  <a:srgbClr val="000000"/>
                </a:solidFill>
                <a:latin typeface="Montserrat Classic"/>
              </a:rPr>
              <a:t> </a:t>
            </a:r>
            <a:r>
              <a:rPr lang="en-US" sz="2000" spc="20">
                <a:solidFill>
                  <a:srgbClr val="000000"/>
                </a:solidFill>
                <a:latin typeface="Montserrat Classic"/>
              </a:rPr>
              <a:t>zarfları</a:t>
            </a:r>
            <a:r>
              <a:rPr lang="en-US" sz="2000" spc="20">
                <a:solidFill>
                  <a:srgbClr val="000000"/>
                </a:solidFill>
                <a:latin typeface="Montserrat Classic"/>
              </a:rPr>
              <a:t> </a:t>
            </a:r>
            <a:r>
              <a:rPr lang="en-US" sz="2000" spc="20">
                <a:solidFill>
                  <a:srgbClr val="000000"/>
                </a:solidFill>
                <a:latin typeface="Montserrat Classic"/>
              </a:rPr>
              <a:t>açılarak</a:t>
            </a:r>
            <a:endParaRPr lang="en-US" sz="2000" spc="20">
              <a:solidFill>
                <a:srgbClr val="000000"/>
              </a:solidFill>
              <a:latin typeface="Montserrat Classic"/>
            </a:endParaRPr>
          </a:p>
          <a:p>
            <a:pPr algn="ctr">
              <a:lnSpc>
                <a:spcPts val="2400"/>
              </a:lnSpc>
              <a:defRPr/>
            </a:pPr>
            <a:r>
              <a:rPr lang="en-US" sz="2000" b="1" spc="20">
                <a:solidFill>
                  <a:srgbClr val="000000"/>
                </a:solidFill>
                <a:latin typeface="Montserrat Classic"/>
              </a:rPr>
              <a:t>"</a:t>
            </a:r>
            <a:r>
              <a:rPr lang="en-US" sz="2000" b="1" spc="11">
                <a:solidFill>
                  <a:srgbClr val="000000"/>
                </a:solidFill>
                <a:latin typeface="Montserrat Classic"/>
              </a:rPr>
              <a:t>Teklif</a:t>
            </a:r>
            <a:r>
              <a:rPr lang="en-US" sz="2000" b="1" spc="11">
                <a:solidFill>
                  <a:srgbClr val="000000"/>
                </a:solidFill>
                <a:latin typeface="Montserrat Classic"/>
              </a:rPr>
              <a:t> </a:t>
            </a:r>
            <a:r>
              <a:rPr lang="en-US" sz="2000" b="1" spc="11">
                <a:solidFill>
                  <a:srgbClr val="000000"/>
                </a:solidFill>
                <a:latin typeface="Montserrat Classic"/>
              </a:rPr>
              <a:t>Açılış</a:t>
            </a:r>
            <a:r>
              <a:rPr lang="en-US" sz="2000" b="1" spc="11">
                <a:solidFill>
                  <a:srgbClr val="000000"/>
                </a:solidFill>
                <a:latin typeface="Montserrat Classic"/>
              </a:rPr>
              <a:t> </a:t>
            </a:r>
            <a:r>
              <a:rPr lang="en-US" sz="2000" b="1" spc="11">
                <a:solidFill>
                  <a:srgbClr val="000000"/>
                </a:solidFill>
                <a:latin typeface="Montserrat Classic"/>
              </a:rPr>
              <a:t>Kontrol</a:t>
            </a:r>
            <a:r>
              <a:rPr lang="en-US" sz="2000" b="1" spc="11">
                <a:solidFill>
                  <a:srgbClr val="000000"/>
                </a:solidFill>
                <a:latin typeface="Montserrat Classic"/>
              </a:rPr>
              <a:t> </a:t>
            </a:r>
            <a:r>
              <a:rPr lang="en-US" sz="2000" b="1" spc="11">
                <a:solidFill>
                  <a:srgbClr val="000000"/>
                </a:solidFill>
                <a:latin typeface="Montserrat Classic"/>
              </a:rPr>
              <a:t>Listesi</a:t>
            </a:r>
            <a:r>
              <a:rPr lang="en-US" sz="2000" b="1" spc="11">
                <a:solidFill>
                  <a:srgbClr val="000000"/>
                </a:solidFill>
                <a:latin typeface="Montserrat Classic"/>
              </a:rPr>
              <a:t>" </a:t>
            </a:r>
            <a:r>
              <a:rPr lang="en-US" sz="2000" spc="11">
                <a:solidFill>
                  <a:srgbClr val="000000"/>
                </a:solidFill>
                <a:latin typeface="Montserrat Classic"/>
              </a:rPr>
              <a:t>doldurulur</a:t>
            </a:r>
            <a:r>
              <a:rPr lang="en-US" sz="2000" spc="11">
                <a:solidFill>
                  <a:srgbClr val="000000"/>
                </a:solidFill>
                <a:latin typeface="Montserrat Classic"/>
              </a:rPr>
              <a:t>.</a:t>
            </a:r>
            <a:endParaRPr/>
          </a:p>
          <a:p>
            <a:pPr algn="ctr">
              <a:lnSpc>
                <a:spcPts val="2400"/>
              </a:lnSpc>
              <a:defRPr/>
            </a:pPr>
            <a:endParaRPr lang="en-US" sz="1200" spc="11">
              <a:solidFill>
                <a:srgbClr val="000000"/>
              </a:solidFill>
              <a:latin typeface="Arimo Italics"/>
            </a:endParaRPr>
          </a:p>
        </p:txBody>
      </p:sp>
      <p:sp>
        <p:nvSpPr>
          <p:cNvPr id="34" name="TextBox 34"/>
          <p:cNvSpPr txBox="1"/>
          <p:nvPr/>
        </p:nvSpPr>
        <p:spPr bwMode="auto">
          <a:xfrm>
            <a:off x="12832357" y="8701713"/>
            <a:ext cx="4017175" cy="360163"/>
          </a:xfrm>
          <a:prstGeom prst="rect">
            <a:avLst/>
          </a:prstGeom>
        </p:spPr>
        <p:txBody>
          <a:bodyPr lIns="0" tIns="0" rIns="0" bIns="0" rtlCol="0" anchor="t">
            <a:spAutoFit/>
          </a:bodyPr>
          <a:lstStyle/>
          <a:p>
            <a:pPr algn="ctr">
              <a:lnSpc>
                <a:spcPts val="2879"/>
              </a:lnSpc>
              <a:defRPr/>
            </a:pPr>
            <a:r>
              <a:rPr lang="en-US" sz="2400" b="1" spc="23">
                <a:latin typeface="Montserrat Classic Bold Italics"/>
              </a:rPr>
              <a:t>Tekliflerin</a:t>
            </a:r>
            <a:r>
              <a:rPr lang="en-US" sz="2400" b="1" spc="23">
                <a:latin typeface="Montserrat Classic Bold Italics"/>
              </a:rPr>
              <a:t> </a:t>
            </a:r>
            <a:r>
              <a:rPr lang="en-US" sz="2400" b="1" spc="23">
                <a:latin typeface="Montserrat Classic Bold Italics"/>
              </a:rPr>
              <a:t>Değerlendirilmesi</a:t>
            </a:r>
            <a:endParaRPr lang="en-US" sz="2400" b="1" spc="23">
              <a:latin typeface="Montserrat Classic Bold Italics"/>
            </a:endParaRPr>
          </a:p>
        </p:txBody>
      </p:sp>
      <p:sp>
        <p:nvSpPr>
          <p:cNvPr id="36" name="TextBox 36"/>
          <p:cNvSpPr txBox="1"/>
          <p:nvPr/>
        </p:nvSpPr>
        <p:spPr bwMode="auto">
          <a:xfrm>
            <a:off x="2777008" y="8709296"/>
            <a:ext cx="2122334" cy="731520"/>
          </a:xfrm>
          <a:prstGeom prst="rect">
            <a:avLst/>
          </a:prstGeom>
        </p:spPr>
        <p:txBody>
          <a:bodyPr lIns="0" tIns="0" rIns="0" bIns="0" rtlCol="0" anchor="t">
            <a:spAutoFit/>
          </a:bodyPr>
          <a:lstStyle/>
          <a:p>
            <a:pPr algn="ctr">
              <a:lnSpc>
                <a:spcPts val="2879"/>
              </a:lnSpc>
              <a:defRPr/>
            </a:pPr>
            <a:r>
              <a:rPr lang="en-US" sz="2400" b="1" spc="23">
                <a:latin typeface="Montserrat Classic Bold Italics"/>
              </a:rPr>
              <a:t>Duyuru</a:t>
            </a:r>
            <a:endParaRPr lang="en-US" sz="2400" b="1" spc="23">
              <a:latin typeface="Montserrat Classic Bold Italics"/>
            </a:endParaRPr>
          </a:p>
          <a:p>
            <a:pPr algn="ctr">
              <a:lnSpc>
                <a:spcPts val="2879"/>
              </a:lnSpc>
              <a:defRPr/>
            </a:pPr>
            <a:r>
              <a:rPr lang="en-US" sz="2400" b="1" spc="23">
                <a:latin typeface="Montserrat Classic Bold Italics"/>
              </a:rPr>
              <a:t>Aşaması</a:t>
            </a:r>
            <a:endParaRPr lang="en-US" sz="2400" b="1" spc="23">
              <a:latin typeface="Montserrat Classic Bold Italics"/>
            </a:endParaRPr>
          </a:p>
        </p:txBody>
      </p:sp>
      <p:sp>
        <p:nvSpPr>
          <p:cNvPr id="38" name="TextBox 38"/>
          <p:cNvSpPr txBox="1"/>
          <p:nvPr/>
        </p:nvSpPr>
        <p:spPr bwMode="auto">
          <a:xfrm>
            <a:off x="5279685" y="8709296"/>
            <a:ext cx="6196056" cy="365760"/>
          </a:xfrm>
          <a:prstGeom prst="rect">
            <a:avLst/>
          </a:prstGeom>
        </p:spPr>
        <p:txBody>
          <a:bodyPr lIns="0" tIns="0" rIns="0" bIns="0" rtlCol="0" anchor="t">
            <a:spAutoFit/>
          </a:bodyPr>
          <a:lstStyle/>
          <a:p>
            <a:pPr algn="ctr">
              <a:lnSpc>
                <a:spcPts val="2879"/>
              </a:lnSpc>
              <a:defRPr/>
            </a:pPr>
            <a:r>
              <a:rPr lang="en-US" sz="2400" b="1" spc="23">
                <a:latin typeface="Montserrat Classic Bold Italics"/>
              </a:rPr>
              <a:t>Teklif</a:t>
            </a:r>
            <a:r>
              <a:rPr lang="en-US" sz="2400" b="1" spc="23">
                <a:latin typeface="Montserrat Classic Bold Italics"/>
              </a:rPr>
              <a:t> Alma </a:t>
            </a:r>
            <a:r>
              <a:rPr lang="en-US" sz="2400" b="1" spc="23">
                <a:latin typeface="Montserrat Classic Bold Italics"/>
              </a:rPr>
              <a:t>Aşaması</a:t>
            </a:r>
            <a:endParaRPr lang="en-US" sz="2400" b="1" spc="23">
              <a:latin typeface="Montserrat Classic Bold Italics"/>
            </a:endParaRPr>
          </a:p>
        </p:txBody>
      </p:sp>
      <p:sp>
        <p:nvSpPr>
          <p:cNvPr id="40" name="TextBox 40"/>
          <p:cNvSpPr txBox="1"/>
          <p:nvPr/>
        </p:nvSpPr>
        <p:spPr bwMode="auto">
          <a:xfrm>
            <a:off x="704850" y="8709296"/>
            <a:ext cx="1971121" cy="731520"/>
          </a:xfrm>
          <a:prstGeom prst="rect">
            <a:avLst/>
          </a:prstGeom>
        </p:spPr>
        <p:txBody>
          <a:bodyPr lIns="0" tIns="0" rIns="0" bIns="0" rtlCol="0" anchor="t">
            <a:spAutoFit/>
          </a:bodyPr>
          <a:lstStyle/>
          <a:p>
            <a:pPr algn="ctr">
              <a:lnSpc>
                <a:spcPts val="2879"/>
              </a:lnSpc>
              <a:defRPr/>
            </a:pPr>
            <a:r>
              <a:rPr lang="en-US" sz="2400" b="1" spc="23">
                <a:latin typeface="Montserrat Classic Bold Italics"/>
              </a:rPr>
              <a:t>Hazırlık</a:t>
            </a:r>
            <a:r>
              <a:rPr lang="en-US" sz="2400" b="1" spc="23">
                <a:latin typeface="Montserrat Classic Bold Italics"/>
              </a:rPr>
              <a:t> </a:t>
            </a:r>
            <a:endParaRPr/>
          </a:p>
          <a:p>
            <a:pPr algn="ctr">
              <a:lnSpc>
                <a:spcPts val="2879"/>
              </a:lnSpc>
              <a:defRPr/>
            </a:pPr>
            <a:r>
              <a:rPr lang="en-US" sz="2400" b="1" spc="23">
                <a:latin typeface="Montserrat Classic Bold Italics"/>
              </a:rPr>
              <a:t>Aşaması</a:t>
            </a:r>
            <a:endParaRPr lang="en-US" sz="2400" b="1" spc="23">
              <a:latin typeface="Montserrat Classic Bold Italics"/>
            </a:endParaRPr>
          </a:p>
        </p:txBody>
      </p:sp>
      <p:pic>
        <p:nvPicPr>
          <p:cNvPr id="41" name="Picture 41"/>
          <p:cNvPicPr>
            <a:picLocks noChangeAspect="1"/>
          </p:cNvPicPr>
          <p:nvPr/>
        </p:nvPicPr>
        <p:blipFill>
          <a:blip r:embed="rId3">
            <a:alphaModFix amt="48000"/>
            <a:extLst>
              <a:ext uri="{96DAC541-7B7A-43D3-8B79-37D633B846F1}">
                <asvg:svgBlip xmlns:asvg="http://schemas.microsoft.com/office/drawing/2016/SVG/main" r:embed="rId4"/>
              </a:ext>
            </a:extLst>
          </a:blip>
          <a:stretch/>
        </p:blipFill>
        <p:spPr bwMode="auto">
          <a:xfrm rot="-1343113">
            <a:off x="1240311" y="513744"/>
            <a:ext cx="2368105" cy="2584241"/>
          </a:xfrm>
          <a:prstGeom prst="rect">
            <a:avLst/>
          </a:prstGeom>
        </p:spPr>
      </p:pic>
      <p:sp>
        <p:nvSpPr>
          <p:cNvPr id="42" name="TextBox 42"/>
          <p:cNvSpPr txBox="1"/>
          <p:nvPr/>
        </p:nvSpPr>
        <p:spPr bwMode="auto">
          <a:xfrm>
            <a:off x="5102846" y="4836795"/>
            <a:ext cx="1971121" cy="2420343"/>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Değerlendirme</a:t>
            </a:r>
            <a:r>
              <a:rPr lang="en-US" sz="2000" spc="20">
                <a:solidFill>
                  <a:srgbClr val="000000"/>
                </a:solidFill>
                <a:latin typeface="Montserrat Classic"/>
              </a:rPr>
              <a:t> </a:t>
            </a:r>
            <a:r>
              <a:rPr lang="en-US" sz="2000" spc="20">
                <a:solidFill>
                  <a:srgbClr val="000000"/>
                </a:solidFill>
                <a:latin typeface="Montserrat Classic"/>
              </a:rPr>
              <a:t>komitesi</a:t>
            </a:r>
            <a:r>
              <a:rPr lang="en-US" sz="2000" spc="20">
                <a:solidFill>
                  <a:srgbClr val="000000"/>
                </a:solidFill>
                <a:latin typeface="Montserrat Classic"/>
              </a:rPr>
              <a:t> </a:t>
            </a:r>
            <a:r>
              <a:rPr lang="en-US" sz="2000" spc="20">
                <a:solidFill>
                  <a:srgbClr val="000000"/>
                </a:solidFill>
                <a:latin typeface="Montserrat Classic"/>
              </a:rPr>
              <a:t>oluşturulur</a:t>
            </a:r>
            <a:r>
              <a:rPr lang="en-US" sz="2000" spc="20">
                <a:solidFill>
                  <a:srgbClr val="000000"/>
                </a:solidFill>
                <a:latin typeface="Montserrat Classic"/>
              </a:rPr>
              <a:t>.</a:t>
            </a:r>
            <a:endParaRPr/>
          </a:p>
          <a:p>
            <a:pPr algn="ctr">
              <a:lnSpc>
                <a:spcPts val="2400"/>
              </a:lnSpc>
              <a:defRPr/>
            </a:pPr>
            <a:endParaRPr lang="en-US" sz="2000" spc="20">
              <a:solidFill>
                <a:srgbClr val="000000"/>
              </a:solidFill>
              <a:latin typeface="Montserrat Classic"/>
            </a:endParaRPr>
          </a:p>
          <a:p>
            <a:pPr algn="ctr">
              <a:lnSpc>
                <a:spcPts val="2400"/>
              </a:lnSpc>
              <a:defRPr/>
            </a:pPr>
            <a:r>
              <a:rPr lang="en-US" sz="2000" spc="11">
                <a:solidFill>
                  <a:srgbClr val="000000"/>
                </a:solidFill>
                <a:latin typeface="Montserrat Classic"/>
              </a:rPr>
              <a:t>Tarafsızlık</a:t>
            </a:r>
            <a:r>
              <a:rPr lang="en-US" sz="2000" spc="11">
                <a:solidFill>
                  <a:srgbClr val="000000"/>
                </a:solidFill>
                <a:latin typeface="Montserrat Classic"/>
              </a:rPr>
              <a:t> ve </a:t>
            </a:r>
            <a:r>
              <a:rPr lang="en-US" sz="2000" spc="11">
                <a:solidFill>
                  <a:srgbClr val="000000"/>
                </a:solidFill>
                <a:latin typeface="Montserrat Classic"/>
              </a:rPr>
              <a:t>Gizlilik</a:t>
            </a:r>
            <a:r>
              <a:rPr lang="en-US" sz="2000" spc="11">
                <a:solidFill>
                  <a:srgbClr val="000000"/>
                </a:solidFill>
                <a:latin typeface="Montserrat Classic"/>
              </a:rPr>
              <a:t> </a:t>
            </a:r>
            <a:r>
              <a:rPr lang="en-US" sz="2000" spc="11">
                <a:solidFill>
                  <a:srgbClr val="000000"/>
                </a:solidFill>
                <a:latin typeface="Montserrat Classic"/>
              </a:rPr>
              <a:t>Beyanı</a:t>
            </a:r>
            <a:r>
              <a:rPr lang="en-US" sz="2000" spc="11">
                <a:solidFill>
                  <a:srgbClr val="000000"/>
                </a:solidFill>
                <a:latin typeface="Montserrat Classic"/>
              </a:rPr>
              <a:t> </a:t>
            </a:r>
            <a:r>
              <a:rPr lang="en-US" sz="2000" spc="11">
                <a:solidFill>
                  <a:srgbClr val="000000"/>
                </a:solidFill>
                <a:latin typeface="Montserrat Classic"/>
              </a:rPr>
              <a:t>imzalanır</a:t>
            </a:r>
            <a:r>
              <a:rPr lang="en-US" sz="2000" spc="11">
                <a:solidFill>
                  <a:srgbClr val="000000"/>
                </a:solidFill>
                <a:latin typeface="Montserrat Classic"/>
              </a:rPr>
              <a:t>.</a:t>
            </a:r>
            <a:endParaRPr/>
          </a:p>
          <a:p>
            <a:pPr algn="ctr">
              <a:lnSpc>
                <a:spcPts val="2400"/>
              </a:lnSpc>
              <a:defRPr/>
            </a:pPr>
            <a:endParaRPr lang="en-US" sz="1200" spc="11">
              <a:solidFill>
                <a:srgbClr val="000000"/>
              </a:solidFill>
              <a:latin typeface="Arimo Italics"/>
            </a:endParaRPr>
          </a:p>
        </p:txBody>
      </p:sp>
      <p:sp>
        <p:nvSpPr>
          <p:cNvPr id="43" name="TextBox 43"/>
          <p:cNvSpPr txBox="1"/>
          <p:nvPr/>
        </p:nvSpPr>
        <p:spPr bwMode="auto">
          <a:xfrm>
            <a:off x="2905622" y="4874895"/>
            <a:ext cx="1971121" cy="2462213"/>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İhale</a:t>
            </a:r>
            <a:r>
              <a:rPr lang="en-US" sz="2000" spc="20">
                <a:solidFill>
                  <a:srgbClr val="000000"/>
                </a:solidFill>
                <a:latin typeface="Montserrat Classic"/>
              </a:rPr>
              <a:t> </a:t>
            </a:r>
            <a:r>
              <a:rPr lang="en-US" sz="2000" spc="20">
                <a:solidFill>
                  <a:srgbClr val="000000"/>
                </a:solidFill>
                <a:latin typeface="Montserrat Classic"/>
              </a:rPr>
              <a:t>yerel</a:t>
            </a:r>
            <a:r>
              <a:rPr lang="en-US" sz="2000" spc="20">
                <a:solidFill>
                  <a:srgbClr val="000000"/>
                </a:solidFill>
                <a:latin typeface="Montserrat Classic"/>
              </a:rPr>
              <a:t> ve/</a:t>
            </a:r>
            <a:r>
              <a:rPr lang="en-US" sz="2000" spc="20">
                <a:solidFill>
                  <a:srgbClr val="000000"/>
                </a:solidFill>
                <a:latin typeface="Montserrat Classic"/>
              </a:rPr>
              <a:t>veya</a:t>
            </a:r>
            <a:r>
              <a:rPr lang="en-US" sz="2000" spc="20">
                <a:solidFill>
                  <a:srgbClr val="000000"/>
                </a:solidFill>
                <a:latin typeface="Montserrat Classic"/>
              </a:rPr>
              <a:t> </a:t>
            </a:r>
            <a:r>
              <a:rPr lang="en-US" sz="2000" spc="20">
                <a:solidFill>
                  <a:srgbClr val="000000"/>
                </a:solidFill>
                <a:latin typeface="Montserrat Classic"/>
              </a:rPr>
              <a:t>ulusal</a:t>
            </a:r>
            <a:r>
              <a:rPr lang="en-US" sz="2000" spc="20">
                <a:solidFill>
                  <a:srgbClr val="000000"/>
                </a:solidFill>
                <a:latin typeface="Montserrat Classic"/>
              </a:rPr>
              <a:t> </a:t>
            </a:r>
            <a:r>
              <a:rPr lang="en-US" sz="2000" spc="20">
                <a:solidFill>
                  <a:srgbClr val="000000"/>
                </a:solidFill>
                <a:latin typeface="Montserrat Classic"/>
              </a:rPr>
              <a:t>basında</a:t>
            </a:r>
            <a:r>
              <a:rPr lang="en-US" sz="2000" spc="20">
                <a:solidFill>
                  <a:srgbClr val="000000"/>
                </a:solidFill>
                <a:latin typeface="Montserrat Classic"/>
              </a:rPr>
              <a:t>, </a:t>
            </a:r>
            <a:r>
              <a:rPr lang="en-US" sz="2000" spc="20">
                <a:solidFill>
                  <a:srgbClr val="000000"/>
                </a:solidFill>
                <a:latin typeface="Montserrat Classic"/>
              </a:rPr>
              <a:t>yararlanıcı</a:t>
            </a:r>
            <a:r>
              <a:rPr lang="en-US" sz="2000" spc="20">
                <a:solidFill>
                  <a:srgbClr val="000000"/>
                </a:solidFill>
                <a:latin typeface="Montserrat Classic"/>
              </a:rPr>
              <a:t> ve </a:t>
            </a:r>
            <a:r>
              <a:rPr lang="en-US" sz="2000" spc="20">
                <a:solidFill>
                  <a:srgbClr val="000000"/>
                </a:solidFill>
                <a:latin typeface="Montserrat Classic"/>
              </a:rPr>
              <a:t>Ajans'ın</a:t>
            </a:r>
            <a:r>
              <a:rPr lang="en-US" sz="2000" spc="20">
                <a:solidFill>
                  <a:srgbClr val="000000"/>
                </a:solidFill>
                <a:latin typeface="Montserrat Classic"/>
              </a:rPr>
              <a:t> web </a:t>
            </a:r>
            <a:r>
              <a:rPr lang="en-US" sz="2000" spc="20">
                <a:solidFill>
                  <a:srgbClr val="000000"/>
                </a:solidFill>
                <a:latin typeface="Montserrat Classic"/>
              </a:rPr>
              <a:t>sitesinde</a:t>
            </a:r>
            <a:r>
              <a:rPr lang="en-US" sz="2000" spc="20">
                <a:solidFill>
                  <a:srgbClr val="000000"/>
                </a:solidFill>
                <a:latin typeface="Montserrat Classic"/>
              </a:rPr>
              <a:t> </a:t>
            </a:r>
            <a:r>
              <a:rPr lang="en-US" sz="2000" spc="20">
                <a:solidFill>
                  <a:srgbClr val="000000"/>
                </a:solidFill>
                <a:latin typeface="Montserrat Classic"/>
              </a:rPr>
              <a:t>duyurulur</a:t>
            </a:r>
            <a:r>
              <a:rPr lang="en-US" sz="2000" spc="20">
                <a:solidFill>
                  <a:srgbClr val="000000"/>
                </a:solidFill>
                <a:latin typeface="Montserrat Classic"/>
              </a:rPr>
              <a:t>.</a:t>
            </a:r>
            <a:endParaRPr/>
          </a:p>
          <a:p>
            <a:pPr algn="ctr">
              <a:lnSpc>
                <a:spcPts val="2400"/>
              </a:lnSpc>
              <a:defRPr/>
            </a:pPr>
            <a:endParaRPr lang="en-US" sz="2000" spc="20">
              <a:solidFill>
                <a:srgbClr val="000000"/>
              </a:solidFill>
              <a:latin typeface="Montserrat Classic Italics"/>
            </a:endParaRPr>
          </a:p>
        </p:txBody>
      </p:sp>
      <p:sp>
        <p:nvSpPr>
          <p:cNvPr id="44" name="TextBox 44"/>
          <p:cNvSpPr txBox="1"/>
          <p:nvPr/>
        </p:nvSpPr>
        <p:spPr bwMode="auto">
          <a:xfrm>
            <a:off x="13845384" y="5133975"/>
            <a:ext cx="2053000" cy="1538883"/>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Her </a:t>
            </a:r>
            <a:r>
              <a:rPr lang="en-US" sz="2000" spc="20">
                <a:solidFill>
                  <a:srgbClr val="000000"/>
                </a:solidFill>
                <a:latin typeface="Montserrat Classic"/>
              </a:rPr>
              <a:t>teklif</a:t>
            </a:r>
            <a:r>
              <a:rPr lang="en-US" sz="2000" spc="20">
                <a:solidFill>
                  <a:srgbClr val="000000"/>
                </a:solidFill>
                <a:latin typeface="Montserrat Classic"/>
              </a:rPr>
              <a:t> </a:t>
            </a:r>
            <a:r>
              <a:rPr lang="en-US" sz="2000" spc="20">
                <a:solidFill>
                  <a:srgbClr val="000000"/>
                </a:solidFill>
                <a:latin typeface="Montserrat Classic"/>
              </a:rPr>
              <a:t>için</a:t>
            </a:r>
            <a:r>
              <a:rPr lang="en-US" sz="2000" spc="20">
                <a:solidFill>
                  <a:srgbClr val="000000"/>
                </a:solidFill>
                <a:latin typeface="Montserrat Classic"/>
              </a:rPr>
              <a:t>  </a:t>
            </a:r>
            <a:r>
              <a:rPr lang="en-US" sz="2000" b="1" spc="20">
                <a:solidFill>
                  <a:srgbClr val="000000"/>
                </a:solidFill>
                <a:latin typeface="Montserrat Classic"/>
              </a:rPr>
              <a:t>"</a:t>
            </a:r>
            <a:r>
              <a:rPr lang="en-US" sz="2000" b="1" spc="20">
                <a:solidFill>
                  <a:srgbClr val="000000"/>
                </a:solidFill>
                <a:latin typeface="Montserrat Classic"/>
              </a:rPr>
              <a:t>İdari</a:t>
            </a:r>
            <a:r>
              <a:rPr lang="en-US" sz="2000" b="1" spc="20">
                <a:solidFill>
                  <a:srgbClr val="000000"/>
                </a:solidFill>
                <a:latin typeface="Montserrat Classic"/>
              </a:rPr>
              <a:t> </a:t>
            </a:r>
            <a:r>
              <a:rPr lang="en-US" sz="2000" b="1" spc="20">
                <a:solidFill>
                  <a:srgbClr val="000000"/>
                </a:solidFill>
                <a:latin typeface="Montserrat Classic"/>
              </a:rPr>
              <a:t>Uygunluk</a:t>
            </a:r>
            <a:r>
              <a:rPr lang="en-US" sz="2000" b="1" spc="20">
                <a:solidFill>
                  <a:srgbClr val="000000"/>
                </a:solidFill>
                <a:latin typeface="Montserrat Classic"/>
              </a:rPr>
              <a:t> </a:t>
            </a:r>
            <a:r>
              <a:rPr lang="en-US" sz="2000" b="1" spc="20">
                <a:solidFill>
                  <a:srgbClr val="000000"/>
                </a:solidFill>
                <a:latin typeface="Montserrat Classic"/>
              </a:rPr>
              <a:t>Değerlendirme</a:t>
            </a:r>
            <a:r>
              <a:rPr lang="en-US" sz="2000" b="1" spc="20">
                <a:solidFill>
                  <a:srgbClr val="000000"/>
                </a:solidFill>
                <a:latin typeface="Montserrat Classic"/>
              </a:rPr>
              <a:t> </a:t>
            </a:r>
            <a:r>
              <a:rPr lang="en-US" sz="2000" b="1" spc="20">
                <a:solidFill>
                  <a:srgbClr val="000000"/>
                </a:solidFill>
                <a:latin typeface="Montserrat Classic"/>
              </a:rPr>
              <a:t>Tablosu</a:t>
            </a:r>
            <a:r>
              <a:rPr lang="en-US" sz="2000" b="1" spc="20">
                <a:solidFill>
                  <a:srgbClr val="000000"/>
                </a:solidFill>
                <a:latin typeface="Montserrat Classic"/>
              </a:rPr>
              <a:t>" </a:t>
            </a:r>
            <a:r>
              <a:rPr lang="en-US" sz="2000" spc="20">
                <a:solidFill>
                  <a:srgbClr val="000000"/>
                </a:solidFill>
                <a:latin typeface="Montserrat Classic"/>
              </a:rPr>
              <a:t>doldurulur</a:t>
            </a:r>
            <a:r>
              <a:rPr lang="en-US" sz="2000" spc="20">
                <a:solidFill>
                  <a:srgbClr val="000000"/>
                </a:solidFill>
                <a:latin typeface="Montserrat Classic"/>
              </a:rPr>
              <a:t>.</a:t>
            </a:r>
            <a:endParaRPr/>
          </a:p>
        </p:txBody>
      </p:sp>
      <p:sp>
        <p:nvSpPr>
          <p:cNvPr id="45" name="TextBox 45"/>
          <p:cNvSpPr txBox="1"/>
          <p:nvPr/>
        </p:nvSpPr>
        <p:spPr bwMode="auto">
          <a:xfrm>
            <a:off x="16038687" y="5133975"/>
            <a:ext cx="2024128" cy="1846659"/>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Teknik </a:t>
            </a:r>
            <a:r>
              <a:rPr lang="en-US" sz="2000" spc="20">
                <a:solidFill>
                  <a:srgbClr val="000000"/>
                </a:solidFill>
                <a:latin typeface="Montserrat Classic"/>
              </a:rPr>
              <a:t>teklifler</a:t>
            </a:r>
            <a:r>
              <a:rPr lang="en-US" sz="2000" spc="20">
                <a:solidFill>
                  <a:srgbClr val="000000"/>
                </a:solidFill>
                <a:latin typeface="Montserrat Classic"/>
              </a:rPr>
              <a:t> </a:t>
            </a:r>
            <a:r>
              <a:rPr lang="en-US" sz="2000" b="1" spc="20">
                <a:solidFill>
                  <a:srgbClr val="000000"/>
                </a:solidFill>
                <a:latin typeface="Montserrat Classic"/>
              </a:rPr>
              <a:t>"Teknik </a:t>
            </a:r>
            <a:r>
              <a:rPr lang="en-US" sz="2000" b="1" spc="20">
                <a:solidFill>
                  <a:srgbClr val="000000"/>
                </a:solidFill>
                <a:latin typeface="Montserrat Classic"/>
              </a:rPr>
              <a:t>Değerlendirme</a:t>
            </a:r>
            <a:r>
              <a:rPr lang="en-US" sz="2000" b="1" spc="20">
                <a:solidFill>
                  <a:srgbClr val="000000"/>
                </a:solidFill>
                <a:latin typeface="Montserrat Classic"/>
              </a:rPr>
              <a:t> </a:t>
            </a:r>
            <a:r>
              <a:rPr lang="en-US" sz="2000" b="1" spc="20">
                <a:solidFill>
                  <a:srgbClr val="000000"/>
                </a:solidFill>
                <a:latin typeface="Montserrat Classic"/>
              </a:rPr>
              <a:t>Tablosu"</a:t>
            </a:r>
            <a:r>
              <a:rPr lang="en-US" sz="2000" spc="20">
                <a:solidFill>
                  <a:srgbClr val="000000"/>
                </a:solidFill>
                <a:latin typeface="Montserrat Classic"/>
              </a:rPr>
              <a:t>na</a:t>
            </a:r>
            <a:r>
              <a:rPr lang="en-US" sz="2000" spc="11">
                <a:solidFill>
                  <a:srgbClr val="000000"/>
                </a:solidFill>
                <a:latin typeface="Montserrat Classic"/>
              </a:rPr>
              <a:t> göre </a:t>
            </a:r>
            <a:r>
              <a:rPr lang="en-US" sz="2000" spc="11">
                <a:solidFill>
                  <a:srgbClr val="000000"/>
                </a:solidFill>
                <a:latin typeface="Montserrat Classic"/>
              </a:rPr>
              <a:t>değerlendirilir</a:t>
            </a:r>
            <a:r>
              <a:rPr lang="en-US" sz="2000" spc="11">
                <a:solidFill>
                  <a:srgbClr val="000000"/>
                </a:solidFill>
                <a:latin typeface="Montserrat Classic"/>
              </a:rPr>
              <a:t>. </a:t>
            </a:r>
            <a:endParaRPr/>
          </a:p>
        </p:txBody>
      </p:sp>
      <p:cxnSp>
        <p:nvCxnSpPr>
          <p:cNvPr id="48" name="Düz Ok Bağlayıcısı 47"/>
          <p:cNvCxnSpPr>
            <a:cxnSpLocks/>
          </p:cNvCxnSpPr>
          <p:nvPr/>
        </p:nvCxnSpPr>
        <p:spPr bwMode="auto">
          <a:xfrm>
            <a:off x="598836" y="8407438"/>
            <a:ext cx="2077135" cy="0"/>
          </a:xfrm>
          <a:prstGeom prst="straightConnector1">
            <a:avLst/>
          </a:prstGeom>
          <a:ln>
            <a:solidFill>
              <a:schemeClr val="accent6">
                <a:lumMod val="75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49" name="Düz Ok Bağlayıcısı 48"/>
          <p:cNvCxnSpPr>
            <a:cxnSpLocks/>
          </p:cNvCxnSpPr>
          <p:nvPr/>
        </p:nvCxnSpPr>
        <p:spPr bwMode="auto">
          <a:xfrm>
            <a:off x="5181600" y="8420100"/>
            <a:ext cx="6183086" cy="27214"/>
          </a:xfrm>
          <a:prstGeom prst="straightConnector1">
            <a:avLst/>
          </a:prstGeom>
          <a:ln>
            <a:solidFill>
              <a:schemeClr val="accent6">
                <a:lumMod val="75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53" name="Düz Ok Bağlayıcısı 52"/>
          <p:cNvCxnSpPr>
            <a:cxnSpLocks/>
          </p:cNvCxnSpPr>
          <p:nvPr/>
        </p:nvCxnSpPr>
        <p:spPr bwMode="auto">
          <a:xfrm>
            <a:off x="2799607" y="8407438"/>
            <a:ext cx="2099735" cy="9993"/>
          </a:xfrm>
          <a:prstGeom prst="straightConnector1">
            <a:avLst/>
          </a:prstGeom>
          <a:ln>
            <a:solidFill>
              <a:schemeClr val="accent6">
                <a:lumMod val="75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60" name="Düz Ok Bağlayıcısı 59"/>
          <p:cNvCxnSpPr>
            <a:cxnSpLocks/>
          </p:cNvCxnSpPr>
          <p:nvPr/>
        </p:nvCxnSpPr>
        <p:spPr bwMode="auto">
          <a:xfrm>
            <a:off x="11575170" y="8440525"/>
            <a:ext cx="6183086" cy="27214"/>
          </a:xfrm>
          <a:prstGeom prst="straightConnector1">
            <a:avLst/>
          </a:prstGeom>
          <a:ln>
            <a:solidFill>
              <a:schemeClr val="accent6">
                <a:lumMod val="75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69" name="AutoShape 5"/>
          <p:cNvSpPr/>
          <p:nvPr/>
        </p:nvSpPr>
        <p:spPr bwMode="auto">
          <a:xfrm>
            <a:off x="0" y="3983516"/>
            <a:ext cx="18288000" cy="74133"/>
          </a:xfrm>
          <a:prstGeom prst="rect">
            <a:avLst/>
          </a:prstGeom>
          <a:solidFill>
            <a:schemeClr val="accent6">
              <a:lumMod val="50000"/>
            </a:schemeClr>
          </a:solidFill>
          <a:ln>
            <a:solidFill>
              <a:srgbClr val="FFC000"/>
            </a:solidFill>
          </a:ln>
        </p:spPr>
      </p:sp>
      <p:sp>
        <p:nvSpPr>
          <p:cNvPr id="70" name="AutoShape 6"/>
          <p:cNvSpPr/>
          <p:nvPr/>
        </p:nvSpPr>
        <p:spPr bwMode="auto">
          <a:xfrm>
            <a:off x="1583989" y="3771900"/>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71" name="AutoShape 7"/>
          <p:cNvSpPr/>
          <p:nvPr/>
        </p:nvSpPr>
        <p:spPr bwMode="auto">
          <a:xfrm>
            <a:off x="5981985" y="3771900"/>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72" name="AutoShape 8"/>
          <p:cNvSpPr/>
          <p:nvPr/>
        </p:nvSpPr>
        <p:spPr bwMode="auto">
          <a:xfrm>
            <a:off x="10328775" y="3771900"/>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73" name="AutoShape 9"/>
          <p:cNvSpPr/>
          <p:nvPr/>
        </p:nvSpPr>
        <p:spPr bwMode="auto">
          <a:xfrm>
            <a:off x="14628101" y="3771900"/>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74" name="AutoShape 10"/>
          <p:cNvSpPr/>
          <p:nvPr/>
        </p:nvSpPr>
        <p:spPr bwMode="auto">
          <a:xfrm>
            <a:off x="3760328" y="3771900"/>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75" name="AutoShape 29"/>
          <p:cNvSpPr/>
          <p:nvPr/>
        </p:nvSpPr>
        <p:spPr bwMode="auto">
          <a:xfrm>
            <a:off x="8251712" y="3772556"/>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76" name="AutoShape 30"/>
          <p:cNvSpPr/>
          <p:nvPr/>
        </p:nvSpPr>
        <p:spPr bwMode="auto">
          <a:xfrm>
            <a:off x="12444617" y="3793016"/>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77" name="AutoShape 31"/>
          <p:cNvSpPr/>
          <p:nvPr/>
        </p:nvSpPr>
        <p:spPr bwMode="auto">
          <a:xfrm>
            <a:off x="16842613" y="3793016"/>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39" name="Slayt Numarası Yer Tutucusu 38"/>
          <p:cNvSpPr>
            <a:spLocks noGrp="1"/>
          </p:cNvSpPr>
          <p:nvPr>
            <p:ph type="sldNum" sz="quarter" idx="12"/>
          </p:nvPr>
        </p:nvSpPr>
        <p:spPr bwMode="auto">
          <a:xfrm>
            <a:off x="15775813" y="9661722"/>
            <a:ext cx="2133600" cy="365125"/>
          </a:xfrm>
        </p:spPr>
        <p:txBody>
          <a:bodyPr/>
          <a:lstStyle/>
          <a:p>
            <a:pPr>
              <a:defRPr/>
            </a:pPr>
            <a:fld id="{B6F15528-21DE-4FAA-801E-634DDDAF4B2B}" type="slidenum">
              <a:rPr lang="en-US" sz="2000"/>
              <a:t>13</a:t>
            </a:fld>
            <a:endParaRPr lang="en-US"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chemeClr val="bg1"/>
        </a:solidFill>
      </p:bgPr>
    </p:bg>
    <p:spTree>
      <p:nvGrpSpPr>
        <p:cNvPr id="1" name=""/>
        <p:cNvGrpSpPr/>
        <p:nvPr/>
      </p:nvGrpSpPr>
      <p:grpSpPr bwMode="auto">
        <a:xfrm>
          <a:off x="0" y="0"/>
          <a:ext cx="0" cy="0"/>
          <a:chOff x="0" y="0"/>
          <a:chExt cx="0" cy="0"/>
        </a:xfrm>
      </p:grpSpPr>
      <p:sp>
        <p:nvSpPr>
          <p:cNvPr id="2" name="TextBox 2"/>
          <p:cNvSpPr txBox="1"/>
          <p:nvPr/>
        </p:nvSpPr>
        <p:spPr bwMode="auto">
          <a:xfrm>
            <a:off x="3923904" y="1028700"/>
            <a:ext cx="13335396" cy="1097280"/>
          </a:xfrm>
          <a:prstGeom prst="rect">
            <a:avLst/>
          </a:prstGeom>
        </p:spPr>
        <p:txBody>
          <a:bodyPr lIns="0" tIns="0" rIns="0" bIns="0" rtlCol="0" anchor="t">
            <a:spAutoFit/>
          </a:bodyPr>
          <a:lstStyle/>
          <a:p>
            <a:pPr algn="r">
              <a:lnSpc>
                <a:spcPts val="8640"/>
              </a:lnSpc>
              <a:defRPr/>
            </a:pPr>
            <a:r>
              <a:rPr lang="en-US" sz="7200">
                <a:latin typeface="Montserrat Semi-Bold Bold"/>
              </a:rPr>
              <a:t>Açık</a:t>
            </a:r>
            <a:r>
              <a:rPr lang="en-US" sz="7200">
                <a:latin typeface="Montserrat Semi-Bold Bold"/>
              </a:rPr>
              <a:t> </a:t>
            </a:r>
            <a:r>
              <a:rPr lang="en-US" sz="7200">
                <a:latin typeface="Montserrat Semi-Bold Bold"/>
              </a:rPr>
              <a:t>İhale</a:t>
            </a:r>
            <a:endParaRPr lang="en-US" sz="7200">
              <a:latin typeface="Montserrat Semi-Bold Bold"/>
            </a:endParaRPr>
          </a:p>
        </p:txBody>
      </p:sp>
      <p:sp>
        <p:nvSpPr>
          <p:cNvPr id="3" name="TextBox 3"/>
          <p:cNvSpPr txBox="1"/>
          <p:nvPr/>
        </p:nvSpPr>
        <p:spPr bwMode="auto">
          <a:xfrm>
            <a:off x="3904850" y="2604418"/>
            <a:ext cx="13354450" cy="607457"/>
          </a:xfrm>
          <a:prstGeom prst="rect">
            <a:avLst/>
          </a:prstGeom>
        </p:spPr>
        <p:txBody>
          <a:bodyPr lIns="0" tIns="0" rIns="0" bIns="0" rtlCol="0" anchor="t">
            <a:spAutoFit/>
          </a:bodyPr>
          <a:lstStyle/>
          <a:p>
            <a:pPr algn="r">
              <a:lnSpc>
                <a:spcPts val="5040"/>
              </a:lnSpc>
              <a:defRPr/>
            </a:pPr>
            <a:r>
              <a:rPr lang="en-US" sz="3600" spc="288">
                <a:solidFill>
                  <a:srgbClr val="000000"/>
                </a:solidFill>
                <a:latin typeface="Montserrat Semi-Bold Bold"/>
              </a:rPr>
              <a:t>SATIN ALMA ADIMLARI</a:t>
            </a:r>
            <a:endParaRPr/>
          </a:p>
        </p:txBody>
      </p:sp>
      <p:grpSp>
        <p:nvGrpSpPr>
          <p:cNvPr id="8" name="Group 8"/>
          <p:cNvGrpSpPr/>
          <p:nvPr/>
        </p:nvGrpSpPr>
        <p:grpSpPr bwMode="auto">
          <a:xfrm>
            <a:off x="2424363" y="4383036"/>
            <a:ext cx="2155389" cy="3752979"/>
            <a:chOff x="0" y="0"/>
            <a:chExt cx="3681904" cy="6410960"/>
          </a:xfrm>
        </p:grpSpPr>
        <p:sp>
          <p:nvSpPr>
            <p:cNvPr id="9" name="Freeform 9"/>
            <p:cNvSpPr/>
            <p:nvPr/>
          </p:nvSpPr>
          <p:spPr bwMode="auto">
            <a:xfrm>
              <a:off x="0" y="0"/>
              <a:ext cx="3683174" cy="6410960"/>
            </a:xfrm>
            <a:custGeom>
              <a:avLst/>
              <a:gdLst/>
              <a:ahLst/>
              <a:cxnLst/>
              <a:rect l="l" t="t" r="r" b="b"/>
              <a:pathLst>
                <a:path w="3683174" h="6410960" fill="norm" stroke="1" extrusionOk="0">
                  <a:moveTo>
                    <a:pt x="60960" y="482600"/>
                  </a:moveTo>
                  <a:cubicBezTo>
                    <a:pt x="289560" y="476250"/>
                    <a:pt x="474980" y="290830"/>
                    <a:pt x="481330" y="60960"/>
                  </a:cubicBezTo>
                  <a:lnTo>
                    <a:pt x="815136" y="60960"/>
                  </a:lnTo>
                  <a:lnTo>
                    <a:pt x="815136" y="0"/>
                  </a:lnTo>
                  <a:lnTo>
                    <a:pt x="417830" y="0"/>
                  </a:lnTo>
                  <a:lnTo>
                    <a:pt x="419100" y="31750"/>
                  </a:lnTo>
                  <a:lnTo>
                    <a:pt x="419100" y="49530"/>
                  </a:lnTo>
                  <a:cubicBezTo>
                    <a:pt x="419100" y="254000"/>
                    <a:pt x="252730" y="421640"/>
                    <a:pt x="46990" y="421640"/>
                  </a:cubicBezTo>
                  <a:lnTo>
                    <a:pt x="30480" y="421640"/>
                  </a:lnTo>
                  <a:lnTo>
                    <a:pt x="0" y="420370"/>
                  </a:lnTo>
                  <a:lnTo>
                    <a:pt x="0" y="778510"/>
                  </a:lnTo>
                  <a:lnTo>
                    <a:pt x="60960" y="778510"/>
                  </a:lnTo>
                  <a:lnTo>
                    <a:pt x="60960" y="482600"/>
                  </a:lnTo>
                  <a:close/>
                  <a:moveTo>
                    <a:pt x="196850" y="599440"/>
                  </a:moveTo>
                  <a:cubicBezTo>
                    <a:pt x="392430" y="546100"/>
                    <a:pt x="546100" y="393700"/>
                    <a:pt x="598170" y="196850"/>
                  </a:cubicBezTo>
                  <a:lnTo>
                    <a:pt x="815136" y="196850"/>
                  </a:lnTo>
                  <a:lnTo>
                    <a:pt x="815136" y="181610"/>
                  </a:lnTo>
                  <a:lnTo>
                    <a:pt x="585470" y="181610"/>
                  </a:lnTo>
                  <a:lnTo>
                    <a:pt x="584200" y="187960"/>
                  </a:lnTo>
                  <a:cubicBezTo>
                    <a:pt x="534670" y="383540"/>
                    <a:pt x="382270" y="535940"/>
                    <a:pt x="186690" y="586740"/>
                  </a:cubicBezTo>
                  <a:lnTo>
                    <a:pt x="180340" y="588010"/>
                  </a:lnTo>
                  <a:lnTo>
                    <a:pt x="180340" y="778510"/>
                  </a:lnTo>
                  <a:lnTo>
                    <a:pt x="195580" y="778510"/>
                  </a:lnTo>
                  <a:lnTo>
                    <a:pt x="196850" y="599440"/>
                  </a:lnTo>
                  <a:close/>
                  <a:moveTo>
                    <a:pt x="0" y="778510"/>
                  </a:moveTo>
                  <a:lnTo>
                    <a:pt x="60960" y="778510"/>
                  </a:lnTo>
                  <a:lnTo>
                    <a:pt x="60960" y="5579110"/>
                  </a:lnTo>
                  <a:lnTo>
                    <a:pt x="0" y="5579110"/>
                  </a:lnTo>
                  <a:lnTo>
                    <a:pt x="0" y="778510"/>
                  </a:lnTo>
                  <a:close/>
                  <a:moveTo>
                    <a:pt x="181610" y="778510"/>
                  </a:moveTo>
                  <a:lnTo>
                    <a:pt x="196850" y="778510"/>
                  </a:lnTo>
                  <a:lnTo>
                    <a:pt x="196850" y="5579110"/>
                  </a:lnTo>
                  <a:lnTo>
                    <a:pt x="181610" y="5579110"/>
                  </a:lnTo>
                  <a:lnTo>
                    <a:pt x="181610" y="778510"/>
                  </a:lnTo>
                  <a:close/>
                  <a:moveTo>
                    <a:pt x="815136" y="6350000"/>
                  </a:moveTo>
                  <a:lnTo>
                    <a:pt x="2863966" y="6350000"/>
                  </a:lnTo>
                  <a:lnTo>
                    <a:pt x="2863966" y="6410960"/>
                  </a:lnTo>
                  <a:lnTo>
                    <a:pt x="815136" y="6410960"/>
                  </a:lnTo>
                  <a:lnTo>
                    <a:pt x="815136" y="6350000"/>
                  </a:lnTo>
                  <a:close/>
                  <a:moveTo>
                    <a:pt x="815136" y="6214110"/>
                  </a:moveTo>
                  <a:lnTo>
                    <a:pt x="2863966" y="6214110"/>
                  </a:lnTo>
                  <a:lnTo>
                    <a:pt x="2863966" y="6229350"/>
                  </a:lnTo>
                  <a:lnTo>
                    <a:pt x="815136" y="6229350"/>
                  </a:lnTo>
                  <a:lnTo>
                    <a:pt x="815136" y="6214110"/>
                  </a:lnTo>
                  <a:close/>
                  <a:moveTo>
                    <a:pt x="481330" y="6350000"/>
                  </a:moveTo>
                  <a:cubicBezTo>
                    <a:pt x="480060" y="6116320"/>
                    <a:pt x="293370" y="5927090"/>
                    <a:pt x="60960" y="5919470"/>
                  </a:cubicBezTo>
                  <a:lnTo>
                    <a:pt x="60960" y="5577840"/>
                  </a:lnTo>
                  <a:lnTo>
                    <a:pt x="0" y="5577840"/>
                  </a:lnTo>
                  <a:lnTo>
                    <a:pt x="0" y="5981700"/>
                  </a:lnTo>
                  <a:lnTo>
                    <a:pt x="35560" y="5980430"/>
                  </a:lnTo>
                  <a:lnTo>
                    <a:pt x="49530" y="5980430"/>
                  </a:lnTo>
                  <a:cubicBezTo>
                    <a:pt x="254000" y="5980430"/>
                    <a:pt x="421640" y="6146800"/>
                    <a:pt x="421640" y="6352540"/>
                  </a:cubicBezTo>
                  <a:cubicBezTo>
                    <a:pt x="421640" y="6360160"/>
                    <a:pt x="421640" y="6367780"/>
                    <a:pt x="420370" y="6377940"/>
                  </a:cubicBezTo>
                  <a:lnTo>
                    <a:pt x="417830" y="6410960"/>
                  </a:lnTo>
                  <a:lnTo>
                    <a:pt x="816236" y="6410960"/>
                  </a:lnTo>
                  <a:lnTo>
                    <a:pt x="816236" y="6350000"/>
                  </a:lnTo>
                  <a:lnTo>
                    <a:pt x="481330" y="6350000"/>
                  </a:lnTo>
                  <a:close/>
                  <a:moveTo>
                    <a:pt x="600710" y="6214110"/>
                  </a:moveTo>
                  <a:cubicBezTo>
                    <a:pt x="549910" y="6014720"/>
                    <a:pt x="397510" y="5857240"/>
                    <a:pt x="198120" y="5803900"/>
                  </a:cubicBezTo>
                  <a:lnTo>
                    <a:pt x="198120" y="5579110"/>
                  </a:lnTo>
                  <a:lnTo>
                    <a:pt x="182880" y="5579110"/>
                  </a:lnTo>
                  <a:lnTo>
                    <a:pt x="182880" y="5816600"/>
                  </a:lnTo>
                  <a:lnTo>
                    <a:pt x="189230" y="5817870"/>
                  </a:lnTo>
                  <a:cubicBezTo>
                    <a:pt x="387350" y="5869940"/>
                    <a:pt x="541020" y="6024880"/>
                    <a:pt x="588010" y="6224270"/>
                  </a:cubicBezTo>
                  <a:lnTo>
                    <a:pt x="589280" y="6230620"/>
                  </a:lnTo>
                  <a:lnTo>
                    <a:pt x="816236" y="6230620"/>
                  </a:lnTo>
                  <a:lnTo>
                    <a:pt x="816236" y="6215380"/>
                  </a:lnTo>
                  <a:lnTo>
                    <a:pt x="600710" y="6214110"/>
                  </a:lnTo>
                  <a:close/>
                  <a:moveTo>
                    <a:pt x="3620944" y="5919470"/>
                  </a:moveTo>
                  <a:cubicBezTo>
                    <a:pt x="3385994" y="5923280"/>
                    <a:pt x="3195494" y="6113780"/>
                    <a:pt x="3194224" y="6350000"/>
                  </a:cubicBezTo>
                  <a:lnTo>
                    <a:pt x="2862866" y="6350000"/>
                  </a:lnTo>
                  <a:lnTo>
                    <a:pt x="2862866" y="6410960"/>
                  </a:lnTo>
                  <a:lnTo>
                    <a:pt x="3258994" y="6410960"/>
                  </a:lnTo>
                  <a:lnTo>
                    <a:pt x="3256454" y="6377940"/>
                  </a:lnTo>
                  <a:cubicBezTo>
                    <a:pt x="3255184" y="6367780"/>
                    <a:pt x="3255184" y="6358890"/>
                    <a:pt x="3255184" y="6352540"/>
                  </a:cubicBezTo>
                  <a:cubicBezTo>
                    <a:pt x="3255184" y="6148070"/>
                    <a:pt x="3421554" y="5980430"/>
                    <a:pt x="3627294" y="5980430"/>
                  </a:cubicBezTo>
                  <a:cubicBezTo>
                    <a:pt x="3634914" y="5980430"/>
                    <a:pt x="3642534" y="5980430"/>
                    <a:pt x="3650154" y="5981700"/>
                  </a:cubicBezTo>
                  <a:lnTo>
                    <a:pt x="3683174" y="5984240"/>
                  </a:lnTo>
                  <a:lnTo>
                    <a:pt x="3683174" y="5579110"/>
                  </a:lnTo>
                  <a:lnTo>
                    <a:pt x="3622214" y="5579110"/>
                  </a:lnTo>
                  <a:lnTo>
                    <a:pt x="3620944" y="5919470"/>
                  </a:lnTo>
                  <a:close/>
                  <a:moveTo>
                    <a:pt x="3485054" y="5801360"/>
                  </a:moveTo>
                  <a:cubicBezTo>
                    <a:pt x="3285664" y="5853430"/>
                    <a:pt x="3125644" y="6013450"/>
                    <a:pt x="3076114" y="6212840"/>
                  </a:cubicBezTo>
                  <a:lnTo>
                    <a:pt x="2863966" y="6212840"/>
                  </a:lnTo>
                  <a:lnTo>
                    <a:pt x="2863966" y="6228080"/>
                  </a:lnTo>
                  <a:lnTo>
                    <a:pt x="3088814" y="6228080"/>
                  </a:lnTo>
                  <a:lnTo>
                    <a:pt x="3090084" y="6221730"/>
                  </a:lnTo>
                  <a:cubicBezTo>
                    <a:pt x="3138344" y="6022340"/>
                    <a:pt x="3297094" y="5862320"/>
                    <a:pt x="3495214" y="5814060"/>
                  </a:cubicBezTo>
                  <a:lnTo>
                    <a:pt x="3501564" y="5812790"/>
                  </a:lnTo>
                  <a:lnTo>
                    <a:pt x="3501564" y="5576570"/>
                  </a:lnTo>
                  <a:lnTo>
                    <a:pt x="3486324" y="5576570"/>
                  </a:lnTo>
                  <a:lnTo>
                    <a:pt x="3485054" y="5801360"/>
                  </a:lnTo>
                  <a:close/>
                  <a:moveTo>
                    <a:pt x="3620944" y="778510"/>
                  </a:moveTo>
                  <a:lnTo>
                    <a:pt x="3681904" y="778510"/>
                  </a:lnTo>
                  <a:lnTo>
                    <a:pt x="3681904" y="5579110"/>
                  </a:lnTo>
                  <a:lnTo>
                    <a:pt x="3620944" y="5579110"/>
                  </a:lnTo>
                  <a:lnTo>
                    <a:pt x="3620944" y="778510"/>
                  </a:lnTo>
                  <a:close/>
                  <a:moveTo>
                    <a:pt x="3485054" y="778510"/>
                  </a:moveTo>
                  <a:lnTo>
                    <a:pt x="3500294" y="778510"/>
                  </a:lnTo>
                  <a:lnTo>
                    <a:pt x="3500294" y="5579110"/>
                  </a:lnTo>
                  <a:lnTo>
                    <a:pt x="3485054" y="5579110"/>
                  </a:lnTo>
                  <a:lnTo>
                    <a:pt x="3485054" y="778510"/>
                  </a:lnTo>
                  <a:close/>
                  <a:moveTo>
                    <a:pt x="3194224" y="60960"/>
                  </a:moveTo>
                  <a:cubicBezTo>
                    <a:pt x="3200574" y="292100"/>
                    <a:pt x="3388534" y="480060"/>
                    <a:pt x="3620944" y="482600"/>
                  </a:cubicBezTo>
                  <a:lnTo>
                    <a:pt x="3620944" y="777240"/>
                  </a:lnTo>
                  <a:lnTo>
                    <a:pt x="3681904" y="777240"/>
                  </a:lnTo>
                  <a:lnTo>
                    <a:pt x="3681904" y="419100"/>
                  </a:lnTo>
                  <a:lnTo>
                    <a:pt x="3648884" y="421640"/>
                  </a:lnTo>
                  <a:cubicBezTo>
                    <a:pt x="3641264" y="421640"/>
                    <a:pt x="3633644" y="422910"/>
                    <a:pt x="3626024" y="422910"/>
                  </a:cubicBezTo>
                  <a:cubicBezTo>
                    <a:pt x="3421554" y="422910"/>
                    <a:pt x="3253914" y="256540"/>
                    <a:pt x="3253914" y="50800"/>
                  </a:cubicBezTo>
                  <a:lnTo>
                    <a:pt x="3253914" y="33020"/>
                  </a:lnTo>
                  <a:lnTo>
                    <a:pt x="3255184" y="1270"/>
                  </a:lnTo>
                  <a:lnTo>
                    <a:pt x="2860665" y="1270"/>
                  </a:lnTo>
                  <a:lnTo>
                    <a:pt x="2860665" y="62230"/>
                  </a:lnTo>
                  <a:lnTo>
                    <a:pt x="3194224" y="60960"/>
                  </a:lnTo>
                  <a:close/>
                  <a:moveTo>
                    <a:pt x="3077384" y="196850"/>
                  </a:moveTo>
                  <a:cubicBezTo>
                    <a:pt x="3130724" y="394970"/>
                    <a:pt x="3285664" y="549910"/>
                    <a:pt x="3485054" y="600710"/>
                  </a:cubicBezTo>
                  <a:lnTo>
                    <a:pt x="3485054" y="777240"/>
                  </a:lnTo>
                  <a:lnTo>
                    <a:pt x="3500294" y="777240"/>
                  </a:lnTo>
                  <a:lnTo>
                    <a:pt x="3500294" y="589280"/>
                  </a:lnTo>
                  <a:lnTo>
                    <a:pt x="3493944" y="588010"/>
                  </a:lnTo>
                  <a:cubicBezTo>
                    <a:pt x="3295824" y="539750"/>
                    <a:pt x="3140884" y="386080"/>
                    <a:pt x="3090084" y="187960"/>
                  </a:cubicBezTo>
                  <a:lnTo>
                    <a:pt x="3088814" y="181610"/>
                  </a:lnTo>
                  <a:lnTo>
                    <a:pt x="2862866" y="181610"/>
                  </a:lnTo>
                  <a:lnTo>
                    <a:pt x="2862866" y="196850"/>
                  </a:lnTo>
                  <a:lnTo>
                    <a:pt x="3077384" y="196850"/>
                  </a:lnTo>
                  <a:close/>
                  <a:moveTo>
                    <a:pt x="815136" y="0"/>
                  </a:moveTo>
                  <a:lnTo>
                    <a:pt x="2863966" y="0"/>
                  </a:lnTo>
                  <a:lnTo>
                    <a:pt x="2863966" y="60960"/>
                  </a:lnTo>
                  <a:lnTo>
                    <a:pt x="815136" y="60960"/>
                  </a:lnTo>
                  <a:lnTo>
                    <a:pt x="815136" y="0"/>
                  </a:lnTo>
                  <a:close/>
                  <a:moveTo>
                    <a:pt x="815136" y="181610"/>
                  </a:moveTo>
                  <a:lnTo>
                    <a:pt x="2863966" y="181610"/>
                  </a:lnTo>
                  <a:lnTo>
                    <a:pt x="2863966" y="196850"/>
                  </a:lnTo>
                  <a:lnTo>
                    <a:pt x="815136" y="196850"/>
                  </a:lnTo>
                  <a:lnTo>
                    <a:pt x="815136" y="181610"/>
                  </a:lnTo>
                  <a:close/>
                </a:path>
              </a:pathLst>
            </a:custGeom>
            <a:solidFill>
              <a:srgbClr val="DDC7CA"/>
            </a:solidFill>
          </p:spPr>
        </p:sp>
      </p:grpSp>
      <p:grpSp>
        <p:nvGrpSpPr>
          <p:cNvPr id="10" name="Group 10"/>
          <p:cNvGrpSpPr/>
          <p:nvPr/>
        </p:nvGrpSpPr>
        <p:grpSpPr bwMode="auto">
          <a:xfrm>
            <a:off x="4969496" y="4392561"/>
            <a:ext cx="2077135" cy="3770060"/>
            <a:chOff x="0" y="0"/>
            <a:chExt cx="3548229" cy="6440136"/>
          </a:xfrm>
        </p:grpSpPr>
        <p:sp>
          <p:nvSpPr>
            <p:cNvPr id="11" name="Freeform 11"/>
            <p:cNvSpPr/>
            <p:nvPr/>
          </p:nvSpPr>
          <p:spPr bwMode="auto">
            <a:xfrm>
              <a:off x="0" y="0"/>
              <a:ext cx="3549498" cy="6440136"/>
            </a:xfrm>
            <a:custGeom>
              <a:avLst/>
              <a:gdLst/>
              <a:ahLst/>
              <a:cxnLst/>
              <a:rect l="l" t="t" r="r" b="b"/>
              <a:pathLst>
                <a:path w="3549498" h="6440137"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8981"/>
                  </a:lnTo>
                  <a:lnTo>
                    <a:pt x="60960" y="77898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8981"/>
                  </a:lnTo>
                  <a:lnTo>
                    <a:pt x="195580" y="778981"/>
                  </a:lnTo>
                  <a:lnTo>
                    <a:pt x="196850" y="599440"/>
                  </a:lnTo>
                  <a:close/>
                  <a:moveTo>
                    <a:pt x="0" y="778981"/>
                  </a:moveTo>
                  <a:lnTo>
                    <a:pt x="60960" y="778981"/>
                  </a:lnTo>
                  <a:lnTo>
                    <a:pt x="60960" y="5607860"/>
                  </a:lnTo>
                  <a:lnTo>
                    <a:pt x="0" y="5607860"/>
                  </a:lnTo>
                  <a:lnTo>
                    <a:pt x="0" y="778981"/>
                  </a:lnTo>
                  <a:close/>
                  <a:moveTo>
                    <a:pt x="181610" y="778981"/>
                  </a:moveTo>
                  <a:lnTo>
                    <a:pt x="196850" y="778981"/>
                  </a:lnTo>
                  <a:lnTo>
                    <a:pt x="196850" y="5607860"/>
                  </a:lnTo>
                  <a:lnTo>
                    <a:pt x="181610" y="5607860"/>
                  </a:lnTo>
                  <a:lnTo>
                    <a:pt x="181610" y="778981"/>
                  </a:lnTo>
                  <a:close/>
                  <a:moveTo>
                    <a:pt x="808224" y="6379177"/>
                  </a:moveTo>
                  <a:lnTo>
                    <a:pt x="2735638" y="6379177"/>
                  </a:lnTo>
                  <a:lnTo>
                    <a:pt x="2735638" y="6440137"/>
                  </a:lnTo>
                  <a:lnTo>
                    <a:pt x="808224" y="6440137"/>
                  </a:lnTo>
                  <a:lnTo>
                    <a:pt x="808224" y="6379177"/>
                  </a:lnTo>
                  <a:close/>
                  <a:moveTo>
                    <a:pt x="808224" y="6243287"/>
                  </a:moveTo>
                  <a:lnTo>
                    <a:pt x="2735638" y="6243287"/>
                  </a:lnTo>
                  <a:lnTo>
                    <a:pt x="2735638" y="6258527"/>
                  </a:lnTo>
                  <a:lnTo>
                    <a:pt x="808224" y="6258527"/>
                  </a:lnTo>
                  <a:lnTo>
                    <a:pt x="808224" y="6243287"/>
                  </a:lnTo>
                  <a:close/>
                  <a:moveTo>
                    <a:pt x="481330" y="6379177"/>
                  </a:moveTo>
                  <a:cubicBezTo>
                    <a:pt x="480060" y="6145497"/>
                    <a:pt x="293370" y="5956267"/>
                    <a:pt x="60960" y="5948647"/>
                  </a:cubicBezTo>
                  <a:lnTo>
                    <a:pt x="60960" y="5606583"/>
                  </a:lnTo>
                  <a:lnTo>
                    <a:pt x="0" y="5606583"/>
                  </a:lnTo>
                  <a:lnTo>
                    <a:pt x="0" y="6010877"/>
                  </a:lnTo>
                  <a:lnTo>
                    <a:pt x="35560" y="6009607"/>
                  </a:lnTo>
                  <a:lnTo>
                    <a:pt x="49530" y="6009607"/>
                  </a:lnTo>
                  <a:cubicBezTo>
                    <a:pt x="254000" y="6009607"/>
                    <a:pt x="421640" y="6175977"/>
                    <a:pt x="421640" y="6381717"/>
                  </a:cubicBezTo>
                  <a:cubicBezTo>
                    <a:pt x="421640" y="6389337"/>
                    <a:pt x="421640" y="6396957"/>
                    <a:pt x="420370" y="6407117"/>
                  </a:cubicBezTo>
                  <a:lnTo>
                    <a:pt x="417830" y="6440137"/>
                  </a:lnTo>
                  <a:lnTo>
                    <a:pt x="809259" y="6440137"/>
                  </a:lnTo>
                  <a:lnTo>
                    <a:pt x="809259" y="6379177"/>
                  </a:lnTo>
                  <a:lnTo>
                    <a:pt x="481330" y="6379177"/>
                  </a:lnTo>
                  <a:close/>
                  <a:moveTo>
                    <a:pt x="600710" y="6243287"/>
                  </a:moveTo>
                  <a:cubicBezTo>
                    <a:pt x="549910" y="6043897"/>
                    <a:pt x="397510" y="5886417"/>
                    <a:pt x="198120" y="5833077"/>
                  </a:cubicBezTo>
                  <a:lnTo>
                    <a:pt x="198120" y="5607860"/>
                  </a:lnTo>
                  <a:lnTo>
                    <a:pt x="182880" y="5607860"/>
                  </a:lnTo>
                  <a:lnTo>
                    <a:pt x="182880" y="5845777"/>
                  </a:lnTo>
                  <a:lnTo>
                    <a:pt x="189230" y="5847047"/>
                  </a:lnTo>
                  <a:cubicBezTo>
                    <a:pt x="387350" y="5899117"/>
                    <a:pt x="541020" y="6054057"/>
                    <a:pt x="588010" y="6253447"/>
                  </a:cubicBezTo>
                  <a:lnTo>
                    <a:pt x="589280" y="6259797"/>
                  </a:lnTo>
                  <a:lnTo>
                    <a:pt x="809259" y="6259797"/>
                  </a:lnTo>
                  <a:lnTo>
                    <a:pt x="809259" y="6244557"/>
                  </a:lnTo>
                  <a:lnTo>
                    <a:pt x="600710" y="6243287"/>
                  </a:lnTo>
                  <a:close/>
                  <a:moveTo>
                    <a:pt x="3487269" y="5948647"/>
                  </a:moveTo>
                  <a:cubicBezTo>
                    <a:pt x="3252319" y="5952457"/>
                    <a:pt x="3061819" y="6142957"/>
                    <a:pt x="3060549" y="6379177"/>
                  </a:cubicBezTo>
                  <a:lnTo>
                    <a:pt x="2734603" y="6379177"/>
                  </a:lnTo>
                  <a:lnTo>
                    <a:pt x="2734603" y="6440137"/>
                  </a:lnTo>
                  <a:lnTo>
                    <a:pt x="3125319" y="6440137"/>
                  </a:lnTo>
                  <a:lnTo>
                    <a:pt x="3122779" y="6407117"/>
                  </a:lnTo>
                  <a:cubicBezTo>
                    <a:pt x="3121509" y="6396957"/>
                    <a:pt x="3121509" y="6388067"/>
                    <a:pt x="3121509" y="6381717"/>
                  </a:cubicBezTo>
                  <a:cubicBezTo>
                    <a:pt x="3121509" y="6177247"/>
                    <a:pt x="3287879" y="6009607"/>
                    <a:pt x="3493619" y="6009607"/>
                  </a:cubicBezTo>
                  <a:cubicBezTo>
                    <a:pt x="3501239" y="6009607"/>
                    <a:pt x="3508859" y="6009607"/>
                    <a:pt x="3516479" y="6010877"/>
                  </a:cubicBezTo>
                  <a:lnTo>
                    <a:pt x="3549498" y="6013417"/>
                  </a:lnTo>
                  <a:lnTo>
                    <a:pt x="3549498" y="5607860"/>
                  </a:lnTo>
                  <a:lnTo>
                    <a:pt x="3488539" y="5607860"/>
                  </a:lnTo>
                  <a:lnTo>
                    <a:pt x="3487269" y="5948647"/>
                  </a:lnTo>
                  <a:close/>
                  <a:moveTo>
                    <a:pt x="3351379" y="5830537"/>
                  </a:moveTo>
                  <a:cubicBezTo>
                    <a:pt x="3151989" y="5882607"/>
                    <a:pt x="2991969" y="6042627"/>
                    <a:pt x="2942439" y="6242017"/>
                  </a:cubicBezTo>
                  <a:lnTo>
                    <a:pt x="2735638" y="6242017"/>
                  </a:lnTo>
                  <a:lnTo>
                    <a:pt x="2735638" y="6257257"/>
                  </a:lnTo>
                  <a:lnTo>
                    <a:pt x="2955139" y="6257257"/>
                  </a:lnTo>
                  <a:lnTo>
                    <a:pt x="2956409" y="6250907"/>
                  </a:lnTo>
                  <a:cubicBezTo>
                    <a:pt x="3004669" y="6051517"/>
                    <a:pt x="3163419" y="5891497"/>
                    <a:pt x="3361539" y="5843237"/>
                  </a:cubicBezTo>
                  <a:lnTo>
                    <a:pt x="3367889" y="5841967"/>
                  </a:lnTo>
                  <a:lnTo>
                    <a:pt x="3367889" y="5605306"/>
                  </a:lnTo>
                  <a:lnTo>
                    <a:pt x="3352649" y="5605306"/>
                  </a:lnTo>
                  <a:lnTo>
                    <a:pt x="3351379" y="5830537"/>
                  </a:lnTo>
                  <a:close/>
                  <a:moveTo>
                    <a:pt x="3487269" y="778981"/>
                  </a:moveTo>
                  <a:lnTo>
                    <a:pt x="3548229" y="778981"/>
                  </a:lnTo>
                  <a:lnTo>
                    <a:pt x="3548229" y="5607860"/>
                  </a:lnTo>
                  <a:lnTo>
                    <a:pt x="3487269" y="5607860"/>
                  </a:lnTo>
                  <a:lnTo>
                    <a:pt x="3487269" y="778981"/>
                  </a:lnTo>
                  <a:close/>
                  <a:moveTo>
                    <a:pt x="3351379" y="778981"/>
                  </a:moveTo>
                  <a:lnTo>
                    <a:pt x="3366619" y="778981"/>
                  </a:lnTo>
                  <a:lnTo>
                    <a:pt x="3366619" y="5607860"/>
                  </a:lnTo>
                  <a:lnTo>
                    <a:pt x="3351379" y="5607860"/>
                  </a:lnTo>
                  <a:lnTo>
                    <a:pt x="3351379" y="778981"/>
                  </a:lnTo>
                  <a:close/>
                  <a:moveTo>
                    <a:pt x="3060548" y="60960"/>
                  </a:moveTo>
                  <a:cubicBezTo>
                    <a:pt x="3066898" y="292100"/>
                    <a:pt x="3254859" y="480060"/>
                    <a:pt x="3487269" y="482600"/>
                  </a:cubicBezTo>
                  <a:lnTo>
                    <a:pt x="3487269" y="777704"/>
                  </a:lnTo>
                  <a:lnTo>
                    <a:pt x="3548228" y="777704"/>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704"/>
                  </a:lnTo>
                  <a:lnTo>
                    <a:pt x="3366619" y="777704"/>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12" name="Group 12"/>
          <p:cNvGrpSpPr/>
          <p:nvPr/>
        </p:nvGrpSpPr>
        <p:grpSpPr bwMode="auto">
          <a:xfrm>
            <a:off x="7433088" y="4392561"/>
            <a:ext cx="2077135" cy="3770060"/>
            <a:chOff x="0" y="0"/>
            <a:chExt cx="3548229" cy="6440136"/>
          </a:xfrm>
        </p:grpSpPr>
        <p:sp>
          <p:nvSpPr>
            <p:cNvPr id="13" name="Freeform 13"/>
            <p:cNvSpPr/>
            <p:nvPr/>
          </p:nvSpPr>
          <p:spPr bwMode="auto">
            <a:xfrm>
              <a:off x="0" y="0"/>
              <a:ext cx="3549498" cy="6440136"/>
            </a:xfrm>
            <a:custGeom>
              <a:avLst/>
              <a:gdLst/>
              <a:ahLst/>
              <a:cxnLst/>
              <a:rect l="l" t="t" r="r" b="b"/>
              <a:pathLst>
                <a:path w="3549498" h="6440137"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8981"/>
                  </a:lnTo>
                  <a:lnTo>
                    <a:pt x="60960" y="77898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8981"/>
                  </a:lnTo>
                  <a:lnTo>
                    <a:pt x="195580" y="778981"/>
                  </a:lnTo>
                  <a:lnTo>
                    <a:pt x="196850" y="599440"/>
                  </a:lnTo>
                  <a:close/>
                  <a:moveTo>
                    <a:pt x="0" y="778981"/>
                  </a:moveTo>
                  <a:lnTo>
                    <a:pt x="60960" y="778981"/>
                  </a:lnTo>
                  <a:lnTo>
                    <a:pt x="60960" y="5607860"/>
                  </a:lnTo>
                  <a:lnTo>
                    <a:pt x="0" y="5607860"/>
                  </a:lnTo>
                  <a:lnTo>
                    <a:pt x="0" y="778981"/>
                  </a:lnTo>
                  <a:close/>
                  <a:moveTo>
                    <a:pt x="181610" y="778981"/>
                  </a:moveTo>
                  <a:lnTo>
                    <a:pt x="196850" y="778981"/>
                  </a:lnTo>
                  <a:lnTo>
                    <a:pt x="196850" y="5607860"/>
                  </a:lnTo>
                  <a:lnTo>
                    <a:pt x="181610" y="5607860"/>
                  </a:lnTo>
                  <a:lnTo>
                    <a:pt x="181610" y="778981"/>
                  </a:lnTo>
                  <a:close/>
                  <a:moveTo>
                    <a:pt x="808224" y="6379177"/>
                  </a:moveTo>
                  <a:lnTo>
                    <a:pt x="2735638" y="6379177"/>
                  </a:lnTo>
                  <a:lnTo>
                    <a:pt x="2735638" y="6440137"/>
                  </a:lnTo>
                  <a:lnTo>
                    <a:pt x="808224" y="6440137"/>
                  </a:lnTo>
                  <a:lnTo>
                    <a:pt x="808224" y="6379177"/>
                  </a:lnTo>
                  <a:close/>
                  <a:moveTo>
                    <a:pt x="808224" y="6243287"/>
                  </a:moveTo>
                  <a:lnTo>
                    <a:pt x="2735638" y="6243287"/>
                  </a:lnTo>
                  <a:lnTo>
                    <a:pt x="2735638" y="6258527"/>
                  </a:lnTo>
                  <a:lnTo>
                    <a:pt x="808224" y="6258527"/>
                  </a:lnTo>
                  <a:lnTo>
                    <a:pt x="808224" y="6243287"/>
                  </a:lnTo>
                  <a:close/>
                  <a:moveTo>
                    <a:pt x="481330" y="6379177"/>
                  </a:moveTo>
                  <a:cubicBezTo>
                    <a:pt x="480060" y="6145497"/>
                    <a:pt x="293370" y="5956267"/>
                    <a:pt x="60960" y="5948647"/>
                  </a:cubicBezTo>
                  <a:lnTo>
                    <a:pt x="60960" y="5606583"/>
                  </a:lnTo>
                  <a:lnTo>
                    <a:pt x="0" y="5606583"/>
                  </a:lnTo>
                  <a:lnTo>
                    <a:pt x="0" y="6010877"/>
                  </a:lnTo>
                  <a:lnTo>
                    <a:pt x="35560" y="6009607"/>
                  </a:lnTo>
                  <a:lnTo>
                    <a:pt x="49530" y="6009607"/>
                  </a:lnTo>
                  <a:cubicBezTo>
                    <a:pt x="254000" y="6009607"/>
                    <a:pt x="421640" y="6175977"/>
                    <a:pt x="421640" y="6381717"/>
                  </a:cubicBezTo>
                  <a:cubicBezTo>
                    <a:pt x="421640" y="6389337"/>
                    <a:pt x="421640" y="6396957"/>
                    <a:pt x="420370" y="6407117"/>
                  </a:cubicBezTo>
                  <a:lnTo>
                    <a:pt x="417830" y="6440137"/>
                  </a:lnTo>
                  <a:lnTo>
                    <a:pt x="809259" y="6440137"/>
                  </a:lnTo>
                  <a:lnTo>
                    <a:pt x="809259" y="6379177"/>
                  </a:lnTo>
                  <a:lnTo>
                    <a:pt x="481330" y="6379177"/>
                  </a:lnTo>
                  <a:close/>
                  <a:moveTo>
                    <a:pt x="600710" y="6243287"/>
                  </a:moveTo>
                  <a:cubicBezTo>
                    <a:pt x="549910" y="6043897"/>
                    <a:pt x="397510" y="5886417"/>
                    <a:pt x="198120" y="5833077"/>
                  </a:cubicBezTo>
                  <a:lnTo>
                    <a:pt x="198120" y="5607860"/>
                  </a:lnTo>
                  <a:lnTo>
                    <a:pt x="182880" y="5607860"/>
                  </a:lnTo>
                  <a:lnTo>
                    <a:pt x="182880" y="5845777"/>
                  </a:lnTo>
                  <a:lnTo>
                    <a:pt x="189230" y="5847047"/>
                  </a:lnTo>
                  <a:cubicBezTo>
                    <a:pt x="387350" y="5899117"/>
                    <a:pt x="541020" y="6054057"/>
                    <a:pt x="588010" y="6253447"/>
                  </a:cubicBezTo>
                  <a:lnTo>
                    <a:pt x="589280" y="6259797"/>
                  </a:lnTo>
                  <a:lnTo>
                    <a:pt x="809259" y="6259797"/>
                  </a:lnTo>
                  <a:lnTo>
                    <a:pt x="809259" y="6244557"/>
                  </a:lnTo>
                  <a:lnTo>
                    <a:pt x="600710" y="6243287"/>
                  </a:lnTo>
                  <a:close/>
                  <a:moveTo>
                    <a:pt x="3487269" y="5948647"/>
                  </a:moveTo>
                  <a:cubicBezTo>
                    <a:pt x="3252319" y="5952457"/>
                    <a:pt x="3061819" y="6142957"/>
                    <a:pt x="3060549" y="6379177"/>
                  </a:cubicBezTo>
                  <a:lnTo>
                    <a:pt x="2734603" y="6379177"/>
                  </a:lnTo>
                  <a:lnTo>
                    <a:pt x="2734603" y="6440137"/>
                  </a:lnTo>
                  <a:lnTo>
                    <a:pt x="3125319" y="6440137"/>
                  </a:lnTo>
                  <a:lnTo>
                    <a:pt x="3122779" y="6407117"/>
                  </a:lnTo>
                  <a:cubicBezTo>
                    <a:pt x="3121509" y="6396957"/>
                    <a:pt x="3121509" y="6388067"/>
                    <a:pt x="3121509" y="6381717"/>
                  </a:cubicBezTo>
                  <a:cubicBezTo>
                    <a:pt x="3121509" y="6177247"/>
                    <a:pt x="3287879" y="6009607"/>
                    <a:pt x="3493619" y="6009607"/>
                  </a:cubicBezTo>
                  <a:cubicBezTo>
                    <a:pt x="3501239" y="6009607"/>
                    <a:pt x="3508859" y="6009607"/>
                    <a:pt x="3516479" y="6010877"/>
                  </a:cubicBezTo>
                  <a:lnTo>
                    <a:pt x="3549498" y="6013417"/>
                  </a:lnTo>
                  <a:lnTo>
                    <a:pt x="3549498" y="5607860"/>
                  </a:lnTo>
                  <a:lnTo>
                    <a:pt x="3488539" y="5607860"/>
                  </a:lnTo>
                  <a:lnTo>
                    <a:pt x="3487269" y="5948647"/>
                  </a:lnTo>
                  <a:close/>
                  <a:moveTo>
                    <a:pt x="3351379" y="5830537"/>
                  </a:moveTo>
                  <a:cubicBezTo>
                    <a:pt x="3151989" y="5882607"/>
                    <a:pt x="2991969" y="6042627"/>
                    <a:pt x="2942439" y="6242017"/>
                  </a:cubicBezTo>
                  <a:lnTo>
                    <a:pt x="2735638" y="6242017"/>
                  </a:lnTo>
                  <a:lnTo>
                    <a:pt x="2735638" y="6257257"/>
                  </a:lnTo>
                  <a:lnTo>
                    <a:pt x="2955139" y="6257257"/>
                  </a:lnTo>
                  <a:lnTo>
                    <a:pt x="2956409" y="6250907"/>
                  </a:lnTo>
                  <a:cubicBezTo>
                    <a:pt x="3004669" y="6051517"/>
                    <a:pt x="3163419" y="5891497"/>
                    <a:pt x="3361539" y="5843237"/>
                  </a:cubicBezTo>
                  <a:lnTo>
                    <a:pt x="3367889" y="5841967"/>
                  </a:lnTo>
                  <a:lnTo>
                    <a:pt x="3367889" y="5605306"/>
                  </a:lnTo>
                  <a:lnTo>
                    <a:pt x="3352649" y="5605306"/>
                  </a:lnTo>
                  <a:lnTo>
                    <a:pt x="3351379" y="5830537"/>
                  </a:lnTo>
                  <a:close/>
                  <a:moveTo>
                    <a:pt x="3487269" y="778981"/>
                  </a:moveTo>
                  <a:lnTo>
                    <a:pt x="3548229" y="778981"/>
                  </a:lnTo>
                  <a:lnTo>
                    <a:pt x="3548229" y="5607860"/>
                  </a:lnTo>
                  <a:lnTo>
                    <a:pt x="3487269" y="5607860"/>
                  </a:lnTo>
                  <a:lnTo>
                    <a:pt x="3487269" y="778981"/>
                  </a:lnTo>
                  <a:close/>
                  <a:moveTo>
                    <a:pt x="3351379" y="778981"/>
                  </a:moveTo>
                  <a:lnTo>
                    <a:pt x="3366619" y="778981"/>
                  </a:lnTo>
                  <a:lnTo>
                    <a:pt x="3366619" y="5607860"/>
                  </a:lnTo>
                  <a:lnTo>
                    <a:pt x="3351379" y="5607860"/>
                  </a:lnTo>
                  <a:lnTo>
                    <a:pt x="3351379" y="778981"/>
                  </a:lnTo>
                  <a:close/>
                  <a:moveTo>
                    <a:pt x="3060548" y="60960"/>
                  </a:moveTo>
                  <a:cubicBezTo>
                    <a:pt x="3066898" y="292100"/>
                    <a:pt x="3254859" y="480060"/>
                    <a:pt x="3487269" y="482600"/>
                  </a:cubicBezTo>
                  <a:lnTo>
                    <a:pt x="3487269" y="777704"/>
                  </a:lnTo>
                  <a:lnTo>
                    <a:pt x="3548228" y="777704"/>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704"/>
                  </a:lnTo>
                  <a:lnTo>
                    <a:pt x="3366619" y="777704"/>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14" name="Group 14"/>
          <p:cNvGrpSpPr/>
          <p:nvPr/>
        </p:nvGrpSpPr>
        <p:grpSpPr bwMode="auto">
          <a:xfrm>
            <a:off x="9897040" y="4392561"/>
            <a:ext cx="2077135" cy="3773999"/>
            <a:chOff x="0" y="0"/>
            <a:chExt cx="3548229" cy="6446867"/>
          </a:xfrm>
        </p:grpSpPr>
        <p:sp>
          <p:nvSpPr>
            <p:cNvPr id="15" name="Freeform 15"/>
            <p:cNvSpPr/>
            <p:nvPr/>
          </p:nvSpPr>
          <p:spPr bwMode="auto">
            <a:xfrm>
              <a:off x="0" y="0"/>
              <a:ext cx="3549498" cy="6446867"/>
            </a:xfrm>
            <a:custGeom>
              <a:avLst/>
              <a:gdLst/>
              <a:ahLst/>
              <a:cxnLst/>
              <a:rect l="l" t="t" r="r" b="b"/>
              <a:pathLst>
                <a:path w="3549498" h="6446867"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9090"/>
                  </a:lnTo>
                  <a:lnTo>
                    <a:pt x="60960" y="779090"/>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9090"/>
                  </a:lnTo>
                  <a:lnTo>
                    <a:pt x="195580" y="779090"/>
                  </a:lnTo>
                  <a:lnTo>
                    <a:pt x="196850" y="599440"/>
                  </a:lnTo>
                  <a:close/>
                  <a:moveTo>
                    <a:pt x="0" y="779090"/>
                  </a:moveTo>
                  <a:lnTo>
                    <a:pt x="60960" y="779090"/>
                  </a:lnTo>
                  <a:lnTo>
                    <a:pt x="60960" y="5614492"/>
                  </a:lnTo>
                  <a:lnTo>
                    <a:pt x="0" y="5614492"/>
                  </a:lnTo>
                  <a:lnTo>
                    <a:pt x="0" y="779090"/>
                  </a:lnTo>
                  <a:close/>
                  <a:moveTo>
                    <a:pt x="181610" y="779090"/>
                  </a:moveTo>
                  <a:lnTo>
                    <a:pt x="196850" y="779090"/>
                  </a:lnTo>
                  <a:lnTo>
                    <a:pt x="196850" y="5614492"/>
                  </a:lnTo>
                  <a:lnTo>
                    <a:pt x="181610" y="5614492"/>
                  </a:lnTo>
                  <a:lnTo>
                    <a:pt x="181610" y="779090"/>
                  </a:lnTo>
                  <a:close/>
                  <a:moveTo>
                    <a:pt x="808224" y="6385907"/>
                  </a:moveTo>
                  <a:lnTo>
                    <a:pt x="2735638" y="6385907"/>
                  </a:lnTo>
                  <a:lnTo>
                    <a:pt x="2735638" y="6446867"/>
                  </a:lnTo>
                  <a:lnTo>
                    <a:pt x="808224" y="6446867"/>
                  </a:lnTo>
                  <a:lnTo>
                    <a:pt x="808224" y="6385907"/>
                  </a:lnTo>
                  <a:close/>
                  <a:moveTo>
                    <a:pt x="808224" y="6250017"/>
                  </a:moveTo>
                  <a:lnTo>
                    <a:pt x="2735638" y="6250017"/>
                  </a:lnTo>
                  <a:lnTo>
                    <a:pt x="2735638" y="6265257"/>
                  </a:lnTo>
                  <a:lnTo>
                    <a:pt x="808224" y="6265257"/>
                  </a:lnTo>
                  <a:lnTo>
                    <a:pt x="808224" y="6250017"/>
                  </a:lnTo>
                  <a:close/>
                  <a:moveTo>
                    <a:pt x="481330" y="6385907"/>
                  </a:moveTo>
                  <a:cubicBezTo>
                    <a:pt x="480060" y="6152227"/>
                    <a:pt x="293370" y="5962996"/>
                    <a:pt x="60960" y="5955377"/>
                  </a:cubicBezTo>
                  <a:lnTo>
                    <a:pt x="60960" y="5613213"/>
                  </a:lnTo>
                  <a:lnTo>
                    <a:pt x="0" y="5613213"/>
                  </a:lnTo>
                  <a:lnTo>
                    <a:pt x="0" y="6017607"/>
                  </a:lnTo>
                  <a:lnTo>
                    <a:pt x="35560" y="6016337"/>
                  </a:lnTo>
                  <a:lnTo>
                    <a:pt x="49530" y="6016337"/>
                  </a:lnTo>
                  <a:cubicBezTo>
                    <a:pt x="254000" y="6016337"/>
                    <a:pt x="421640" y="6182707"/>
                    <a:pt x="421640" y="6388446"/>
                  </a:cubicBezTo>
                  <a:cubicBezTo>
                    <a:pt x="421640" y="6396067"/>
                    <a:pt x="421640" y="6403687"/>
                    <a:pt x="420370" y="6413846"/>
                  </a:cubicBezTo>
                  <a:lnTo>
                    <a:pt x="417830" y="6446867"/>
                  </a:lnTo>
                  <a:lnTo>
                    <a:pt x="809259" y="6446867"/>
                  </a:lnTo>
                  <a:lnTo>
                    <a:pt x="809259" y="6385907"/>
                  </a:lnTo>
                  <a:lnTo>
                    <a:pt x="481330" y="6385907"/>
                  </a:lnTo>
                  <a:close/>
                  <a:moveTo>
                    <a:pt x="600710" y="6250017"/>
                  </a:moveTo>
                  <a:cubicBezTo>
                    <a:pt x="549910" y="6050627"/>
                    <a:pt x="397510" y="5893146"/>
                    <a:pt x="198120" y="5839807"/>
                  </a:cubicBezTo>
                  <a:lnTo>
                    <a:pt x="198120" y="5614492"/>
                  </a:lnTo>
                  <a:lnTo>
                    <a:pt x="182880" y="5614492"/>
                  </a:lnTo>
                  <a:lnTo>
                    <a:pt x="182880" y="5852507"/>
                  </a:lnTo>
                  <a:lnTo>
                    <a:pt x="189230" y="5853777"/>
                  </a:lnTo>
                  <a:cubicBezTo>
                    <a:pt x="387350" y="5905846"/>
                    <a:pt x="541020" y="6060787"/>
                    <a:pt x="588010" y="6260177"/>
                  </a:cubicBezTo>
                  <a:lnTo>
                    <a:pt x="589280" y="6266527"/>
                  </a:lnTo>
                  <a:lnTo>
                    <a:pt x="809259" y="6266527"/>
                  </a:lnTo>
                  <a:lnTo>
                    <a:pt x="809259" y="6251287"/>
                  </a:lnTo>
                  <a:lnTo>
                    <a:pt x="600710" y="6250017"/>
                  </a:lnTo>
                  <a:close/>
                  <a:moveTo>
                    <a:pt x="3487269" y="5955377"/>
                  </a:moveTo>
                  <a:cubicBezTo>
                    <a:pt x="3252319" y="5959187"/>
                    <a:pt x="3061819" y="6149687"/>
                    <a:pt x="3060549" y="6385907"/>
                  </a:cubicBezTo>
                  <a:lnTo>
                    <a:pt x="2734603" y="6385907"/>
                  </a:lnTo>
                  <a:lnTo>
                    <a:pt x="2734603" y="6446867"/>
                  </a:lnTo>
                  <a:lnTo>
                    <a:pt x="3125319" y="6446867"/>
                  </a:lnTo>
                  <a:lnTo>
                    <a:pt x="3122779" y="6413846"/>
                  </a:lnTo>
                  <a:cubicBezTo>
                    <a:pt x="3121509" y="6403687"/>
                    <a:pt x="3121509" y="6394796"/>
                    <a:pt x="3121509" y="6388446"/>
                  </a:cubicBezTo>
                  <a:cubicBezTo>
                    <a:pt x="3121509" y="6183977"/>
                    <a:pt x="3287879" y="6016337"/>
                    <a:pt x="3493619" y="6016337"/>
                  </a:cubicBezTo>
                  <a:cubicBezTo>
                    <a:pt x="3501239" y="6016337"/>
                    <a:pt x="3508859" y="6016337"/>
                    <a:pt x="3516479" y="6017607"/>
                  </a:cubicBezTo>
                  <a:lnTo>
                    <a:pt x="3549498" y="6020146"/>
                  </a:lnTo>
                  <a:lnTo>
                    <a:pt x="3549498" y="5614492"/>
                  </a:lnTo>
                  <a:lnTo>
                    <a:pt x="3488539" y="5614492"/>
                  </a:lnTo>
                  <a:lnTo>
                    <a:pt x="3487269" y="5955377"/>
                  </a:lnTo>
                  <a:close/>
                  <a:moveTo>
                    <a:pt x="3351379" y="5837267"/>
                  </a:moveTo>
                  <a:cubicBezTo>
                    <a:pt x="3151989" y="5889337"/>
                    <a:pt x="2991969" y="6049357"/>
                    <a:pt x="2942439" y="6248746"/>
                  </a:cubicBezTo>
                  <a:lnTo>
                    <a:pt x="2735638" y="6248746"/>
                  </a:lnTo>
                  <a:lnTo>
                    <a:pt x="2735638" y="6263987"/>
                  </a:lnTo>
                  <a:lnTo>
                    <a:pt x="2955139" y="6263987"/>
                  </a:lnTo>
                  <a:lnTo>
                    <a:pt x="2956409" y="6257637"/>
                  </a:lnTo>
                  <a:cubicBezTo>
                    <a:pt x="3004669" y="6058246"/>
                    <a:pt x="3163419" y="5898227"/>
                    <a:pt x="3361539" y="5849967"/>
                  </a:cubicBezTo>
                  <a:lnTo>
                    <a:pt x="3367889" y="5848696"/>
                  </a:lnTo>
                  <a:lnTo>
                    <a:pt x="3367889" y="5611933"/>
                  </a:lnTo>
                  <a:lnTo>
                    <a:pt x="3352649" y="5611933"/>
                  </a:lnTo>
                  <a:lnTo>
                    <a:pt x="3351379" y="5837267"/>
                  </a:lnTo>
                  <a:close/>
                  <a:moveTo>
                    <a:pt x="3487269" y="779090"/>
                  </a:moveTo>
                  <a:lnTo>
                    <a:pt x="3548229" y="779090"/>
                  </a:lnTo>
                  <a:lnTo>
                    <a:pt x="3548229" y="5614492"/>
                  </a:lnTo>
                  <a:lnTo>
                    <a:pt x="3487269" y="5614492"/>
                  </a:lnTo>
                  <a:lnTo>
                    <a:pt x="3487269" y="779090"/>
                  </a:lnTo>
                  <a:close/>
                  <a:moveTo>
                    <a:pt x="3351379" y="779090"/>
                  </a:moveTo>
                  <a:lnTo>
                    <a:pt x="3366619" y="779090"/>
                  </a:lnTo>
                  <a:lnTo>
                    <a:pt x="3366619" y="5614492"/>
                  </a:lnTo>
                  <a:lnTo>
                    <a:pt x="3351379" y="5614492"/>
                  </a:lnTo>
                  <a:lnTo>
                    <a:pt x="3351379" y="779090"/>
                  </a:lnTo>
                  <a:close/>
                  <a:moveTo>
                    <a:pt x="3060548" y="60960"/>
                  </a:moveTo>
                  <a:cubicBezTo>
                    <a:pt x="3066898" y="292100"/>
                    <a:pt x="3254859" y="480060"/>
                    <a:pt x="3487269" y="482600"/>
                  </a:cubicBezTo>
                  <a:lnTo>
                    <a:pt x="3487269" y="777811"/>
                  </a:lnTo>
                  <a:lnTo>
                    <a:pt x="3548228" y="777811"/>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7811"/>
                  </a:lnTo>
                  <a:lnTo>
                    <a:pt x="3366619" y="777811"/>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grpSp>
        <p:nvGrpSpPr>
          <p:cNvPr id="16" name="Group 16"/>
          <p:cNvGrpSpPr/>
          <p:nvPr/>
        </p:nvGrpSpPr>
        <p:grpSpPr bwMode="auto">
          <a:xfrm>
            <a:off x="12343745" y="4392561"/>
            <a:ext cx="2077135" cy="3791079"/>
            <a:chOff x="0" y="0"/>
            <a:chExt cx="3548229" cy="6476044"/>
          </a:xfrm>
        </p:grpSpPr>
        <p:sp>
          <p:nvSpPr>
            <p:cNvPr id="17" name="Freeform 17"/>
            <p:cNvSpPr/>
            <p:nvPr/>
          </p:nvSpPr>
          <p:spPr bwMode="auto">
            <a:xfrm>
              <a:off x="0" y="0"/>
              <a:ext cx="3549498" cy="6476044"/>
            </a:xfrm>
            <a:custGeom>
              <a:avLst/>
              <a:gdLst/>
              <a:ahLst/>
              <a:cxnLst/>
              <a:rect l="l" t="t" r="r" b="b"/>
              <a:pathLst>
                <a:path w="3549498" h="6476044" fill="norm" stroke="1" extrusionOk="0">
                  <a:moveTo>
                    <a:pt x="60960" y="482600"/>
                  </a:moveTo>
                  <a:cubicBezTo>
                    <a:pt x="289560" y="476250"/>
                    <a:pt x="474980" y="290830"/>
                    <a:pt x="481330" y="60960"/>
                  </a:cubicBezTo>
                  <a:lnTo>
                    <a:pt x="808224" y="60960"/>
                  </a:lnTo>
                  <a:lnTo>
                    <a:pt x="808224" y="0"/>
                  </a:lnTo>
                  <a:lnTo>
                    <a:pt x="417830" y="0"/>
                  </a:lnTo>
                  <a:lnTo>
                    <a:pt x="419100" y="31750"/>
                  </a:lnTo>
                  <a:lnTo>
                    <a:pt x="419100" y="49530"/>
                  </a:lnTo>
                  <a:cubicBezTo>
                    <a:pt x="419100" y="254000"/>
                    <a:pt x="252730" y="421640"/>
                    <a:pt x="46990" y="421640"/>
                  </a:cubicBezTo>
                  <a:lnTo>
                    <a:pt x="30480" y="421640"/>
                  </a:lnTo>
                  <a:lnTo>
                    <a:pt x="0" y="420370"/>
                  </a:lnTo>
                  <a:lnTo>
                    <a:pt x="0" y="779561"/>
                  </a:lnTo>
                  <a:lnTo>
                    <a:pt x="60960" y="779561"/>
                  </a:lnTo>
                  <a:lnTo>
                    <a:pt x="60960" y="482600"/>
                  </a:lnTo>
                  <a:close/>
                  <a:moveTo>
                    <a:pt x="196850" y="599440"/>
                  </a:moveTo>
                  <a:cubicBezTo>
                    <a:pt x="392430" y="546100"/>
                    <a:pt x="546100" y="393700"/>
                    <a:pt x="598170" y="196850"/>
                  </a:cubicBezTo>
                  <a:lnTo>
                    <a:pt x="808224" y="196850"/>
                  </a:lnTo>
                  <a:lnTo>
                    <a:pt x="808224" y="181610"/>
                  </a:lnTo>
                  <a:lnTo>
                    <a:pt x="585470" y="181610"/>
                  </a:lnTo>
                  <a:lnTo>
                    <a:pt x="584200" y="187960"/>
                  </a:lnTo>
                  <a:cubicBezTo>
                    <a:pt x="534670" y="383540"/>
                    <a:pt x="382270" y="535940"/>
                    <a:pt x="186690" y="586740"/>
                  </a:cubicBezTo>
                  <a:lnTo>
                    <a:pt x="180340" y="588010"/>
                  </a:lnTo>
                  <a:lnTo>
                    <a:pt x="180340" y="779561"/>
                  </a:lnTo>
                  <a:lnTo>
                    <a:pt x="195580" y="779561"/>
                  </a:lnTo>
                  <a:lnTo>
                    <a:pt x="196850" y="599440"/>
                  </a:lnTo>
                  <a:close/>
                  <a:moveTo>
                    <a:pt x="0" y="779561"/>
                  </a:moveTo>
                  <a:lnTo>
                    <a:pt x="60960" y="779561"/>
                  </a:lnTo>
                  <a:lnTo>
                    <a:pt x="60960" y="5643242"/>
                  </a:lnTo>
                  <a:lnTo>
                    <a:pt x="0" y="5643242"/>
                  </a:lnTo>
                  <a:lnTo>
                    <a:pt x="0" y="779561"/>
                  </a:lnTo>
                  <a:close/>
                  <a:moveTo>
                    <a:pt x="181610" y="779561"/>
                  </a:moveTo>
                  <a:lnTo>
                    <a:pt x="196850" y="779561"/>
                  </a:lnTo>
                  <a:lnTo>
                    <a:pt x="196850" y="5643242"/>
                  </a:lnTo>
                  <a:lnTo>
                    <a:pt x="181610" y="5643242"/>
                  </a:lnTo>
                  <a:lnTo>
                    <a:pt x="181610" y="779561"/>
                  </a:lnTo>
                  <a:close/>
                  <a:moveTo>
                    <a:pt x="808224" y="6415084"/>
                  </a:moveTo>
                  <a:lnTo>
                    <a:pt x="2735638" y="6415084"/>
                  </a:lnTo>
                  <a:lnTo>
                    <a:pt x="2735638" y="6476043"/>
                  </a:lnTo>
                  <a:lnTo>
                    <a:pt x="808224" y="6476043"/>
                  </a:lnTo>
                  <a:lnTo>
                    <a:pt x="808224" y="6415084"/>
                  </a:lnTo>
                  <a:close/>
                  <a:moveTo>
                    <a:pt x="808224" y="6279193"/>
                  </a:moveTo>
                  <a:lnTo>
                    <a:pt x="2735638" y="6279193"/>
                  </a:lnTo>
                  <a:lnTo>
                    <a:pt x="2735638" y="6294434"/>
                  </a:lnTo>
                  <a:lnTo>
                    <a:pt x="808224" y="6294434"/>
                  </a:lnTo>
                  <a:lnTo>
                    <a:pt x="808224" y="6279193"/>
                  </a:lnTo>
                  <a:close/>
                  <a:moveTo>
                    <a:pt x="481330" y="6415084"/>
                  </a:moveTo>
                  <a:cubicBezTo>
                    <a:pt x="480060" y="6181404"/>
                    <a:pt x="293370" y="5992174"/>
                    <a:pt x="60960" y="5984554"/>
                  </a:cubicBezTo>
                  <a:lnTo>
                    <a:pt x="60960" y="5641956"/>
                  </a:lnTo>
                  <a:lnTo>
                    <a:pt x="0" y="5641956"/>
                  </a:lnTo>
                  <a:lnTo>
                    <a:pt x="0" y="6046784"/>
                  </a:lnTo>
                  <a:lnTo>
                    <a:pt x="35560" y="6045514"/>
                  </a:lnTo>
                  <a:lnTo>
                    <a:pt x="49530" y="6045514"/>
                  </a:lnTo>
                  <a:cubicBezTo>
                    <a:pt x="254000" y="6045514"/>
                    <a:pt x="421640" y="6211884"/>
                    <a:pt x="421640" y="6417624"/>
                  </a:cubicBezTo>
                  <a:cubicBezTo>
                    <a:pt x="421640" y="6425243"/>
                    <a:pt x="421640" y="6432864"/>
                    <a:pt x="420370" y="6443024"/>
                  </a:cubicBezTo>
                  <a:lnTo>
                    <a:pt x="417830" y="6476043"/>
                  </a:lnTo>
                  <a:lnTo>
                    <a:pt x="809259" y="6476043"/>
                  </a:lnTo>
                  <a:lnTo>
                    <a:pt x="809259" y="6415084"/>
                  </a:lnTo>
                  <a:lnTo>
                    <a:pt x="481330" y="6415084"/>
                  </a:lnTo>
                  <a:close/>
                  <a:moveTo>
                    <a:pt x="600710" y="6279193"/>
                  </a:moveTo>
                  <a:cubicBezTo>
                    <a:pt x="549910" y="6079804"/>
                    <a:pt x="397510" y="5922324"/>
                    <a:pt x="198120" y="5868984"/>
                  </a:cubicBezTo>
                  <a:lnTo>
                    <a:pt x="198120" y="5643242"/>
                  </a:lnTo>
                  <a:lnTo>
                    <a:pt x="182880" y="5643242"/>
                  </a:lnTo>
                  <a:lnTo>
                    <a:pt x="182880" y="5881684"/>
                  </a:lnTo>
                  <a:lnTo>
                    <a:pt x="189230" y="5882954"/>
                  </a:lnTo>
                  <a:cubicBezTo>
                    <a:pt x="387350" y="5935024"/>
                    <a:pt x="541020" y="6089964"/>
                    <a:pt x="588010" y="6289354"/>
                  </a:cubicBezTo>
                  <a:lnTo>
                    <a:pt x="589280" y="6295704"/>
                  </a:lnTo>
                  <a:lnTo>
                    <a:pt x="809259" y="6295704"/>
                  </a:lnTo>
                  <a:lnTo>
                    <a:pt x="809259" y="6280464"/>
                  </a:lnTo>
                  <a:lnTo>
                    <a:pt x="600710" y="6279193"/>
                  </a:lnTo>
                  <a:close/>
                  <a:moveTo>
                    <a:pt x="3487269" y="5984554"/>
                  </a:moveTo>
                  <a:cubicBezTo>
                    <a:pt x="3252319" y="5988364"/>
                    <a:pt x="3061819" y="6178864"/>
                    <a:pt x="3060549" y="6415084"/>
                  </a:cubicBezTo>
                  <a:lnTo>
                    <a:pt x="2734603" y="6415084"/>
                  </a:lnTo>
                  <a:lnTo>
                    <a:pt x="2734603" y="6476044"/>
                  </a:lnTo>
                  <a:lnTo>
                    <a:pt x="3125319" y="6476044"/>
                  </a:lnTo>
                  <a:lnTo>
                    <a:pt x="3122779" y="6443024"/>
                  </a:lnTo>
                  <a:cubicBezTo>
                    <a:pt x="3121509" y="6432864"/>
                    <a:pt x="3121509" y="6423974"/>
                    <a:pt x="3121509" y="6417624"/>
                  </a:cubicBezTo>
                  <a:cubicBezTo>
                    <a:pt x="3121509" y="6213154"/>
                    <a:pt x="3287879" y="6045514"/>
                    <a:pt x="3493619" y="6045514"/>
                  </a:cubicBezTo>
                  <a:cubicBezTo>
                    <a:pt x="3501239" y="6045514"/>
                    <a:pt x="3508859" y="6045514"/>
                    <a:pt x="3516479" y="6046784"/>
                  </a:cubicBezTo>
                  <a:lnTo>
                    <a:pt x="3549498" y="6049324"/>
                  </a:lnTo>
                  <a:lnTo>
                    <a:pt x="3549498" y="5643242"/>
                  </a:lnTo>
                  <a:lnTo>
                    <a:pt x="3488539" y="5643242"/>
                  </a:lnTo>
                  <a:lnTo>
                    <a:pt x="3487269" y="5984554"/>
                  </a:lnTo>
                  <a:close/>
                  <a:moveTo>
                    <a:pt x="3351379" y="5866443"/>
                  </a:moveTo>
                  <a:cubicBezTo>
                    <a:pt x="3151989" y="5918514"/>
                    <a:pt x="2991969" y="6078534"/>
                    <a:pt x="2942439" y="6277924"/>
                  </a:cubicBezTo>
                  <a:lnTo>
                    <a:pt x="2735638" y="6277924"/>
                  </a:lnTo>
                  <a:lnTo>
                    <a:pt x="2735638" y="6293164"/>
                  </a:lnTo>
                  <a:lnTo>
                    <a:pt x="2955139" y="6293164"/>
                  </a:lnTo>
                  <a:lnTo>
                    <a:pt x="2956409" y="6286814"/>
                  </a:lnTo>
                  <a:cubicBezTo>
                    <a:pt x="3004669" y="6087424"/>
                    <a:pt x="3163419" y="5927404"/>
                    <a:pt x="3361539" y="5879144"/>
                  </a:cubicBezTo>
                  <a:lnTo>
                    <a:pt x="3367889" y="5877874"/>
                  </a:lnTo>
                  <a:lnTo>
                    <a:pt x="3367889" y="5640669"/>
                  </a:lnTo>
                  <a:lnTo>
                    <a:pt x="3352649" y="5640669"/>
                  </a:lnTo>
                  <a:lnTo>
                    <a:pt x="3351379" y="5866444"/>
                  </a:lnTo>
                  <a:close/>
                  <a:moveTo>
                    <a:pt x="3487269" y="779561"/>
                  </a:moveTo>
                  <a:lnTo>
                    <a:pt x="3548229" y="779561"/>
                  </a:lnTo>
                  <a:lnTo>
                    <a:pt x="3548229" y="5643242"/>
                  </a:lnTo>
                  <a:lnTo>
                    <a:pt x="3487269" y="5643242"/>
                  </a:lnTo>
                  <a:lnTo>
                    <a:pt x="3487269" y="779561"/>
                  </a:lnTo>
                  <a:close/>
                  <a:moveTo>
                    <a:pt x="3351379" y="779561"/>
                  </a:moveTo>
                  <a:lnTo>
                    <a:pt x="3366619" y="779561"/>
                  </a:lnTo>
                  <a:lnTo>
                    <a:pt x="3366619" y="5643242"/>
                  </a:lnTo>
                  <a:lnTo>
                    <a:pt x="3351379" y="5643242"/>
                  </a:lnTo>
                  <a:lnTo>
                    <a:pt x="3351379" y="779561"/>
                  </a:lnTo>
                  <a:close/>
                  <a:moveTo>
                    <a:pt x="3060548" y="60960"/>
                  </a:moveTo>
                  <a:cubicBezTo>
                    <a:pt x="3066898" y="292100"/>
                    <a:pt x="3254859" y="480060"/>
                    <a:pt x="3487269" y="482600"/>
                  </a:cubicBezTo>
                  <a:lnTo>
                    <a:pt x="3487269" y="778275"/>
                  </a:lnTo>
                  <a:lnTo>
                    <a:pt x="3548228" y="778275"/>
                  </a:lnTo>
                  <a:lnTo>
                    <a:pt x="3548228" y="419100"/>
                  </a:lnTo>
                  <a:lnTo>
                    <a:pt x="3515209" y="421640"/>
                  </a:lnTo>
                  <a:cubicBezTo>
                    <a:pt x="3507589" y="421640"/>
                    <a:pt x="3499969" y="422910"/>
                    <a:pt x="3492348" y="422910"/>
                  </a:cubicBezTo>
                  <a:cubicBezTo>
                    <a:pt x="3287878" y="422910"/>
                    <a:pt x="3120239" y="256540"/>
                    <a:pt x="3120239" y="50800"/>
                  </a:cubicBezTo>
                  <a:lnTo>
                    <a:pt x="3120239" y="33020"/>
                  </a:lnTo>
                  <a:lnTo>
                    <a:pt x="3121508" y="1270"/>
                  </a:lnTo>
                  <a:lnTo>
                    <a:pt x="2732532" y="1270"/>
                  </a:lnTo>
                  <a:lnTo>
                    <a:pt x="2732532" y="62230"/>
                  </a:lnTo>
                  <a:lnTo>
                    <a:pt x="3060548" y="60960"/>
                  </a:lnTo>
                  <a:close/>
                  <a:moveTo>
                    <a:pt x="2943708" y="196850"/>
                  </a:moveTo>
                  <a:cubicBezTo>
                    <a:pt x="2997048" y="394970"/>
                    <a:pt x="3151989" y="549910"/>
                    <a:pt x="3351378" y="600710"/>
                  </a:cubicBezTo>
                  <a:lnTo>
                    <a:pt x="3351378" y="778275"/>
                  </a:lnTo>
                  <a:lnTo>
                    <a:pt x="3366619" y="778275"/>
                  </a:lnTo>
                  <a:lnTo>
                    <a:pt x="3366619" y="589280"/>
                  </a:lnTo>
                  <a:lnTo>
                    <a:pt x="3360269" y="588010"/>
                  </a:lnTo>
                  <a:cubicBezTo>
                    <a:pt x="3162148" y="539750"/>
                    <a:pt x="3007208" y="386080"/>
                    <a:pt x="2956408" y="187960"/>
                  </a:cubicBezTo>
                  <a:lnTo>
                    <a:pt x="2955139" y="181610"/>
                  </a:lnTo>
                  <a:lnTo>
                    <a:pt x="2734603" y="181610"/>
                  </a:lnTo>
                  <a:lnTo>
                    <a:pt x="2734603" y="196850"/>
                  </a:lnTo>
                  <a:lnTo>
                    <a:pt x="2943708" y="196850"/>
                  </a:lnTo>
                  <a:close/>
                  <a:moveTo>
                    <a:pt x="808224" y="0"/>
                  </a:moveTo>
                  <a:lnTo>
                    <a:pt x="2735638" y="0"/>
                  </a:lnTo>
                  <a:lnTo>
                    <a:pt x="2735638" y="60960"/>
                  </a:lnTo>
                  <a:lnTo>
                    <a:pt x="808224" y="60960"/>
                  </a:lnTo>
                  <a:lnTo>
                    <a:pt x="808224" y="0"/>
                  </a:lnTo>
                  <a:close/>
                  <a:moveTo>
                    <a:pt x="808224" y="181610"/>
                  </a:moveTo>
                  <a:lnTo>
                    <a:pt x="2735638" y="181610"/>
                  </a:lnTo>
                  <a:lnTo>
                    <a:pt x="2735638" y="196850"/>
                  </a:lnTo>
                  <a:lnTo>
                    <a:pt x="808224" y="196850"/>
                  </a:lnTo>
                  <a:lnTo>
                    <a:pt x="808224" y="181610"/>
                  </a:lnTo>
                  <a:close/>
                </a:path>
              </a:pathLst>
            </a:custGeom>
            <a:solidFill>
              <a:srgbClr val="DDC7CA"/>
            </a:solidFill>
          </p:spPr>
        </p:sp>
      </p:grpSp>
      <p:sp>
        <p:nvSpPr>
          <p:cNvPr id="20" name="TextBox 20"/>
          <p:cNvSpPr txBox="1"/>
          <p:nvPr/>
        </p:nvSpPr>
        <p:spPr bwMode="auto">
          <a:xfrm>
            <a:off x="2538345" y="8754754"/>
            <a:ext cx="11904382" cy="365760"/>
          </a:xfrm>
          <a:prstGeom prst="rect">
            <a:avLst/>
          </a:prstGeom>
        </p:spPr>
        <p:txBody>
          <a:bodyPr lIns="0" tIns="0" rIns="0" bIns="0" rtlCol="0" anchor="t">
            <a:spAutoFit/>
          </a:bodyPr>
          <a:lstStyle/>
          <a:p>
            <a:pPr algn="ctr">
              <a:lnSpc>
                <a:spcPts val="2879"/>
              </a:lnSpc>
              <a:defRPr/>
            </a:pPr>
            <a:r>
              <a:rPr lang="en-US" sz="2400" b="1" spc="23">
                <a:latin typeface="Montserrat Classic Bold Italics"/>
              </a:rPr>
              <a:t>Tekliflerin</a:t>
            </a:r>
            <a:r>
              <a:rPr lang="en-US" sz="2400" b="1" spc="23">
                <a:latin typeface="Montserrat Classic Bold Italics"/>
              </a:rPr>
              <a:t> </a:t>
            </a:r>
            <a:r>
              <a:rPr lang="en-US" sz="2400" b="1" spc="23">
                <a:latin typeface="Montserrat Classic Bold Italics"/>
              </a:rPr>
              <a:t>Değerlendirilmesi</a:t>
            </a:r>
            <a:endParaRPr lang="en-US" sz="2400" b="1" spc="23">
              <a:latin typeface="Montserrat Classic Bold Italics"/>
            </a:endParaRPr>
          </a:p>
        </p:txBody>
      </p:sp>
      <p:pic>
        <p:nvPicPr>
          <p:cNvPr id="22" name="Picture 22"/>
          <p:cNvPicPr>
            <a:picLocks noChangeAspect="1"/>
          </p:cNvPicPr>
          <p:nvPr/>
        </p:nvPicPr>
        <p:blipFill>
          <a:blip r:embed="rId3">
            <a:alphaModFix amt="48000"/>
          </a:blip>
          <a:stretch/>
        </p:blipFill>
        <p:spPr bwMode="auto">
          <a:xfrm rot="-1343113">
            <a:off x="1240311" y="513744"/>
            <a:ext cx="2368105" cy="2584241"/>
          </a:xfrm>
          <a:prstGeom prst="rect">
            <a:avLst/>
          </a:prstGeom>
        </p:spPr>
      </p:pic>
      <p:sp>
        <p:nvSpPr>
          <p:cNvPr id="23" name="TextBox 23"/>
          <p:cNvSpPr txBox="1"/>
          <p:nvPr/>
        </p:nvSpPr>
        <p:spPr bwMode="auto">
          <a:xfrm>
            <a:off x="2516497" y="4954150"/>
            <a:ext cx="1971121" cy="2154436"/>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Mali </a:t>
            </a:r>
            <a:r>
              <a:rPr lang="en-US" sz="2000" spc="20">
                <a:solidFill>
                  <a:srgbClr val="000000"/>
                </a:solidFill>
                <a:latin typeface="Montserrat Classic"/>
              </a:rPr>
              <a:t>teklifler</a:t>
            </a:r>
            <a:endParaRPr lang="en-US" sz="2000" spc="20">
              <a:solidFill>
                <a:srgbClr val="000000"/>
              </a:solidFill>
              <a:latin typeface="Montserrat Classic"/>
            </a:endParaRPr>
          </a:p>
          <a:p>
            <a:pPr algn="ctr">
              <a:lnSpc>
                <a:spcPts val="2400"/>
              </a:lnSpc>
              <a:defRPr/>
            </a:pPr>
            <a:r>
              <a:rPr lang="en-US" sz="2000" b="1" spc="20">
                <a:solidFill>
                  <a:srgbClr val="000000"/>
                </a:solidFill>
                <a:latin typeface="Montserrat Classic"/>
              </a:rPr>
              <a:t>"Mali </a:t>
            </a:r>
            <a:r>
              <a:rPr lang="en-US" sz="2000" b="1" spc="20">
                <a:solidFill>
                  <a:srgbClr val="000000"/>
                </a:solidFill>
                <a:latin typeface="Montserrat Classic"/>
              </a:rPr>
              <a:t>Teklif</a:t>
            </a:r>
            <a:r>
              <a:rPr lang="en-US" sz="2000" b="1" spc="20">
                <a:solidFill>
                  <a:srgbClr val="000000"/>
                </a:solidFill>
                <a:latin typeface="Montserrat Classic"/>
              </a:rPr>
              <a:t> </a:t>
            </a:r>
            <a:r>
              <a:rPr lang="en-US" sz="2000" b="1" spc="20">
                <a:solidFill>
                  <a:srgbClr val="000000"/>
                </a:solidFill>
                <a:latin typeface="Montserrat Classic"/>
              </a:rPr>
              <a:t>Oturumu</a:t>
            </a:r>
            <a:r>
              <a:rPr lang="en-US" sz="2000" b="1" spc="20">
                <a:solidFill>
                  <a:srgbClr val="000000"/>
                </a:solidFill>
                <a:latin typeface="Montserrat Classic"/>
              </a:rPr>
              <a:t> </a:t>
            </a:r>
            <a:r>
              <a:rPr lang="en-US" sz="2000" b="1" spc="20">
                <a:solidFill>
                  <a:srgbClr val="000000"/>
                </a:solidFill>
                <a:latin typeface="Montserrat Classic"/>
              </a:rPr>
              <a:t>Teklif</a:t>
            </a:r>
            <a:r>
              <a:rPr lang="en-US" sz="2000" b="1" spc="20">
                <a:solidFill>
                  <a:srgbClr val="000000"/>
                </a:solidFill>
                <a:latin typeface="Montserrat Classic"/>
              </a:rPr>
              <a:t> </a:t>
            </a:r>
            <a:r>
              <a:rPr lang="en-US" sz="2000" b="1" spc="20">
                <a:solidFill>
                  <a:srgbClr val="000000"/>
                </a:solidFill>
                <a:latin typeface="Montserrat Classic"/>
              </a:rPr>
              <a:t>Açılış</a:t>
            </a:r>
            <a:r>
              <a:rPr lang="en-US" sz="2000" b="1" spc="20">
                <a:solidFill>
                  <a:srgbClr val="000000"/>
                </a:solidFill>
                <a:latin typeface="Montserrat Classic"/>
              </a:rPr>
              <a:t> </a:t>
            </a:r>
            <a:r>
              <a:rPr lang="en-US" sz="2000" b="1" spc="20">
                <a:solidFill>
                  <a:srgbClr val="000000"/>
                </a:solidFill>
                <a:latin typeface="Montserrat Classic"/>
              </a:rPr>
              <a:t>Tutanağı</a:t>
            </a:r>
            <a:r>
              <a:rPr lang="en-US" sz="2000" b="1" spc="20">
                <a:solidFill>
                  <a:srgbClr val="000000"/>
                </a:solidFill>
                <a:latin typeface="Montserrat Classic"/>
              </a:rPr>
              <a:t>«</a:t>
            </a:r>
            <a:r>
              <a:rPr lang="tr-TR" sz="2000" b="1" spc="20">
                <a:solidFill>
                  <a:srgbClr val="000000"/>
                </a:solidFill>
                <a:latin typeface="Montserrat Classic"/>
              </a:rPr>
              <a:t> </a:t>
            </a:r>
            <a:r>
              <a:rPr lang="tr-TR" sz="2000" spc="20">
                <a:solidFill>
                  <a:srgbClr val="000000"/>
                </a:solidFill>
                <a:latin typeface="Montserrat Classic"/>
              </a:rPr>
              <a:t>ile</a:t>
            </a:r>
            <a:r>
              <a:rPr lang="en-US" sz="2000" b="1" spc="20">
                <a:solidFill>
                  <a:srgbClr val="000000"/>
                </a:solidFill>
                <a:latin typeface="Montserrat Classic"/>
              </a:rPr>
              <a:t> </a:t>
            </a:r>
            <a:r>
              <a:rPr lang="en-US" sz="2000" spc="20">
                <a:solidFill>
                  <a:srgbClr val="000000"/>
                </a:solidFill>
                <a:latin typeface="Montserrat Classic"/>
              </a:rPr>
              <a:t>açılarak</a:t>
            </a:r>
            <a:r>
              <a:rPr lang="en-US" sz="2000" spc="20">
                <a:solidFill>
                  <a:srgbClr val="000000"/>
                </a:solidFill>
                <a:latin typeface="Montserrat Classic"/>
              </a:rPr>
              <a:t> </a:t>
            </a:r>
            <a:r>
              <a:rPr lang="en-US" sz="2000" spc="20">
                <a:solidFill>
                  <a:srgbClr val="000000"/>
                </a:solidFill>
                <a:latin typeface="Montserrat Classic"/>
              </a:rPr>
              <a:t>tabloya</a:t>
            </a:r>
            <a:r>
              <a:rPr lang="en-US" sz="2000" spc="20">
                <a:solidFill>
                  <a:srgbClr val="000000"/>
                </a:solidFill>
                <a:latin typeface="Montserrat Classic"/>
              </a:rPr>
              <a:t> </a:t>
            </a:r>
            <a:r>
              <a:rPr lang="en-US" sz="2000" spc="20">
                <a:solidFill>
                  <a:srgbClr val="000000"/>
                </a:solidFill>
                <a:latin typeface="Montserrat Classic"/>
              </a:rPr>
              <a:t>işlenir</a:t>
            </a:r>
            <a:r>
              <a:rPr lang="en-US" sz="2000" spc="20">
                <a:solidFill>
                  <a:srgbClr val="000000"/>
                </a:solidFill>
                <a:latin typeface="Montserrat Classic"/>
              </a:rPr>
              <a:t>.</a:t>
            </a:r>
            <a:endParaRPr/>
          </a:p>
        </p:txBody>
      </p:sp>
      <p:sp>
        <p:nvSpPr>
          <p:cNvPr id="24" name="TextBox 24"/>
          <p:cNvSpPr txBox="1"/>
          <p:nvPr/>
        </p:nvSpPr>
        <p:spPr bwMode="auto">
          <a:xfrm>
            <a:off x="4935327" y="4748410"/>
            <a:ext cx="2120829" cy="3270126"/>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Teknik </a:t>
            </a:r>
            <a:r>
              <a:rPr lang="en-US" sz="2000" spc="20">
                <a:solidFill>
                  <a:srgbClr val="000000"/>
                </a:solidFill>
                <a:latin typeface="Montserrat Classic"/>
              </a:rPr>
              <a:t>olarak</a:t>
            </a:r>
            <a:r>
              <a:rPr lang="en-US" sz="2000" spc="20">
                <a:solidFill>
                  <a:srgbClr val="000000"/>
                </a:solidFill>
                <a:latin typeface="Montserrat Classic"/>
              </a:rPr>
              <a:t> </a:t>
            </a:r>
            <a:r>
              <a:rPr lang="en-US" sz="2000" spc="20">
                <a:solidFill>
                  <a:srgbClr val="000000"/>
                </a:solidFill>
                <a:latin typeface="Montserrat Classic"/>
              </a:rPr>
              <a:t>uygun</a:t>
            </a:r>
            <a:r>
              <a:rPr lang="en-US" sz="2000" spc="20">
                <a:solidFill>
                  <a:srgbClr val="000000"/>
                </a:solidFill>
                <a:latin typeface="Montserrat Classic"/>
              </a:rPr>
              <a:t> </a:t>
            </a:r>
            <a:r>
              <a:rPr lang="en-US" sz="2000" spc="20">
                <a:solidFill>
                  <a:srgbClr val="000000"/>
                </a:solidFill>
                <a:latin typeface="Montserrat Classic"/>
              </a:rPr>
              <a:t>tekliflerden</a:t>
            </a:r>
            <a:r>
              <a:rPr lang="en-US" sz="2000" spc="20">
                <a:solidFill>
                  <a:srgbClr val="000000"/>
                </a:solidFill>
                <a:latin typeface="Montserrat Classic"/>
              </a:rPr>
              <a:t> </a:t>
            </a:r>
            <a:r>
              <a:rPr lang="en-US" sz="2000" spc="20">
                <a:solidFill>
                  <a:srgbClr val="000000"/>
                </a:solidFill>
                <a:latin typeface="Montserrat Classic"/>
              </a:rPr>
              <a:t>en</a:t>
            </a:r>
            <a:r>
              <a:rPr lang="en-US" sz="2000" spc="20">
                <a:solidFill>
                  <a:srgbClr val="000000"/>
                </a:solidFill>
                <a:latin typeface="Montserrat Classic"/>
              </a:rPr>
              <a:t> </a:t>
            </a:r>
            <a:r>
              <a:rPr lang="en-US" sz="2000" spc="20">
                <a:solidFill>
                  <a:srgbClr val="000000"/>
                </a:solidFill>
                <a:latin typeface="Montserrat Classic"/>
              </a:rPr>
              <a:t>düşük</a:t>
            </a:r>
            <a:r>
              <a:rPr lang="en-US" sz="2000" spc="20">
                <a:solidFill>
                  <a:srgbClr val="000000"/>
                </a:solidFill>
                <a:latin typeface="Montserrat Classic"/>
              </a:rPr>
              <a:t> </a:t>
            </a:r>
            <a:r>
              <a:rPr lang="en-US" sz="2000" spc="20">
                <a:solidFill>
                  <a:srgbClr val="000000"/>
                </a:solidFill>
                <a:latin typeface="Montserrat Classic"/>
              </a:rPr>
              <a:t>maliyetli</a:t>
            </a:r>
            <a:r>
              <a:rPr lang="en-US" sz="2000" spc="20">
                <a:solidFill>
                  <a:srgbClr val="000000"/>
                </a:solidFill>
                <a:latin typeface="Montserrat Classic"/>
              </a:rPr>
              <a:t> </a:t>
            </a:r>
            <a:r>
              <a:rPr lang="en-US" sz="2000" spc="20">
                <a:solidFill>
                  <a:srgbClr val="000000"/>
                </a:solidFill>
                <a:latin typeface="Montserrat Classic"/>
              </a:rPr>
              <a:t>teklif</a:t>
            </a:r>
            <a:r>
              <a:rPr lang="en-US" sz="2000" spc="20">
                <a:solidFill>
                  <a:srgbClr val="000000"/>
                </a:solidFill>
                <a:latin typeface="Montserrat Classic"/>
              </a:rPr>
              <a:t> </a:t>
            </a:r>
            <a:r>
              <a:rPr lang="en-US" sz="2000" spc="20">
                <a:solidFill>
                  <a:srgbClr val="000000"/>
                </a:solidFill>
                <a:latin typeface="Montserrat Classic"/>
              </a:rPr>
              <a:t>seçilir</a:t>
            </a:r>
            <a:r>
              <a:rPr lang="en-US" sz="2000" spc="20">
                <a:solidFill>
                  <a:srgbClr val="000000"/>
                </a:solidFill>
                <a:latin typeface="Montserrat Classic"/>
              </a:rPr>
              <a:t>.</a:t>
            </a:r>
            <a:endParaRPr/>
          </a:p>
          <a:p>
            <a:pPr algn="ctr">
              <a:lnSpc>
                <a:spcPts val="1500"/>
              </a:lnSpc>
              <a:defRPr/>
            </a:pPr>
            <a:r>
              <a:rPr lang="en-US" sz="2000" spc="20">
                <a:solidFill>
                  <a:srgbClr val="000000"/>
                </a:solidFill>
                <a:latin typeface="Montserrat Classic"/>
              </a:rPr>
              <a:t> </a:t>
            </a:r>
            <a:endParaRPr/>
          </a:p>
          <a:p>
            <a:pPr algn="ctr">
              <a:lnSpc>
                <a:spcPts val="2400"/>
              </a:lnSpc>
              <a:defRPr/>
            </a:pPr>
            <a:r>
              <a:rPr lang="en-US" sz="2000" b="1" spc="20">
                <a:solidFill>
                  <a:srgbClr val="000000"/>
                </a:solidFill>
                <a:latin typeface="Montserrat Classic"/>
              </a:rPr>
              <a:t>"</a:t>
            </a:r>
            <a:r>
              <a:rPr lang="en-US" sz="2000" b="1" spc="20">
                <a:solidFill>
                  <a:srgbClr val="000000"/>
                </a:solidFill>
                <a:latin typeface="Montserrat Classic"/>
              </a:rPr>
              <a:t>Teklif</a:t>
            </a:r>
            <a:r>
              <a:rPr lang="en-US" sz="2000" b="1" spc="20">
                <a:solidFill>
                  <a:srgbClr val="000000"/>
                </a:solidFill>
                <a:latin typeface="Montserrat Classic"/>
              </a:rPr>
              <a:t> </a:t>
            </a:r>
            <a:r>
              <a:rPr lang="en-US" sz="2000" b="1" spc="20">
                <a:solidFill>
                  <a:srgbClr val="000000"/>
                </a:solidFill>
                <a:latin typeface="Montserrat Classic"/>
              </a:rPr>
              <a:t>Değerlendirme</a:t>
            </a:r>
            <a:r>
              <a:rPr lang="en-US" sz="2000" b="1" spc="20">
                <a:solidFill>
                  <a:srgbClr val="000000"/>
                </a:solidFill>
                <a:latin typeface="Montserrat Classic"/>
              </a:rPr>
              <a:t> </a:t>
            </a:r>
            <a:r>
              <a:rPr lang="en-US" sz="2000" b="1" spc="20">
                <a:solidFill>
                  <a:srgbClr val="000000"/>
                </a:solidFill>
                <a:latin typeface="Montserrat Classic"/>
              </a:rPr>
              <a:t>Raporu"</a:t>
            </a:r>
            <a:r>
              <a:rPr lang="en-US" sz="2000" spc="20">
                <a:solidFill>
                  <a:srgbClr val="000000"/>
                </a:solidFill>
                <a:latin typeface="Montserrat Classic"/>
              </a:rPr>
              <a:t>yla</a:t>
            </a: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karara</a:t>
            </a:r>
            <a:r>
              <a:rPr lang="en-US" sz="2000" spc="20">
                <a:solidFill>
                  <a:srgbClr val="000000"/>
                </a:solidFill>
                <a:latin typeface="Montserrat Classic"/>
              </a:rPr>
              <a:t> </a:t>
            </a:r>
            <a:r>
              <a:rPr lang="en-US" sz="2000" spc="20">
                <a:solidFill>
                  <a:srgbClr val="000000"/>
                </a:solidFill>
                <a:latin typeface="Montserrat Classic"/>
              </a:rPr>
              <a:t>bağlanır</a:t>
            </a:r>
            <a:r>
              <a:rPr lang="en-US" sz="2000" spc="20">
                <a:solidFill>
                  <a:srgbClr val="000000"/>
                </a:solidFill>
                <a:latin typeface="Montserrat Classic"/>
              </a:rPr>
              <a:t>.</a:t>
            </a:r>
            <a:endParaRPr/>
          </a:p>
          <a:p>
            <a:pPr algn="ctr">
              <a:lnSpc>
                <a:spcPts val="2400"/>
              </a:lnSpc>
              <a:defRPr/>
            </a:pPr>
            <a:endParaRPr lang="en-US" sz="2000" spc="20">
              <a:solidFill>
                <a:srgbClr val="000000"/>
              </a:solidFill>
              <a:latin typeface="Montserrat Classic Italics"/>
            </a:endParaRPr>
          </a:p>
        </p:txBody>
      </p:sp>
      <p:sp>
        <p:nvSpPr>
          <p:cNvPr id="25" name="TextBox 25"/>
          <p:cNvSpPr txBox="1"/>
          <p:nvPr/>
        </p:nvSpPr>
        <p:spPr bwMode="auto">
          <a:xfrm>
            <a:off x="7411241" y="4954150"/>
            <a:ext cx="2120829" cy="2769989"/>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İhaleyi</a:t>
            </a:r>
            <a:r>
              <a:rPr lang="en-US" sz="2000" spc="20">
                <a:solidFill>
                  <a:srgbClr val="000000"/>
                </a:solidFill>
                <a:latin typeface="Montserrat Classic"/>
              </a:rPr>
              <a:t> </a:t>
            </a:r>
            <a:r>
              <a:rPr lang="en-US" sz="2000" spc="20">
                <a:solidFill>
                  <a:srgbClr val="000000"/>
                </a:solidFill>
                <a:latin typeface="Montserrat Classic"/>
              </a:rPr>
              <a:t>kazanan</a:t>
            </a:r>
            <a:r>
              <a:rPr lang="en-US" sz="2000" spc="20">
                <a:solidFill>
                  <a:srgbClr val="000000"/>
                </a:solidFill>
                <a:latin typeface="Montserrat Classic"/>
              </a:rPr>
              <a:t> </a:t>
            </a:r>
            <a:r>
              <a:rPr lang="en-US" sz="2000" spc="20">
                <a:solidFill>
                  <a:srgbClr val="000000"/>
                </a:solidFill>
                <a:latin typeface="Montserrat Classic"/>
              </a:rPr>
              <a:t>istekliye</a:t>
            </a: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en</a:t>
            </a:r>
            <a:r>
              <a:rPr lang="en-US" sz="2000" spc="20">
                <a:solidFill>
                  <a:srgbClr val="000000"/>
                </a:solidFill>
                <a:latin typeface="Montserrat Classic"/>
              </a:rPr>
              <a:t> </a:t>
            </a:r>
            <a:r>
              <a:rPr lang="en-US" sz="2000" spc="20">
                <a:solidFill>
                  <a:srgbClr val="000000"/>
                </a:solidFill>
                <a:latin typeface="Montserrat Classic"/>
              </a:rPr>
              <a:t>geç</a:t>
            </a:r>
            <a:r>
              <a:rPr lang="en-US" sz="2000" spc="20">
                <a:solidFill>
                  <a:srgbClr val="000000"/>
                </a:solidFill>
                <a:latin typeface="Montserrat Classic"/>
              </a:rPr>
              <a:t> 5 </a:t>
            </a:r>
            <a:r>
              <a:rPr lang="en-US" sz="2000" spc="20">
                <a:solidFill>
                  <a:srgbClr val="000000"/>
                </a:solidFill>
                <a:latin typeface="Montserrat Classic"/>
              </a:rPr>
              <a:t>gün</a:t>
            </a:r>
            <a:r>
              <a:rPr lang="en-US" sz="2000" spc="20">
                <a:solidFill>
                  <a:srgbClr val="000000"/>
                </a:solidFill>
                <a:latin typeface="Montserrat Classic"/>
              </a:rPr>
              <a:t> </a:t>
            </a:r>
            <a:r>
              <a:rPr lang="en-US" sz="2000" spc="20">
                <a:solidFill>
                  <a:srgbClr val="000000"/>
                </a:solidFill>
                <a:latin typeface="Montserrat Classic"/>
              </a:rPr>
              <a:t>içinde</a:t>
            </a:r>
            <a:endParaRPr lang="en-US" sz="2000" spc="20">
              <a:solidFill>
                <a:srgbClr val="000000"/>
              </a:solidFill>
              <a:latin typeface="Montserrat Classic"/>
            </a:endParaRPr>
          </a:p>
          <a:p>
            <a:pPr algn="ctr">
              <a:lnSpc>
                <a:spcPts val="2400"/>
              </a:lnSpc>
              <a:defRPr/>
            </a:pPr>
            <a:r>
              <a:rPr lang="en-US" sz="2000" b="1" spc="20">
                <a:solidFill>
                  <a:srgbClr val="000000"/>
                </a:solidFill>
                <a:latin typeface="Montserrat Classic"/>
              </a:rPr>
              <a:t>"</a:t>
            </a:r>
            <a:r>
              <a:rPr lang="en-US" sz="2000" b="1" spc="20">
                <a:solidFill>
                  <a:srgbClr val="000000"/>
                </a:solidFill>
                <a:latin typeface="Montserrat Classic"/>
              </a:rPr>
              <a:t>Sözleşmeye</a:t>
            </a:r>
            <a:r>
              <a:rPr lang="en-US" sz="2000" b="1" spc="20">
                <a:solidFill>
                  <a:srgbClr val="000000"/>
                </a:solidFill>
                <a:latin typeface="Montserrat Classic"/>
              </a:rPr>
              <a:t> </a:t>
            </a:r>
            <a:r>
              <a:rPr lang="en-US" sz="2000" b="1" spc="20">
                <a:solidFill>
                  <a:srgbClr val="000000"/>
                </a:solidFill>
                <a:latin typeface="Montserrat Classic"/>
              </a:rPr>
              <a:t>Davet</a:t>
            </a:r>
            <a:r>
              <a:rPr lang="en-US" sz="2000" b="1" spc="20">
                <a:solidFill>
                  <a:srgbClr val="000000"/>
                </a:solidFill>
                <a:latin typeface="Montserrat Classic"/>
              </a:rPr>
              <a:t> </a:t>
            </a:r>
            <a:r>
              <a:rPr lang="en-US" sz="2000" b="1" spc="20">
                <a:solidFill>
                  <a:srgbClr val="000000"/>
                </a:solidFill>
                <a:latin typeface="Montserrat Classic"/>
              </a:rPr>
              <a:t>Mektubu</a:t>
            </a:r>
            <a:r>
              <a:rPr lang="en-US" sz="2000" b="1" spc="20">
                <a:solidFill>
                  <a:srgbClr val="000000"/>
                </a:solidFill>
                <a:latin typeface="Montserrat Classic"/>
              </a:rPr>
              <a:t>"</a:t>
            </a:r>
            <a:endParaRPr/>
          </a:p>
          <a:p>
            <a:pPr algn="ctr">
              <a:lnSpc>
                <a:spcPts val="2400"/>
              </a:lnSpc>
              <a:defRPr/>
            </a:pPr>
            <a:r>
              <a:rPr lang="en-US" sz="2000" spc="20">
                <a:solidFill>
                  <a:srgbClr val="000000"/>
                </a:solidFill>
                <a:latin typeface="Montserrat Classic"/>
              </a:rPr>
              <a:t>kullanılarak</a:t>
            </a:r>
            <a:r>
              <a:rPr lang="en-US" sz="2000" spc="20">
                <a:solidFill>
                  <a:srgbClr val="000000"/>
                </a:solidFill>
                <a:latin typeface="Montserrat Classic"/>
              </a:rPr>
              <a:t> </a:t>
            </a:r>
            <a:r>
              <a:rPr lang="en-US" sz="2000" spc="20">
                <a:solidFill>
                  <a:srgbClr val="000000"/>
                </a:solidFill>
                <a:latin typeface="Montserrat Classic"/>
              </a:rPr>
              <a:t>tebligat</a:t>
            </a:r>
            <a:r>
              <a:rPr lang="en-US" sz="2000" spc="20">
                <a:solidFill>
                  <a:srgbClr val="000000"/>
                </a:solidFill>
                <a:latin typeface="Montserrat Classic"/>
              </a:rPr>
              <a:t> </a:t>
            </a:r>
            <a:r>
              <a:rPr lang="en-US" sz="2000" spc="20">
                <a:solidFill>
                  <a:srgbClr val="000000"/>
                </a:solidFill>
                <a:latin typeface="Montserrat Classic"/>
              </a:rPr>
              <a:t>yapılır</a:t>
            </a:r>
            <a:r>
              <a:rPr lang="en-US" sz="2000" spc="20">
                <a:solidFill>
                  <a:srgbClr val="000000"/>
                </a:solidFill>
                <a:latin typeface="Montserrat Classic"/>
              </a:rPr>
              <a:t>.</a:t>
            </a:r>
            <a:endParaRPr/>
          </a:p>
          <a:p>
            <a:pPr algn="ctr">
              <a:lnSpc>
                <a:spcPts val="2400"/>
              </a:lnSpc>
              <a:defRPr/>
            </a:pPr>
            <a:endParaRPr lang="en-US" sz="2000" spc="20">
              <a:solidFill>
                <a:srgbClr val="000000"/>
              </a:solidFill>
              <a:latin typeface="Montserrat Classic Italics"/>
            </a:endParaRPr>
          </a:p>
        </p:txBody>
      </p:sp>
      <p:sp>
        <p:nvSpPr>
          <p:cNvPr id="26" name="TextBox 26"/>
          <p:cNvSpPr txBox="1"/>
          <p:nvPr/>
        </p:nvSpPr>
        <p:spPr bwMode="auto">
          <a:xfrm>
            <a:off x="9932046" y="4532817"/>
            <a:ext cx="2120829" cy="3693319"/>
          </a:xfrm>
          <a:prstGeom prst="rect">
            <a:avLst/>
          </a:prstGeom>
        </p:spPr>
        <p:txBody>
          <a:bodyPr lIns="0" tIns="0" rIns="0" bIns="0" rtlCol="0" anchor="t">
            <a:spAutoFit/>
          </a:bodyPr>
          <a:lstStyle/>
          <a:p>
            <a:pPr algn="ctr">
              <a:lnSpc>
                <a:spcPts val="2400"/>
              </a:lnSpc>
              <a:defRPr/>
            </a:pPr>
            <a:r>
              <a:rPr lang="en-US" sz="2000" spc="20">
                <a:solidFill>
                  <a:srgbClr val="000000"/>
                </a:solidFill>
                <a:latin typeface="Montserrat Classic"/>
              </a:rPr>
              <a:t>İhaleyi</a:t>
            </a:r>
            <a:r>
              <a:rPr lang="en-US" sz="2000" spc="20">
                <a:solidFill>
                  <a:srgbClr val="000000"/>
                </a:solidFill>
                <a:latin typeface="Montserrat Classic"/>
              </a:rPr>
              <a:t> </a:t>
            </a:r>
            <a:r>
              <a:rPr lang="en-US" sz="2000" spc="20">
                <a:solidFill>
                  <a:srgbClr val="000000"/>
                </a:solidFill>
                <a:latin typeface="Montserrat Classic"/>
              </a:rPr>
              <a:t>kazanamayan</a:t>
            </a:r>
            <a:r>
              <a:rPr lang="en-US" sz="2000" spc="20">
                <a:solidFill>
                  <a:srgbClr val="000000"/>
                </a:solidFill>
                <a:latin typeface="Montserrat Classic"/>
              </a:rPr>
              <a:t> </a:t>
            </a:r>
            <a:r>
              <a:rPr lang="en-US" sz="2000" spc="20">
                <a:solidFill>
                  <a:srgbClr val="000000"/>
                </a:solidFill>
                <a:latin typeface="Montserrat Classic"/>
              </a:rPr>
              <a:t>isteklilere</a:t>
            </a:r>
            <a:r>
              <a:rPr lang="en-US" sz="2000" spc="20">
                <a:solidFill>
                  <a:srgbClr val="000000"/>
                </a:solidFill>
                <a:latin typeface="Montserrat Classic"/>
              </a:rPr>
              <a:t> </a:t>
            </a:r>
            <a:r>
              <a:rPr lang="en-US" sz="2000" spc="20">
                <a:solidFill>
                  <a:srgbClr val="000000"/>
                </a:solidFill>
                <a:latin typeface="Montserrat Classic"/>
              </a:rPr>
              <a:t>sözleşme</a:t>
            </a:r>
            <a:r>
              <a:rPr lang="en-US" sz="2000" spc="20">
                <a:solidFill>
                  <a:srgbClr val="000000"/>
                </a:solidFill>
                <a:latin typeface="Montserrat Classic"/>
              </a:rPr>
              <a:t> </a:t>
            </a:r>
            <a:r>
              <a:rPr lang="en-US" sz="2000" spc="20">
                <a:solidFill>
                  <a:srgbClr val="000000"/>
                </a:solidFill>
                <a:latin typeface="Montserrat Classic"/>
              </a:rPr>
              <a:t>imzalandıktan</a:t>
            </a:r>
            <a:endParaRPr lang="en-US" sz="2000" spc="20">
              <a:solidFill>
                <a:srgbClr val="000000"/>
              </a:solidFill>
              <a:latin typeface="Montserrat Classic"/>
            </a:endParaRPr>
          </a:p>
          <a:p>
            <a:pPr algn="ctr">
              <a:lnSpc>
                <a:spcPts val="2400"/>
              </a:lnSpc>
              <a:defRPr/>
            </a:pPr>
            <a:r>
              <a:rPr lang="en-US" sz="2000" spc="20">
                <a:solidFill>
                  <a:srgbClr val="000000"/>
                </a:solidFill>
                <a:latin typeface="Montserrat Classic"/>
              </a:rPr>
              <a:t>sonra</a:t>
            </a:r>
            <a:r>
              <a:rPr lang="en-US" sz="2000" spc="20">
                <a:solidFill>
                  <a:srgbClr val="000000"/>
                </a:solidFill>
                <a:latin typeface="Montserrat Classic"/>
              </a:rPr>
              <a:t> 10 </a:t>
            </a:r>
            <a:r>
              <a:rPr lang="en-US" sz="2000" spc="20">
                <a:solidFill>
                  <a:srgbClr val="000000"/>
                </a:solidFill>
                <a:latin typeface="Montserrat Classic"/>
              </a:rPr>
              <a:t>gün</a:t>
            </a:r>
            <a:r>
              <a:rPr lang="en-US" sz="2000" spc="20">
                <a:solidFill>
                  <a:srgbClr val="000000"/>
                </a:solidFill>
                <a:latin typeface="Montserrat Classic"/>
              </a:rPr>
              <a:t> </a:t>
            </a:r>
            <a:r>
              <a:rPr lang="en-US" sz="2000" spc="20">
                <a:solidFill>
                  <a:srgbClr val="000000"/>
                </a:solidFill>
                <a:latin typeface="Montserrat Classic"/>
              </a:rPr>
              <a:t>içerisinde</a:t>
            </a:r>
            <a:endParaRPr lang="en-US" sz="2000" spc="20">
              <a:solidFill>
                <a:srgbClr val="000000"/>
              </a:solidFill>
              <a:latin typeface="Montserrat Classic"/>
            </a:endParaRPr>
          </a:p>
          <a:p>
            <a:pPr algn="ctr">
              <a:lnSpc>
                <a:spcPts val="2400"/>
              </a:lnSpc>
              <a:defRPr/>
            </a:pPr>
            <a:r>
              <a:rPr lang="en-US" sz="2000" b="1" spc="20">
                <a:solidFill>
                  <a:srgbClr val="000000"/>
                </a:solidFill>
                <a:latin typeface="Montserrat Classic"/>
              </a:rPr>
              <a:t>"</a:t>
            </a:r>
            <a:r>
              <a:rPr lang="en-US" sz="2000" b="1" spc="20">
                <a:solidFill>
                  <a:srgbClr val="000000"/>
                </a:solidFill>
                <a:latin typeface="Montserrat Classic"/>
              </a:rPr>
              <a:t>Seçilmeyen</a:t>
            </a:r>
            <a:r>
              <a:rPr lang="en-US" sz="2000" b="1" spc="20">
                <a:solidFill>
                  <a:srgbClr val="000000"/>
                </a:solidFill>
                <a:latin typeface="Montserrat Classic"/>
              </a:rPr>
              <a:t> </a:t>
            </a:r>
            <a:r>
              <a:rPr lang="en-US" sz="2000" b="1" spc="20">
                <a:solidFill>
                  <a:srgbClr val="000000"/>
                </a:solidFill>
                <a:latin typeface="Montserrat Classic"/>
              </a:rPr>
              <a:t>İstekliye</a:t>
            </a:r>
            <a:r>
              <a:rPr lang="en-US" sz="2000" b="1" spc="20">
                <a:solidFill>
                  <a:srgbClr val="000000"/>
                </a:solidFill>
                <a:latin typeface="Montserrat Classic"/>
              </a:rPr>
              <a:t> </a:t>
            </a:r>
            <a:r>
              <a:rPr lang="en-US" sz="2000" b="1" spc="20">
                <a:solidFill>
                  <a:srgbClr val="000000"/>
                </a:solidFill>
                <a:latin typeface="Montserrat Classic"/>
              </a:rPr>
              <a:t>Mektup</a:t>
            </a:r>
            <a:r>
              <a:rPr lang="en-US" sz="2000" b="1" spc="20">
                <a:solidFill>
                  <a:srgbClr val="000000"/>
                </a:solidFill>
                <a:latin typeface="Montserrat Classic"/>
              </a:rPr>
              <a:t>"</a:t>
            </a:r>
            <a:endParaRPr/>
          </a:p>
          <a:p>
            <a:pPr algn="ctr">
              <a:lnSpc>
                <a:spcPts val="2400"/>
              </a:lnSpc>
              <a:defRPr/>
            </a:pPr>
            <a:r>
              <a:rPr lang="en-US" sz="2000" spc="20">
                <a:solidFill>
                  <a:srgbClr val="000000"/>
                </a:solidFill>
                <a:latin typeface="Montserrat Classic"/>
              </a:rPr>
              <a:t>ile</a:t>
            </a:r>
            <a:r>
              <a:rPr lang="en-US" sz="2000" spc="20">
                <a:solidFill>
                  <a:srgbClr val="000000"/>
                </a:solidFill>
                <a:latin typeface="Montserrat Classic"/>
              </a:rPr>
              <a:t> </a:t>
            </a:r>
            <a:r>
              <a:rPr lang="en-US" sz="2000" spc="20">
                <a:solidFill>
                  <a:srgbClr val="000000"/>
                </a:solidFill>
                <a:latin typeface="Montserrat Classic"/>
              </a:rPr>
              <a:t>sonuç</a:t>
            </a:r>
            <a:r>
              <a:rPr lang="en-US" sz="2000" spc="20">
                <a:solidFill>
                  <a:srgbClr val="000000"/>
                </a:solidFill>
                <a:latin typeface="Montserrat Classic"/>
              </a:rPr>
              <a:t> </a:t>
            </a:r>
            <a:r>
              <a:rPr lang="en-US" sz="2000" spc="20">
                <a:solidFill>
                  <a:srgbClr val="000000"/>
                </a:solidFill>
                <a:latin typeface="Montserrat Classic"/>
              </a:rPr>
              <a:t>bildirilir</a:t>
            </a:r>
            <a:r>
              <a:rPr lang="en-US" sz="2000" spc="20">
                <a:solidFill>
                  <a:srgbClr val="000000"/>
                </a:solidFill>
                <a:latin typeface="Montserrat Classic"/>
              </a:rPr>
              <a:t>.</a:t>
            </a:r>
            <a:endParaRPr/>
          </a:p>
        </p:txBody>
      </p:sp>
      <p:sp>
        <p:nvSpPr>
          <p:cNvPr id="27" name="TextBox 27"/>
          <p:cNvSpPr txBox="1"/>
          <p:nvPr/>
        </p:nvSpPr>
        <p:spPr bwMode="auto">
          <a:xfrm>
            <a:off x="12291078" y="4542045"/>
            <a:ext cx="2120829" cy="3693319"/>
          </a:xfrm>
          <a:prstGeom prst="rect">
            <a:avLst/>
          </a:prstGeom>
        </p:spPr>
        <p:txBody>
          <a:bodyPr lIns="0" tIns="0" rIns="0" bIns="0" rtlCol="0" anchor="t">
            <a:spAutoFit/>
          </a:bodyPr>
          <a:lstStyle/>
          <a:p>
            <a:pPr algn="ctr">
              <a:lnSpc>
                <a:spcPts val="2400"/>
              </a:lnSpc>
              <a:defRPr/>
            </a:pPr>
            <a:r>
              <a:rPr lang="tr-TR" sz="2000" spc="20">
                <a:solidFill>
                  <a:srgbClr val="000000"/>
                </a:solidFill>
                <a:latin typeface="Montserrat Classic"/>
              </a:rPr>
              <a:t>Yüklenici ile sözleşme imzalanmadan önce ihale dokümanları kontrol için Ajansa gönderilir.</a:t>
            </a:r>
            <a:endParaRPr/>
          </a:p>
          <a:p>
            <a:pPr algn="ctr">
              <a:lnSpc>
                <a:spcPts val="2400"/>
              </a:lnSpc>
              <a:defRPr/>
            </a:pPr>
            <a:endParaRPr lang="tr-TR" sz="2000" spc="20">
              <a:solidFill>
                <a:srgbClr val="000000"/>
              </a:solidFill>
              <a:latin typeface="Montserrat Classic"/>
            </a:endParaRPr>
          </a:p>
          <a:p>
            <a:pPr algn="ctr">
              <a:lnSpc>
                <a:spcPts val="2400"/>
              </a:lnSpc>
              <a:defRPr/>
            </a:pPr>
            <a:r>
              <a:rPr lang="en-US" sz="2000" spc="20">
                <a:solidFill>
                  <a:srgbClr val="000000"/>
                </a:solidFill>
                <a:latin typeface="Montserrat Classic"/>
              </a:rPr>
              <a:t>Sözleşme</a:t>
            </a:r>
            <a:r>
              <a:rPr lang="en-US" sz="2000" spc="20">
                <a:solidFill>
                  <a:srgbClr val="000000"/>
                </a:solidFill>
                <a:latin typeface="Montserrat Classic"/>
              </a:rPr>
              <a:t> </a:t>
            </a:r>
            <a:r>
              <a:rPr lang="en-US" sz="2000" spc="20">
                <a:solidFill>
                  <a:srgbClr val="000000"/>
                </a:solidFill>
                <a:latin typeface="Montserrat Classic"/>
              </a:rPr>
              <a:t>imzalanır</a:t>
            </a:r>
            <a:r>
              <a:rPr lang="en-US" sz="2000" spc="20">
                <a:solidFill>
                  <a:srgbClr val="000000"/>
                </a:solidFill>
                <a:latin typeface="Montserrat Classic"/>
              </a:rPr>
              <a:t> ve </a:t>
            </a:r>
            <a:r>
              <a:rPr lang="en-US" sz="2000" spc="20">
                <a:solidFill>
                  <a:srgbClr val="000000"/>
                </a:solidFill>
                <a:latin typeface="Montserrat Classic"/>
              </a:rPr>
              <a:t>uygulanır</a:t>
            </a:r>
            <a:r>
              <a:rPr lang="tr-TR" sz="2000" spc="20">
                <a:solidFill>
                  <a:srgbClr val="000000"/>
                </a:solidFill>
                <a:latin typeface="Montserrat Classic"/>
              </a:rPr>
              <a:t>.</a:t>
            </a:r>
            <a:endParaRPr lang="en-US" sz="2000" spc="20">
              <a:solidFill>
                <a:srgbClr val="000000"/>
              </a:solidFill>
              <a:latin typeface="Montserrat Classic"/>
            </a:endParaRPr>
          </a:p>
        </p:txBody>
      </p:sp>
      <p:cxnSp>
        <p:nvCxnSpPr>
          <p:cNvPr id="28" name="Düz Ok Bağlayıcısı 27"/>
          <p:cNvCxnSpPr>
            <a:cxnSpLocks/>
          </p:cNvCxnSpPr>
          <p:nvPr/>
        </p:nvCxnSpPr>
        <p:spPr bwMode="auto">
          <a:xfrm>
            <a:off x="2516497" y="8440525"/>
            <a:ext cx="11656703" cy="0"/>
          </a:xfrm>
          <a:prstGeom prst="straightConnector1">
            <a:avLst/>
          </a:prstGeom>
          <a:ln>
            <a:solidFill>
              <a:schemeClr val="accent6">
                <a:lumMod val="75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30" name="AutoShape 5"/>
          <p:cNvSpPr/>
          <p:nvPr/>
        </p:nvSpPr>
        <p:spPr bwMode="auto">
          <a:xfrm>
            <a:off x="0" y="3983516"/>
            <a:ext cx="18288000" cy="74133"/>
          </a:xfrm>
          <a:prstGeom prst="rect">
            <a:avLst/>
          </a:prstGeom>
          <a:solidFill>
            <a:schemeClr val="accent6">
              <a:lumMod val="50000"/>
            </a:schemeClr>
          </a:solidFill>
          <a:ln>
            <a:solidFill>
              <a:srgbClr val="FFC000"/>
            </a:solidFill>
          </a:ln>
        </p:spPr>
      </p:sp>
      <p:sp>
        <p:nvSpPr>
          <p:cNvPr id="32" name="AutoShape 7"/>
          <p:cNvSpPr/>
          <p:nvPr/>
        </p:nvSpPr>
        <p:spPr bwMode="auto">
          <a:xfrm>
            <a:off x="5977795" y="3824069"/>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33" name="AutoShape 8"/>
          <p:cNvSpPr/>
          <p:nvPr/>
        </p:nvSpPr>
        <p:spPr bwMode="auto">
          <a:xfrm>
            <a:off x="10908395" y="3822365"/>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35" name="AutoShape 10"/>
          <p:cNvSpPr/>
          <p:nvPr/>
        </p:nvSpPr>
        <p:spPr bwMode="auto">
          <a:xfrm>
            <a:off x="3372376" y="3828377"/>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36" name="AutoShape 29"/>
          <p:cNvSpPr/>
          <p:nvPr/>
        </p:nvSpPr>
        <p:spPr bwMode="auto">
          <a:xfrm>
            <a:off x="8384114" y="3822365"/>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37" name="AutoShape 30"/>
          <p:cNvSpPr/>
          <p:nvPr/>
        </p:nvSpPr>
        <p:spPr bwMode="auto">
          <a:xfrm>
            <a:off x="13169841" y="3809812"/>
            <a:ext cx="212843" cy="381000"/>
          </a:xfrm>
          <a:prstGeom prst="rect">
            <a:avLst/>
          </a:prstGeom>
          <a:solidFill>
            <a:schemeClr val="accent6">
              <a:lumMod val="75000"/>
            </a:schemeClr>
          </a:solidFill>
          <a:ln>
            <a:noFill/>
          </a:ln>
          <a:effectLst>
            <a:outerShdw blurRad="44450" dist="27940" dir="5400000" algn="ctr">
              <a:srgbClr val="000000">
                <a:alpha val="32000"/>
              </a:srgbClr>
            </a:outerShdw>
          </a:effectLst>
        </p:spPr>
      </p:sp>
      <p:sp>
        <p:nvSpPr>
          <p:cNvPr id="40" name="Slayt Numarası Yer Tutucusu 39"/>
          <p:cNvSpPr>
            <a:spLocks noGrp="1"/>
          </p:cNvSpPr>
          <p:nvPr>
            <p:ph type="sldNum" sz="quarter" idx="12"/>
          </p:nvPr>
        </p:nvSpPr>
        <p:spPr bwMode="auto">
          <a:xfrm>
            <a:off x="15621000" y="9563100"/>
            <a:ext cx="2133600" cy="365125"/>
          </a:xfrm>
        </p:spPr>
        <p:txBody>
          <a:bodyPr/>
          <a:lstStyle/>
          <a:p>
            <a:pPr>
              <a:defRPr/>
            </a:pPr>
            <a:fld id="{B6F15528-21DE-4FAA-801E-634DDDAF4B2B}" type="slidenum">
              <a:rPr lang="en-US" sz="2000"/>
              <a:t>14</a:t>
            </a:fld>
            <a:endParaRPr lang="en-US"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rgbClr val="FFC000"/>
        </a:solidFill>
      </p:bgPr>
    </p:bg>
    <p:spTree>
      <p:nvGrpSpPr>
        <p:cNvPr id="1" name=""/>
        <p:cNvGrpSpPr/>
        <p:nvPr/>
      </p:nvGrpSpPr>
      <p:grpSpPr bwMode="auto">
        <a:xfrm>
          <a:off x="0" y="0"/>
          <a:ext cx="0" cy="0"/>
          <a:chOff x="0" y="0"/>
          <a:chExt cx="0" cy="0"/>
        </a:xfrm>
      </p:grpSpPr>
      <p:sp>
        <p:nvSpPr>
          <p:cNvPr id="2" name="AutoShape 2"/>
          <p:cNvSpPr/>
          <p:nvPr/>
        </p:nvSpPr>
        <p:spPr bwMode="auto">
          <a:xfrm>
            <a:off x="-228600" y="0"/>
            <a:ext cx="9372600" cy="10287000"/>
          </a:xfrm>
          <a:prstGeom prst="rect">
            <a:avLst/>
          </a:prstGeom>
          <a:solidFill>
            <a:schemeClr val="bg1"/>
          </a:solidFill>
        </p:spPr>
      </p:sp>
      <p:grpSp>
        <p:nvGrpSpPr>
          <p:cNvPr id="3" name="Group 3"/>
          <p:cNvGrpSpPr/>
          <p:nvPr/>
        </p:nvGrpSpPr>
        <p:grpSpPr bwMode="auto">
          <a:xfrm>
            <a:off x="10667800" y="2036839"/>
            <a:ext cx="6096400" cy="6518121"/>
            <a:chOff x="0" y="0"/>
            <a:chExt cx="8128533" cy="8690828"/>
          </a:xfrm>
        </p:grpSpPr>
        <p:sp>
          <p:nvSpPr>
            <p:cNvPr id="4" name="TextBox 4"/>
            <p:cNvSpPr txBox="1"/>
            <p:nvPr/>
          </p:nvSpPr>
          <p:spPr bwMode="auto">
            <a:xfrm>
              <a:off x="3" y="-149"/>
              <a:ext cx="8128528" cy="3228975"/>
            </a:xfrm>
            <a:prstGeom prst="rect">
              <a:avLst/>
            </a:prstGeom>
            <a:grpFill/>
          </p:spPr>
          <p:txBody>
            <a:bodyPr lIns="0" tIns="0" rIns="0" bIns="0" rtlCol="0" anchor="t">
              <a:spAutoFit/>
            </a:bodyPr>
            <a:lstStyle/>
            <a:p>
              <a:pPr algn="ctr">
                <a:lnSpc>
                  <a:spcPts val="9600"/>
                </a:lnSpc>
                <a:defRPr/>
              </a:pPr>
              <a:r>
                <a:rPr lang="en-US" sz="8000">
                  <a:solidFill>
                    <a:srgbClr val="FEFDFB"/>
                  </a:solidFill>
                  <a:latin typeface="Montserrat Semi-Bold Bold"/>
                </a:rPr>
                <a:t>Mal Alımı / Yapım İşi</a:t>
              </a:r>
              <a:endParaRPr/>
            </a:p>
          </p:txBody>
        </p:sp>
        <p:sp>
          <p:nvSpPr>
            <p:cNvPr id="5" name="TextBox 5"/>
            <p:cNvSpPr txBox="1"/>
            <p:nvPr/>
          </p:nvSpPr>
          <p:spPr bwMode="auto">
            <a:xfrm>
              <a:off x="0" y="3526433"/>
              <a:ext cx="8128533" cy="5120640"/>
            </a:xfrm>
            <a:prstGeom prst="rect">
              <a:avLst/>
            </a:prstGeom>
            <a:grpFill/>
          </p:spPr>
          <p:txBody>
            <a:bodyPr lIns="0" tIns="0" rIns="0" bIns="0" rtlCol="0" anchor="t">
              <a:spAutoFit/>
            </a:bodyPr>
            <a:lstStyle/>
            <a:p>
              <a:pPr algn="ctr">
                <a:lnSpc>
                  <a:spcPts val="3840"/>
                </a:lnSpc>
                <a:defRPr/>
              </a:pPr>
              <a:r>
                <a:rPr lang="en-US" sz="3200" spc="32">
                  <a:solidFill>
                    <a:srgbClr val="EFEFEF"/>
                  </a:solidFill>
                  <a:latin typeface="Montserrat Classic"/>
                </a:rPr>
                <a:t>İhalenin verilmesinde tek kriter fiyattır. İhale, teknik şartnameyi karşılayan ve çözüm önerileri uygun nitelikte teklifler arasından en düşük teklifte bulunan istekliye verilecektir.</a:t>
              </a:r>
              <a:endParaRPr/>
            </a:p>
            <a:p>
              <a:pPr algn="ctr">
                <a:lnSpc>
                  <a:spcPts val="3840"/>
                </a:lnSpc>
                <a:defRPr/>
              </a:pPr>
              <a:endParaRPr lang="en-US" sz="3200" spc="32">
                <a:solidFill>
                  <a:srgbClr val="EFEFEF"/>
                </a:solidFill>
                <a:latin typeface="Montserrat Classic"/>
              </a:endParaRPr>
            </a:p>
          </p:txBody>
        </p:sp>
      </p:grpSp>
      <p:grpSp>
        <p:nvGrpSpPr>
          <p:cNvPr id="6" name="Group 6"/>
          <p:cNvGrpSpPr/>
          <p:nvPr/>
        </p:nvGrpSpPr>
        <p:grpSpPr bwMode="auto">
          <a:xfrm>
            <a:off x="1228585" y="1881232"/>
            <a:ext cx="6391615" cy="7155977"/>
            <a:chOff x="0" y="-149"/>
            <a:chExt cx="8522153" cy="9541302"/>
          </a:xfrm>
        </p:grpSpPr>
        <p:sp>
          <p:nvSpPr>
            <p:cNvPr id="7" name="TextBox 7"/>
            <p:cNvSpPr txBox="1"/>
            <p:nvPr/>
          </p:nvSpPr>
          <p:spPr bwMode="auto">
            <a:xfrm>
              <a:off x="3" y="-149"/>
              <a:ext cx="8522148" cy="3282951"/>
            </a:xfrm>
            <a:prstGeom prst="rect">
              <a:avLst/>
            </a:prstGeom>
            <a:grpFill/>
          </p:spPr>
          <p:txBody>
            <a:bodyPr lIns="0" tIns="0" rIns="0" bIns="0" rtlCol="0" anchor="t">
              <a:spAutoFit/>
            </a:bodyPr>
            <a:lstStyle/>
            <a:p>
              <a:pPr algn="ctr">
                <a:lnSpc>
                  <a:spcPts val="9600"/>
                </a:lnSpc>
                <a:defRPr/>
              </a:pPr>
              <a:r>
                <a:rPr lang="en-US" sz="8000">
                  <a:latin typeface="Montserrat Semi-Bold Bold"/>
                </a:rPr>
                <a:t>Hizmet</a:t>
              </a:r>
              <a:r>
                <a:rPr lang="en-US" sz="8000">
                  <a:latin typeface="Montserrat Semi-Bold Bold"/>
                </a:rPr>
                <a:t> </a:t>
              </a:r>
              <a:r>
                <a:rPr lang="en-US" sz="8000">
                  <a:latin typeface="Montserrat Semi-Bold Bold"/>
                </a:rPr>
                <a:t>Alımı</a:t>
              </a:r>
              <a:endParaRPr lang="en-US" sz="8000">
                <a:latin typeface="Montserrat Semi-Bold Bold"/>
              </a:endParaRPr>
            </a:p>
          </p:txBody>
        </p:sp>
        <p:sp>
          <p:nvSpPr>
            <p:cNvPr id="8" name="TextBox 8"/>
            <p:cNvSpPr txBox="1"/>
            <p:nvPr/>
          </p:nvSpPr>
          <p:spPr bwMode="auto">
            <a:xfrm>
              <a:off x="0" y="3526433"/>
              <a:ext cx="8522153" cy="6014720"/>
            </a:xfrm>
            <a:prstGeom prst="rect">
              <a:avLst/>
            </a:prstGeom>
            <a:grpFill/>
          </p:spPr>
          <p:txBody>
            <a:bodyPr lIns="0" tIns="0" rIns="0" bIns="0" rtlCol="0" anchor="t">
              <a:spAutoFit/>
            </a:bodyPr>
            <a:lstStyle/>
            <a:p>
              <a:pPr algn="ctr">
                <a:lnSpc>
                  <a:spcPts val="3840"/>
                </a:lnSpc>
                <a:defRPr/>
              </a:pPr>
              <a:r>
                <a:rPr lang="en-US" sz="3200" spc="32">
                  <a:solidFill>
                    <a:srgbClr val="000000"/>
                  </a:solidFill>
                  <a:latin typeface="Montserrat Classic"/>
                </a:rPr>
                <a:t>Teknik ve Mali Teklif puanları hesaplanır. </a:t>
              </a:r>
              <a:endParaRPr/>
            </a:p>
            <a:p>
              <a:pPr algn="ctr">
                <a:lnSpc>
                  <a:spcPts val="3840"/>
                </a:lnSpc>
                <a:defRPr/>
              </a:pPr>
              <a:r>
                <a:rPr lang="en-US" sz="3200" spc="32">
                  <a:solidFill>
                    <a:srgbClr val="000000"/>
                  </a:solidFill>
                  <a:latin typeface="Montserrat Classic"/>
                </a:rPr>
                <a:t>Hesaplama sonucunda en yüksek puan alan teklif ekonomik olarak en avantajlı teklif olarak tespit edilir ve ihale toplamda en yüksek puanı alan teklife verilir.</a:t>
              </a:r>
              <a:endParaRPr/>
            </a:p>
            <a:p>
              <a:pPr algn="ctr">
                <a:lnSpc>
                  <a:spcPts val="2674"/>
                </a:lnSpc>
                <a:defRPr/>
              </a:pPr>
              <a:endParaRPr lang="en-US" sz="3200" spc="32">
                <a:solidFill>
                  <a:srgbClr val="000000"/>
                </a:solidFill>
                <a:latin typeface="Montserrat Classic"/>
              </a:endParaRPr>
            </a:p>
            <a:p>
              <a:pPr algn="ctr">
                <a:lnSpc>
                  <a:spcPts val="2674"/>
                </a:lnSpc>
                <a:defRPr/>
              </a:pPr>
              <a:endParaRPr lang="en-US" sz="3200" spc="32">
                <a:solidFill>
                  <a:srgbClr val="000000"/>
                </a:solidFill>
                <a:latin typeface="Montserrat Classic"/>
              </a:endParaRPr>
            </a:p>
          </p:txBody>
        </p:sp>
      </p:grpSp>
      <p:sp>
        <p:nvSpPr>
          <p:cNvPr id="12" name="Slayt Numarası Yer Tutucusu 11"/>
          <p:cNvSpPr>
            <a:spLocks noGrp="1"/>
          </p:cNvSpPr>
          <p:nvPr>
            <p:ph type="sldNum" sz="quarter" idx="12"/>
          </p:nvPr>
        </p:nvSpPr>
        <p:spPr bwMode="auto">
          <a:xfrm>
            <a:off x="15544800" y="9563100"/>
            <a:ext cx="2133600" cy="365125"/>
          </a:xfrm>
        </p:spPr>
        <p:txBody>
          <a:bodyPr/>
          <a:lstStyle/>
          <a:p>
            <a:pPr>
              <a:defRPr/>
            </a:pPr>
            <a:fld id="{B6F15528-21DE-4FAA-801E-634DDDAF4B2B}" type="slidenum">
              <a:rPr lang="en-US" sz="2000"/>
              <a:t>15</a:t>
            </a:fld>
            <a:endParaRPr lang="en-US"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gradFill>
          <a:gsLst>
            <a:gs pos="0">
              <a:schemeClr val="accent6">
                <a:lumMod val="40000"/>
                <a:lumOff val="60000"/>
              </a:schemeClr>
            </a:gs>
            <a:gs pos="53000">
              <a:schemeClr val="accent6">
                <a:lumMod val="95000"/>
                <a:lumOff val="5000"/>
              </a:schemeClr>
            </a:gs>
            <a:gs pos="100000">
              <a:schemeClr val="accent6">
                <a:lumMod val="60000"/>
              </a:schemeClr>
            </a:gs>
          </a:gsLst>
          <a:path path="circle"/>
        </a:gradFill>
      </p:bgPr>
    </p:bg>
    <p:spTree>
      <p:nvGrpSpPr>
        <p:cNvPr id="1" name=""/>
        <p:cNvGrpSpPr/>
        <p:nvPr/>
      </p:nvGrpSpPr>
      <p:grpSpPr bwMode="auto">
        <a:xfrm>
          <a:off x="0" y="0"/>
          <a:ext cx="0" cy="0"/>
          <a:chOff x="0" y="0"/>
          <a:chExt cx="0" cy="0"/>
        </a:xfrm>
      </p:grpSpPr>
      <p:pic>
        <p:nvPicPr>
          <p:cNvPr id="2" name="Picture 2"/>
          <p:cNvPicPr>
            <a:picLocks noChangeAspect="1"/>
          </p:cNvPicPr>
          <p:nvPr/>
        </p:nvPicPr>
        <p:blipFill>
          <a:blip r:embed="rId3">
            <a:alphaModFix amt="90000"/>
          </a:blip>
          <a:srcRect l="6187" t="0" r="6186" b="0"/>
          <a:stretch/>
        </p:blipFill>
        <p:spPr bwMode="auto">
          <a:xfrm>
            <a:off x="10702650" y="0"/>
            <a:ext cx="4107638" cy="6781800"/>
          </a:xfrm>
          <a:prstGeom prst="rect">
            <a:avLst/>
          </a:prstGeom>
        </p:spPr>
      </p:pic>
      <p:pic>
        <p:nvPicPr>
          <p:cNvPr id="3" name="Picture 3"/>
          <p:cNvPicPr>
            <a:picLocks noChangeAspect="1"/>
          </p:cNvPicPr>
          <p:nvPr/>
        </p:nvPicPr>
        <p:blipFill>
          <a:blip r:embed="rId4">
            <a:alphaModFix amt="90000"/>
          </a:blip>
          <a:srcRect l="0" t="21355" r="0" b="21355"/>
          <a:stretch/>
        </p:blipFill>
        <p:spPr bwMode="auto">
          <a:xfrm>
            <a:off x="5635350" y="6972300"/>
            <a:ext cx="9174938" cy="2819400"/>
          </a:xfrm>
          <a:prstGeom prst="rect">
            <a:avLst/>
          </a:prstGeom>
        </p:spPr>
      </p:pic>
      <p:pic>
        <p:nvPicPr>
          <p:cNvPr id="4" name="Picture 4"/>
          <p:cNvPicPr>
            <a:picLocks noChangeAspect="1"/>
          </p:cNvPicPr>
          <p:nvPr/>
        </p:nvPicPr>
        <p:blipFill>
          <a:blip r:embed="rId5">
            <a:alphaModFix amt="90000"/>
          </a:blip>
          <a:srcRect l="0" t="3380" r="0" b="3379"/>
          <a:stretch/>
        </p:blipFill>
        <p:spPr bwMode="auto">
          <a:xfrm>
            <a:off x="0" y="6972300"/>
            <a:ext cx="5444850" cy="2819400"/>
          </a:xfrm>
          <a:prstGeom prst="rect">
            <a:avLst/>
          </a:prstGeom>
        </p:spPr>
      </p:pic>
      <p:pic>
        <p:nvPicPr>
          <p:cNvPr id="5" name="Picture 5"/>
          <p:cNvPicPr>
            <a:picLocks noChangeAspect="1"/>
          </p:cNvPicPr>
          <p:nvPr/>
        </p:nvPicPr>
        <p:blipFill>
          <a:blip r:embed="rId6">
            <a:alphaModFix amt="90000"/>
          </a:blip>
          <a:srcRect l="0" t="2346" r="0" b="2346"/>
          <a:stretch/>
        </p:blipFill>
        <p:spPr bwMode="auto">
          <a:xfrm>
            <a:off x="15000789" y="0"/>
            <a:ext cx="3287211" cy="4800600"/>
          </a:xfrm>
          <a:prstGeom prst="rect">
            <a:avLst/>
          </a:prstGeom>
        </p:spPr>
      </p:pic>
      <p:pic>
        <p:nvPicPr>
          <p:cNvPr id="6" name="Picture 6"/>
          <p:cNvPicPr>
            <a:picLocks noChangeAspect="1"/>
          </p:cNvPicPr>
          <p:nvPr/>
        </p:nvPicPr>
        <p:blipFill>
          <a:blip r:embed="rId7">
            <a:alphaModFix amt="90000"/>
          </a:blip>
          <a:srcRect l="1920" t="0" r="1920" b="0"/>
          <a:stretch/>
        </p:blipFill>
        <p:spPr bwMode="auto">
          <a:xfrm>
            <a:off x="15000789" y="4991100"/>
            <a:ext cx="3287211" cy="4800600"/>
          </a:xfrm>
          <a:prstGeom prst="rect">
            <a:avLst/>
          </a:prstGeom>
        </p:spPr>
      </p:pic>
      <p:grpSp>
        <p:nvGrpSpPr>
          <p:cNvPr id="8" name="Group 8"/>
          <p:cNvGrpSpPr/>
          <p:nvPr/>
        </p:nvGrpSpPr>
        <p:grpSpPr bwMode="auto">
          <a:xfrm>
            <a:off x="1143000" y="173587"/>
            <a:ext cx="8163547" cy="6452723"/>
            <a:chOff x="-391133" y="4911"/>
            <a:chExt cx="10884730" cy="8603630"/>
          </a:xfrm>
        </p:grpSpPr>
        <p:sp>
          <p:nvSpPr>
            <p:cNvPr id="9" name="TextBox 9"/>
            <p:cNvSpPr txBox="1"/>
            <p:nvPr/>
          </p:nvSpPr>
          <p:spPr bwMode="auto">
            <a:xfrm>
              <a:off x="-391133" y="2545856"/>
              <a:ext cx="10493597" cy="6062685"/>
            </a:xfrm>
            <a:prstGeom prst="rect">
              <a:avLst/>
            </a:prstGeom>
            <a:grpFill/>
          </p:spPr>
          <p:txBody>
            <a:bodyPr lIns="0" tIns="0" rIns="0" bIns="0" rtlCol="0" anchor="t">
              <a:spAutoFit/>
            </a:bodyPr>
            <a:lstStyle/>
            <a:p>
              <a:pPr marL="647699" lvl="1" indent="-323849">
                <a:lnSpc>
                  <a:spcPts val="4499"/>
                </a:lnSpc>
                <a:buFont typeface="Arial"/>
                <a:buChar char="•"/>
                <a:defRPr/>
              </a:pPr>
              <a:r>
                <a:rPr lang="en-US" sz="3000">
                  <a:latin typeface="Montserrat Classic"/>
                </a:rPr>
                <a:t>Ayrım</a:t>
              </a:r>
              <a:r>
                <a:rPr lang="en-US" sz="3000">
                  <a:latin typeface="Montserrat Classic"/>
                </a:rPr>
                <a:t> </a:t>
              </a:r>
              <a:r>
                <a:rPr lang="en-US" sz="3000">
                  <a:latin typeface="Montserrat Classic"/>
                </a:rPr>
                <a:t>Gözetmeme</a:t>
              </a:r>
              <a:endParaRPr lang="en-US" sz="3000">
                <a:latin typeface="Montserrat Classic"/>
              </a:endParaRPr>
            </a:p>
            <a:p>
              <a:pPr marL="647699" lvl="1" indent="-323849">
                <a:lnSpc>
                  <a:spcPts val="4499"/>
                </a:lnSpc>
                <a:buFont typeface="Arial"/>
                <a:buChar char="•"/>
                <a:defRPr/>
              </a:pPr>
              <a:r>
                <a:rPr lang="en-US" sz="3000">
                  <a:latin typeface="Montserrat Classic"/>
                </a:rPr>
                <a:t>Adil </a:t>
              </a:r>
              <a:r>
                <a:rPr lang="en-US" sz="3000">
                  <a:latin typeface="Montserrat Classic"/>
                </a:rPr>
                <a:t>Rekabet</a:t>
              </a:r>
              <a:endParaRPr lang="en-US" sz="3000">
                <a:latin typeface="Montserrat Classic"/>
              </a:endParaRPr>
            </a:p>
            <a:p>
              <a:pPr marL="647699" lvl="1" indent="-323849">
                <a:lnSpc>
                  <a:spcPts val="4499"/>
                </a:lnSpc>
                <a:buFont typeface="Arial"/>
                <a:buChar char="•"/>
                <a:defRPr/>
              </a:pPr>
              <a:r>
                <a:rPr lang="en-US" sz="3000">
                  <a:latin typeface="Montserrat Classic"/>
                </a:rPr>
                <a:t>Yeterli</a:t>
              </a:r>
              <a:r>
                <a:rPr lang="en-US" sz="3000">
                  <a:latin typeface="Montserrat Classic"/>
                </a:rPr>
                <a:t> </a:t>
              </a:r>
              <a:r>
                <a:rPr lang="en-US" sz="3000">
                  <a:latin typeface="Montserrat Classic"/>
                </a:rPr>
                <a:t>Şartnamelerin</a:t>
              </a:r>
              <a:r>
                <a:rPr lang="en-US" sz="3000">
                  <a:latin typeface="Montserrat Classic"/>
                </a:rPr>
                <a:t> </a:t>
              </a:r>
              <a:r>
                <a:rPr lang="en-US" sz="3000">
                  <a:latin typeface="Montserrat Classic"/>
                </a:rPr>
                <a:t>Hazırlanması</a:t>
              </a:r>
              <a:endParaRPr lang="en-US" sz="3000">
                <a:latin typeface="Montserrat Classic"/>
              </a:endParaRPr>
            </a:p>
            <a:p>
              <a:pPr marL="647699" lvl="1" indent="-323849">
                <a:lnSpc>
                  <a:spcPts val="4499"/>
                </a:lnSpc>
                <a:buFont typeface="Arial"/>
                <a:buChar char="•"/>
                <a:defRPr/>
              </a:pPr>
              <a:r>
                <a:rPr lang="en-US" sz="3000">
                  <a:latin typeface="Montserrat Classic"/>
                </a:rPr>
                <a:t>Etkin</a:t>
              </a:r>
              <a:r>
                <a:rPr lang="en-US" sz="3000">
                  <a:latin typeface="Montserrat Classic"/>
                </a:rPr>
                <a:t> </a:t>
              </a:r>
              <a:r>
                <a:rPr lang="en-US" sz="3000">
                  <a:latin typeface="Montserrat Classic"/>
                </a:rPr>
                <a:t>Duyuru</a:t>
              </a:r>
              <a:endParaRPr lang="en-US" sz="3000">
                <a:latin typeface="Montserrat Classic"/>
              </a:endParaRPr>
            </a:p>
            <a:p>
              <a:pPr marL="647699" lvl="1" indent="-323849">
                <a:lnSpc>
                  <a:spcPts val="4499"/>
                </a:lnSpc>
                <a:buFont typeface="Arial"/>
                <a:buChar char="•"/>
                <a:defRPr/>
              </a:pPr>
              <a:r>
                <a:rPr lang="en-US" sz="3000">
                  <a:latin typeface="Montserrat Classic"/>
                </a:rPr>
                <a:t>Yeterli</a:t>
              </a:r>
              <a:r>
                <a:rPr lang="en-US" sz="3000">
                  <a:latin typeface="Montserrat Classic"/>
                </a:rPr>
                <a:t> </a:t>
              </a:r>
              <a:r>
                <a:rPr lang="en-US" sz="3000">
                  <a:latin typeface="Montserrat Classic"/>
                </a:rPr>
                <a:t>Süre</a:t>
              </a:r>
              <a:r>
                <a:rPr lang="en-US" sz="3000">
                  <a:latin typeface="Montserrat Classic"/>
                </a:rPr>
                <a:t> </a:t>
              </a:r>
              <a:r>
                <a:rPr lang="en-US" sz="3000">
                  <a:latin typeface="Montserrat Classic"/>
                </a:rPr>
                <a:t>Tanınması</a:t>
              </a:r>
              <a:endParaRPr lang="en-US" sz="3000">
                <a:latin typeface="Montserrat Classic"/>
              </a:endParaRPr>
            </a:p>
            <a:p>
              <a:pPr marL="647699" lvl="1" indent="-323849">
                <a:lnSpc>
                  <a:spcPts val="4499"/>
                </a:lnSpc>
                <a:buFont typeface="Arial"/>
                <a:buChar char="•"/>
                <a:defRPr/>
              </a:pPr>
              <a:r>
                <a:rPr lang="en-US" sz="3000">
                  <a:latin typeface="Montserrat Classic"/>
                </a:rPr>
                <a:t>Uygun</a:t>
              </a:r>
              <a:r>
                <a:rPr lang="en-US" sz="3000">
                  <a:latin typeface="Montserrat Classic"/>
                </a:rPr>
                <a:t> </a:t>
              </a:r>
              <a:r>
                <a:rPr lang="en-US" sz="3000">
                  <a:latin typeface="Montserrat Classic"/>
                </a:rPr>
                <a:t>Objektif</a:t>
              </a:r>
              <a:r>
                <a:rPr lang="en-US" sz="3000">
                  <a:latin typeface="Montserrat Classic"/>
                </a:rPr>
                <a:t> </a:t>
              </a:r>
              <a:r>
                <a:rPr lang="en-US" sz="3000">
                  <a:latin typeface="Montserrat Classic"/>
                </a:rPr>
                <a:t>Kriterlerin</a:t>
              </a:r>
              <a:r>
                <a:rPr lang="en-US" sz="3000">
                  <a:latin typeface="Montserrat Classic"/>
                </a:rPr>
                <a:t> </a:t>
              </a:r>
              <a:r>
                <a:rPr lang="en-US" sz="3000">
                  <a:latin typeface="Montserrat Classic"/>
                </a:rPr>
                <a:t>Kullanımı</a:t>
              </a:r>
              <a:endParaRPr lang="en-US" sz="3000">
                <a:latin typeface="Montserrat Classic"/>
              </a:endParaRPr>
            </a:p>
            <a:p>
              <a:pPr marL="647700" lvl="1" indent="-323850">
                <a:lnSpc>
                  <a:spcPts val="4500"/>
                </a:lnSpc>
                <a:buFont typeface="Arial"/>
                <a:buChar char="•"/>
                <a:defRPr/>
              </a:pPr>
              <a:r>
                <a:rPr lang="en-US" sz="3000">
                  <a:latin typeface="Montserrat Classic"/>
                </a:rPr>
                <a:t>Kayıtların</a:t>
              </a:r>
              <a:r>
                <a:rPr lang="en-US" sz="3000">
                  <a:latin typeface="Montserrat Classic"/>
                </a:rPr>
                <a:t> </a:t>
              </a:r>
              <a:r>
                <a:rPr lang="en-US" sz="3000">
                  <a:latin typeface="Montserrat Classic"/>
                </a:rPr>
                <a:t>Tutulması</a:t>
              </a:r>
              <a:r>
                <a:rPr lang="en-US" sz="3000">
                  <a:latin typeface="Montserrat Classic"/>
                </a:rPr>
                <a:t> ve </a:t>
              </a:r>
              <a:r>
                <a:rPr lang="en-US" sz="3000">
                  <a:latin typeface="Montserrat Classic"/>
                </a:rPr>
                <a:t>Ekipmanın</a:t>
              </a:r>
              <a:r>
                <a:rPr lang="en-US" sz="3000">
                  <a:latin typeface="Montserrat Classic"/>
                </a:rPr>
                <a:t> </a:t>
              </a:r>
              <a:r>
                <a:rPr lang="en-US" sz="3000">
                  <a:latin typeface="Montserrat Classic"/>
                </a:rPr>
                <a:t>Muhafaza</a:t>
              </a:r>
              <a:r>
                <a:rPr lang="en-US" sz="3000">
                  <a:latin typeface="Montserrat Classic"/>
                </a:rPr>
                <a:t> </a:t>
              </a:r>
              <a:r>
                <a:rPr lang="en-US" sz="3000">
                  <a:latin typeface="Montserrat Classic"/>
                </a:rPr>
                <a:t>Edilmesi</a:t>
              </a:r>
              <a:endParaRPr lang="en-US" sz="3000">
                <a:latin typeface="Montserrat Classic"/>
              </a:endParaRPr>
            </a:p>
          </p:txBody>
        </p:sp>
        <p:sp>
          <p:nvSpPr>
            <p:cNvPr id="10" name="TextBox 10"/>
            <p:cNvSpPr txBox="1"/>
            <p:nvPr/>
          </p:nvSpPr>
          <p:spPr bwMode="auto">
            <a:xfrm>
              <a:off x="0" y="4911"/>
              <a:ext cx="10493597" cy="2305845"/>
            </a:xfrm>
            <a:prstGeom prst="rect">
              <a:avLst/>
            </a:prstGeom>
            <a:grpFill/>
          </p:spPr>
          <p:txBody>
            <a:bodyPr lIns="0" tIns="0" rIns="0" bIns="0" rtlCol="0" anchor="t">
              <a:spAutoFit/>
            </a:bodyPr>
            <a:lstStyle/>
            <a:p>
              <a:pPr>
                <a:lnSpc>
                  <a:spcPts val="7000"/>
                </a:lnSpc>
                <a:defRPr/>
              </a:pPr>
              <a:r>
                <a:rPr lang="en-US" sz="5000" spc="400">
                  <a:latin typeface="Montserrat Semi-Bold Bold"/>
                </a:rPr>
                <a:t>TEMEL SATIN ALMA KURALLARI</a:t>
              </a:r>
              <a:endParaRPr/>
            </a:p>
          </p:txBody>
        </p:sp>
      </p:grpSp>
      <p:sp>
        <p:nvSpPr>
          <p:cNvPr id="14" name="Slayt Numarası Yer Tutucusu 13"/>
          <p:cNvSpPr>
            <a:spLocks noGrp="1"/>
          </p:cNvSpPr>
          <p:nvPr>
            <p:ph type="sldNum" sz="quarter" idx="12"/>
          </p:nvPr>
        </p:nvSpPr>
        <p:spPr bwMode="auto">
          <a:xfrm>
            <a:off x="15163799" y="9799637"/>
            <a:ext cx="2133600" cy="365125"/>
          </a:xfrm>
        </p:spPr>
        <p:txBody>
          <a:bodyPr/>
          <a:lstStyle/>
          <a:p>
            <a:pPr>
              <a:defRPr/>
            </a:pPr>
            <a:fld id="{B6F15528-21DE-4FAA-801E-634DDDAF4B2B}" type="slidenum">
              <a:rPr lang="en-US" sz="2000"/>
              <a:t>16</a:t>
            </a:fld>
            <a:endParaRPr lang="en-US"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2" name="Picture 2"/>
          <p:cNvPicPr>
            <a:picLocks noChangeAspect="1"/>
          </p:cNvPicPr>
          <p:nvPr/>
        </p:nvPicPr>
        <p:blipFill>
          <a:blip r:embed="rId3">
            <a:alphaModFix amt="40000"/>
          </a:blip>
          <a:stretch/>
        </p:blipFill>
        <p:spPr bwMode="auto">
          <a:xfrm>
            <a:off x="2647273" y="571500"/>
            <a:ext cx="12806963" cy="8351207"/>
          </a:xfrm>
          <a:prstGeom prst="rect">
            <a:avLst/>
          </a:prstGeom>
        </p:spPr>
      </p:pic>
      <p:grpSp>
        <p:nvGrpSpPr>
          <p:cNvPr id="3" name="Group 3"/>
          <p:cNvGrpSpPr/>
          <p:nvPr/>
        </p:nvGrpSpPr>
        <p:grpSpPr bwMode="auto">
          <a:xfrm>
            <a:off x="1028700" y="4769958"/>
            <a:ext cx="14425536" cy="1412246"/>
            <a:chOff x="0" y="-8334"/>
            <a:chExt cx="10160533" cy="1882995"/>
          </a:xfrm>
        </p:grpSpPr>
        <p:sp>
          <p:nvSpPr>
            <p:cNvPr id="4" name="TextBox 4"/>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5" name="TextBox 5"/>
            <p:cNvSpPr txBox="1"/>
            <p:nvPr/>
          </p:nvSpPr>
          <p:spPr bwMode="auto">
            <a:xfrm>
              <a:off x="0" y="1198065"/>
              <a:ext cx="10160533" cy="676596"/>
            </a:xfrm>
            <a:prstGeom prst="rect">
              <a:avLst/>
            </a:prstGeom>
            <a:grpFill/>
          </p:spPr>
          <p:txBody>
            <a:bodyPr lIns="0" tIns="0" rIns="0" bIns="0" rtlCol="0" anchor="t">
              <a:spAutoFit/>
            </a:bodyPr>
            <a:lstStyle/>
            <a:p>
              <a:pPr>
                <a:lnSpc>
                  <a:spcPts val="4500"/>
                </a:lnSpc>
                <a:defRPr/>
              </a:pPr>
              <a:endParaRPr lang="en-US" sz="3000">
                <a:solidFill>
                  <a:srgbClr val="000000"/>
                </a:solidFill>
                <a:latin typeface="Montserrat Classic"/>
              </a:endParaRPr>
            </a:p>
          </p:txBody>
        </p:sp>
      </p:grpSp>
      <p:sp>
        <p:nvSpPr>
          <p:cNvPr id="7" name="TextBox 7"/>
          <p:cNvSpPr txBox="1"/>
          <p:nvPr/>
        </p:nvSpPr>
        <p:spPr bwMode="auto">
          <a:xfrm>
            <a:off x="9638900" y="4564130"/>
            <a:ext cx="7620400" cy="546496"/>
          </a:xfrm>
          <a:prstGeom prst="rect">
            <a:avLst/>
          </a:prstGeom>
        </p:spPr>
        <p:txBody>
          <a:bodyPr lIns="0" tIns="0" rIns="0" bIns="0" rtlCol="0" anchor="t">
            <a:spAutoFit/>
          </a:bodyPr>
          <a:lstStyle/>
          <a:p>
            <a:pPr>
              <a:lnSpc>
                <a:spcPts val="4320"/>
              </a:lnSpc>
              <a:defRPr/>
            </a:pPr>
            <a:endParaRPr/>
          </a:p>
        </p:txBody>
      </p:sp>
      <p:grpSp>
        <p:nvGrpSpPr>
          <p:cNvPr id="9" name="Group 9"/>
          <p:cNvGrpSpPr/>
          <p:nvPr/>
        </p:nvGrpSpPr>
        <p:grpSpPr bwMode="auto">
          <a:xfrm>
            <a:off x="1028702" y="1028700"/>
            <a:ext cx="11811400" cy="2315511"/>
            <a:chOff x="3" y="0"/>
            <a:chExt cx="15748533" cy="3087346"/>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3" y="2294052"/>
              <a:ext cx="15748533" cy="793293"/>
            </a:xfrm>
            <a:prstGeom prst="rect">
              <a:avLst/>
            </a:prstGeom>
            <a:grpFill/>
          </p:spPr>
          <p:txBody>
            <a:bodyPr lIns="0" tIns="0" rIns="0" bIns="0" rtlCol="0" anchor="t">
              <a:spAutoFit/>
            </a:bodyPr>
            <a:lstStyle/>
            <a:p>
              <a:pPr>
                <a:lnSpc>
                  <a:spcPts val="5040"/>
                </a:lnSpc>
                <a:defRPr/>
              </a:pPr>
              <a:r>
                <a:rPr lang="tr-TR" sz="3600" spc="288">
                  <a:solidFill>
                    <a:srgbClr val="000000"/>
                  </a:solidFill>
                  <a:latin typeface="Montserrat Semi-Bold Bold"/>
                </a:rPr>
                <a:t>DESTEK TUTARININ ÖDENMESİ</a:t>
              </a:r>
              <a:endParaRPr lang="en-US" sz="3600" spc="288">
                <a:solidFill>
                  <a:srgbClr val="000000"/>
                </a:solidFill>
                <a:latin typeface="Montserrat Semi-Bold Bold"/>
              </a:endParaRPr>
            </a:p>
          </p:txBody>
        </p:sp>
      </p:grpSp>
      <p:sp>
        <p:nvSpPr>
          <p:cNvPr id="17" name="Slayt Numarası Yer Tutucusu 16"/>
          <p:cNvSpPr>
            <a:spLocks noGrp="1"/>
          </p:cNvSpPr>
          <p:nvPr>
            <p:ph type="sldNum" sz="quarter" idx="12"/>
          </p:nvPr>
        </p:nvSpPr>
        <p:spPr bwMode="auto">
          <a:xfrm>
            <a:off x="15640727" y="9639300"/>
            <a:ext cx="2133600" cy="365125"/>
          </a:xfrm>
        </p:spPr>
        <p:txBody>
          <a:bodyPr/>
          <a:lstStyle/>
          <a:p>
            <a:pPr>
              <a:defRPr/>
            </a:pPr>
            <a:fld id="{B6F15528-21DE-4FAA-801E-634DDDAF4B2B}" type="slidenum">
              <a:rPr lang="en-US" sz="2000"/>
              <a:t>17</a:t>
            </a:fld>
            <a:endParaRPr lang="en-US" sz="2000"/>
          </a:p>
        </p:txBody>
      </p:sp>
      <p:pic>
        <p:nvPicPr>
          <p:cNvPr id="15" name="Picture 27"/>
          <p:cNvPicPr>
            <a:picLocks noChangeAspect="1"/>
          </p:cNvPicPr>
          <p:nvPr/>
        </p:nvPicPr>
        <p:blipFill>
          <a:blip r:embed="rId4">
            <a:alphaModFix amt="83000"/>
            <a:extLst>
              <a:ext uri="{96DAC541-7B7A-43D3-8B79-37D633B846F1}">
                <asvg:svgBlip xmlns:asvg="http://schemas.microsoft.com/office/drawing/2016/SVG/main" r:embed="rId5"/>
              </a:ext>
            </a:extLst>
          </a:blip>
          <a:stretch/>
        </p:blipFill>
        <p:spPr bwMode="auto">
          <a:xfrm>
            <a:off x="10210800" y="434652"/>
            <a:ext cx="557024" cy="1730864"/>
          </a:xfrm>
          <a:prstGeom prst="rect">
            <a:avLst/>
          </a:prstGeom>
        </p:spPr>
      </p:pic>
      <p:sp>
        <p:nvSpPr>
          <p:cNvPr id="20" name="TextBox 10"/>
          <p:cNvSpPr txBox="1"/>
          <p:nvPr/>
        </p:nvSpPr>
        <p:spPr bwMode="auto">
          <a:xfrm>
            <a:off x="6201486" y="4571777"/>
            <a:ext cx="3080150" cy="1772408"/>
          </a:xfrm>
          <a:prstGeom prst="rect">
            <a:avLst/>
          </a:prstGeom>
        </p:spPr>
        <p:txBody>
          <a:bodyPr wrap="square" lIns="0" tIns="0" rIns="0" bIns="0" rtlCol="0" anchor="t">
            <a:spAutoFit/>
          </a:bodyPr>
          <a:lstStyle/>
          <a:p>
            <a:pPr algn="ctr">
              <a:lnSpc>
                <a:spcPts val="4800"/>
              </a:lnSpc>
              <a:defRPr/>
            </a:pPr>
            <a:r>
              <a:rPr lang="tr-TR" sz="3200">
                <a:solidFill>
                  <a:srgbClr val="000000"/>
                </a:solidFill>
                <a:latin typeface="Montserrat Classic"/>
              </a:rPr>
              <a:t>Ara Ödeme %10</a:t>
            </a:r>
            <a:endParaRPr/>
          </a:p>
          <a:p>
            <a:pPr algn="ctr">
              <a:lnSpc>
                <a:spcPts val="4800"/>
              </a:lnSpc>
              <a:defRPr/>
            </a:pPr>
            <a:r>
              <a:rPr lang="tr-TR" sz="3200">
                <a:solidFill>
                  <a:srgbClr val="000000"/>
                </a:solidFill>
                <a:latin typeface="Montserrat Classic"/>
              </a:rPr>
              <a:t>Hak Ediş Usulü</a:t>
            </a:r>
            <a:endParaRPr lang="en-US" sz="3200">
              <a:solidFill>
                <a:srgbClr val="000000"/>
              </a:solidFill>
              <a:latin typeface="Montserrat Classic"/>
            </a:endParaRPr>
          </a:p>
        </p:txBody>
      </p:sp>
      <p:sp>
        <p:nvSpPr>
          <p:cNvPr id="21" name="TextBox 11"/>
          <p:cNvSpPr txBox="1"/>
          <p:nvPr/>
        </p:nvSpPr>
        <p:spPr bwMode="auto">
          <a:xfrm>
            <a:off x="971204" y="4498218"/>
            <a:ext cx="2943448" cy="2409699"/>
          </a:xfrm>
          <a:prstGeom prst="rect">
            <a:avLst/>
          </a:prstGeom>
        </p:spPr>
        <p:txBody>
          <a:bodyPr lIns="0" tIns="0" rIns="0" bIns="0" rtlCol="0" anchor="t">
            <a:spAutoFit/>
          </a:bodyPr>
          <a:lstStyle/>
          <a:p>
            <a:pPr algn="ctr">
              <a:lnSpc>
                <a:spcPts val="4800"/>
              </a:lnSpc>
              <a:defRPr/>
            </a:pPr>
            <a:r>
              <a:rPr lang="tr-TR" sz="3200">
                <a:solidFill>
                  <a:srgbClr val="000000"/>
                </a:solidFill>
                <a:latin typeface="Montserrat Semi-Bold"/>
              </a:rPr>
              <a:t>Ön Ödeme</a:t>
            </a:r>
            <a:endParaRPr/>
          </a:p>
          <a:p>
            <a:pPr algn="ctr">
              <a:lnSpc>
                <a:spcPts val="4800"/>
              </a:lnSpc>
              <a:defRPr/>
            </a:pPr>
            <a:r>
              <a:rPr lang="tr-TR" sz="3200">
                <a:solidFill>
                  <a:srgbClr val="000000"/>
                </a:solidFill>
                <a:latin typeface="Montserrat Semi-Bold"/>
              </a:rPr>
              <a:t>%60</a:t>
            </a:r>
            <a:endParaRPr/>
          </a:p>
          <a:p>
            <a:pPr algn="ctr">
              <a:lnSpc>
                <a:spcPts val="4800"/>
              </a:lnSpc>
              <a:defRPr/>
            </a:pPr>
            <a:r>
              <a:rPr lang="tr-TR" sz="3200">
                <a:solidFill>
                  <a:srgbClr val="000000"/>
                </a:solidFill>
                <a:latin typeface="Montserrat Semi-Bold"/>
              </a:rPr>
              <a:t>Avans Usulü</a:t>
            </a:r>
            <a:endParaRPr/>
          </a:p>
          <a:p>
            <a:pPr algn="ctr">
              <a:lnSpc>
                <a:spcPts val="4800"/>
              </a:lnSpc>
              <a:defRPr/>
            </a:pPr>
            <a:r>
              <a:rPr lang="en-US" sz="3200">
                <a:solidFill>
                  <a:srgbClr val="000000"/>
                </a:solidFill>
                <a:latin typeface="Montserrat Semi-Bold"/>
              </a:rPr>
              <a:t> </a:t>
            </a:r>
            <a:endParaRPr/>
          </a:p>
        </p:txBody>
      </p:sp>
      <p:sp>
        <p:nvSpPr>
          <p:cNvPr id="22" name="TextBox 12"/>
          <p:cNvSpPr txBox="1"/>
          <p:nvPr/>
        </p:nvSpPr>
        <p:spPr bwMode="auto">
          <a:xfrm>
            <a:off x="11012643" y="4564130"/>
            <a:ext cx="3080150" cy="1772408"/>
          </a:xfrm>
          <a:prstGeom prst="rect">
            <a:avLst/>
          </a:prstGeom>
        </p:spPr>
        <p:txBody>
          <a:bodyPr wrap="square" lIns="0" tIns="0" rIns="0" bIns="0" rtlCol="0" anchor="t">
            <a:spAutoFit/>
          </a:bodyPr>
          <a:lstStyle/>
          <a:p>
            <a:pPr algn="ctr">
              <a:lnSpc>
                <a:spcPts val="4800"/>
              </a:lnSpc>
              <a:defRPr/>
            </a:pPr>
            <a:r>
              <a:rPr lang="tr-TR" sz="3200">
                <a:solidFill>
                  <a:srgbClr val="000000"/>
                </a:solidFill>
                <a:latin typeface="Montserrat Classic"/>
              </a:rPr>
              <a:t>Nihai Ödeme</a:t>
            </a:r>
            <a:endParaRPr/>
          </a:p>
          <a:p>
            <a:pPr algn="ctr">
              <a:lnSpc>
                <a:spcPts val="4800"/>
              </a:lnSpc>
              <a:defRPr/>
            </a:pPr>
            <a:r>
              <a:rPr lang="tr-TR" sz="3200">
                <a:solidFill>
                  <a:srgbClr val="000000"/>
                </a:solidFill>
                <a:latin typeface="Montserrat Classic"/>
              </a:rPr>
              <a:t>%30</a:t>
            </a:r>
            <a:endParaRPr/>
          </a:p>
          <a:p>
            <a:pPr algn="ctr">
              <a:lnSpc>
                <a:spcPts val="4800"/>
              </a:lnSpc>
              <a:defRPr/>
            </a:pPr>
            <a:r>
              <a:rPr lang="tr-TR" sz="3200">
                <a:solidFill>
                  <a:srgbClr val="000000"/>
                </a:solidFill>
                <a:latin typeface="Montserrat Classic"/>
              </a:rPr>
              <a:t>Hak Ediş Usulü</a:t>
            </a:r>
            <a:endParaRPr lang="en-US" sz="3200">
              <a:solidFill>
                <a:srgbClr val="000000"/>
              </a:solidFill>
              <a:latin typeface="Montserrat Classic"/>
            </a:endParaRPr>
          </a:p>
        </p:txBody>
      </p:sp>
      <p:pic>
        <p:nvPicPr>
          <p:cNvPr id="23" name="Picture 12"/>
          <p:cNvPicPr>
            <a:picLocks noChangeAspect="1"/>
          </p:cNvPicPr>
          <p:nvPr/>
        </p:nvPicPr>
        <p:blipFill>
          <a:blip r:embed="rId6">
            <a:alphaModFix amt="75000"/>
            <a:extLst>
              <a:ext uri="{96DAC541-7B7A-43D3-8B79-37D633B846F1}">
                <asvg:svgBlip xmlns:asvg="http://schemas.microsoft.com/office/drawing/2016/SVG/main" r:embed="rId7"/>
              </a:ext>
            </a:extLst>
          </a:blip>
          <a:stretch/>
        </p:blipFill>
        <p:spPr bwMode="auto">
          <a:xfrm>
            <a:off x="1873272" y="3362394"/>
            <a:ext cx="1166731" cy="1137501"/>
          </a:xfrm>
          <a:prstGeom prst="rect">
            <a:avLst/>
          </a:prstGeom>
        </p:spPr>
      </p:pic>
      <p:pic>
        <p:nvPicPr>
          <p:cNvPr id="24" name="Picture 12"/>
          <p:cNvPicPr>
            <a:picLocks noChangeAspect="1"/>
          </p:cNvPicPr>
          <p:nvPr/>
        </p:nvPicPr>
        <p:blipFill>
          <a:blip r:embed="rId8">
            <a:alphaModFix amt="75000"/>
          </a:blip>
          <a:stretch/>
        </p:blipFill>
        <p:spPr bwMode="auto">
          <a:xfrm>
            <a:off x="7250470" y="3404094"/>
            <a:ext cx="1166731" cy="1137501"/>
          </a:xfrm>
          <a:prstGeom prst="rect">
            <a:avLst/>
          </a:prstGeom>
        </p:spPr>
      </p:pic>
      <p:pic>
        <p:nvPicPr>
          <p:cNvPr id="26" name="Picture 12"/>
          <p:cNvPicPr>
            <a:picLocks noChangeAspect="1"/>
          </p:cNvPicPr>
          <p:nvPr/>
        </p:nvPicPr>
        <p:blipFill>
          <a:blip r:embed="rId8">
            <a:alphaModFix amt="75000"/>
          </a:blip>
          <a:stretch/>
        </p:blipFill>
        <p:spPr bwMode="auto">
          <a:xfrm>
            <a:off x="11824397" y="3247197"/>
            <a:ext cx="1166731" cy="1137501"/>
          </a:xfrm>
          <a:prstGeom prst="rect">
            <a:avLst/>
          </a:prstGeom>
        </p:spPr>
      </p:pic>
      <p:sp>
        <p:nvSpPr>
          <p:cNvPr id="6" name="Dikdörtgen 5"/>
          <p:cNvSpPr/>
          <p:nvPr/>
        </p:nvSpPr>
        <p:spPr bwMode="auto">
          <a:xfrm>
            <a:off x="1125954" y="6596639"/>
            <a:ext cx="15849600" cy="3416320"/>
          </a:xfrm>
          <a:prstGeom prst="rect">
            <a:avLst/>
          </a:prstGeom>
        </p:spPr>
        <p:txBody>
          <a:bodyPr wrap="square">
            <a:spAutoFit/>
          </a:bodyPr>
          <a:lstStyle/>
          <a:p>
            <a:pPr marL="342900" indent="-342900">
              <a:buFont typeface="Arial"/>
              <a:buChar char="•"/>
              <a:defRPr/>
            </a:pPr>
            <a:r>
              <a:rPr lang="tr-TR" sz="2400" i="1">
                <a:latin typeface="Montserrat Classic"/>
              </a:rPr>
              <a:t>Genel sekreter, sözleşme imzalanmadan önce yararlanıcının ve projenin risk ve ihtiyaç durumunu değerlendirmek amacıyla, ajans personelini görevlendirerek ön izleme ziyaretleri yaptırabilir ve bunun sonucunda </a:t>
            </a:r>
            <a:r>
              <a:rPr lang="tr-TR" sz="2400" i="1" u="sng">
                <a:latin typeface="Montserrat Classic"/>
              </a:rPr>
              <a:t>ön ödeme oranını yüzde yirmiden az ve yüzde altmıştan fazla olmamak </a:t>
            </a:r>
            <a:r>
              <a:rPr lang="tr-TR" sz="2400" i="1">
                <a:latin typeface="Montserrat Classic"/>
              </a:rPr>
              <a:t>kaydıyla belirleyebilir. </a:t>
            </a:r>
            <a:endParaRPr lang="tr-TR" sz="2400" i="1">
              <a:latin typeface="Montserrat Classic"/>
              <a:ea typeface="Calibri"/>
              <a:cs typeface="Courier New"/>
            </a:endParaRPr>
          </a:p>
          <a:p>
            <a:pPr marL="342900" indent="-342900">
              <a:buFont typeface="Arial"/>
              <a:buChar char="•"/>
              <a:defRPr/>
            </a:pPr>
            <a:r>
              <a:rPr lang="tr-TR" sz="2400" i="1">
                <a:latin typeface="Montserrat Classic"/>
                <a:ea typeface="Calibri"/>
                <a:cs typeface="Courier New"/>
              </a:rPr>
              <a:t>Ajans usulüne uygun olarak yapılmış harcamalara eş finansmanı oranında katılır. </a:t>
            </a:r>
            <a:endParaRPr/>
          </a:p>
          <a:p>
            <a:pPr marL="342900" indent="-342900">
              <a:buFont typeface="Arial"/>
              <a:buChar char="•"/>
              <a:defRPr/>
            </a:pPr>
            <a:r>
              <a:rPr lang="tr-TR" sz="2400" i="1">
                <a:latin typeface="Montserrat Classic"/>
              </a:rPr>
              <a:t>Ara ve nihai ödemelerin yapabilmesi için ön ödeme tutarının ve aynı oranda yararlanıcının </a:t>
            </a:r>
            <a:endParaRPr/>
          </a:p>
          <a:p>
            <a:pPr>
              <a:defRPr/>
            </a:pPr>
            <a:r>
              <a:rPr lang="tr-TR" sz="2400" i="1">
                <a:latin typeface="Montserrat Classic"/>
              </a:rPr>
              <a:t>eş finansman tutarının harcanmış olması gerekir.</a:t>
            </a:r>
            <a:endParaRPr/>
          </a:p>
          <a:p>
            <a:pPr marL="342900" indent="-342900">
              <a:buFont typeface="Arial"/>
              <a:buChar char="•"/>
              <a:defRPr/>
            </a:pPr>
            <a:r>
              <a:rPr lang="tr-TR" sz="2400" i="1">
                <a:latin typeface="Montserrat Classic"/>
              </a:rPr>
              <a:t>Nihai rapora göre ortaya çıkan toplam uygun maliyetlerin Ajans desteğine karşılık gelen kısmının %20’si hedeflenen performans göstergelerinin gerçekleşme oranına göre ödenir.</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2" name="Picture 2"/>
          <p:cNvPicPr>
            <a:picLocks noChangeAspect="1"/>
          </p:cNvPicPr>
          <p:nvPr/>
        </p:nvPicPr>
        <p:blipFill>
          <a:blip r:embed="rId3">
            <a:alphaModFix amt="40000"/>
          </a:blip>
          <a:stretch/>
        </p:blipFill>
        <p:spPr bwMode="auto">
          <a:xfrm>
            <a:off x="2647273" y="867603"/>
            <a:ext cx="12806963" cy="8351207"/>
          </a:xfrm>
          <a:prstGeom prst="rect">
            <a:avLst/>
          </a:prstGeom>
        </p:spPr>
      </p:pic>
      <p:grpSp>
        <p:nvGrpSpPr>
          <p:cNvPr id="3" name="Group 3"/>
          <p:cNvGrpSpPr/>
          <p:nvPr/>
        </p:nvGrpSpPr>
        <p:grpSpPr bwMode="auto">
          <a:xfrm>
            <a:off x="1028700" y="4769958"/>
            <a:ext cx="14425536" cy="1412246"/>
            <a:chOff x="0" y="-8334"/>
            <a:chExt cx="10160533" cy="1882995"/>
          </a:xfrm>
        </p:grpSpPr>
        <p:sp>
          <p:nvSpPr>
            <p:cNvPr id="4" name="TextBox 4"/>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5" name="TextBox 5"/>
            <p:cNvSpPr txBox="1"/>
            <p:nvPr/>
          </p:nvSpPr>
          <p:spPr bwMode="auto">
            <a:xfrm>
              <a:off x="0" y="1198065"/>
              <a:ext cx="10160533" cy="676596"/>
            </a:xfrm>
            <a:prstGeom prst="rect">
              <a:avLst/>
            </a:prstGeom>
            <a:grpFill/>
          </p:spPr>
          <p:txBody>
            <a:bodyPr lIns="0" tIns="0" rIns="0" bIns="0" rtlCol="0" anchor="t">
              <a:spAutoFit/>
            </a:bodyPr>
            <a:lstStyle/>
            <a:p>
              <a:pPr>
                <a:lnSpc>
                  <a:spcPts val="4500"/>
                </a:lnSpc>
                <a:defRPr/>
              </a:pPr>
              <a:endParaRPr lang="en-US" sz="3000">
                <a:solidFill>
                  <a:srgbClr val="000000"/>
                </a:solidFill>
                <a:latin typeface="Montserrat Classic"/>
              </a:endParaRPr>
            </a:p>
          </p:txBody>
        </p:sp>
      </p:grpSp>
      <p:sp>
        <p:nvSpPr>
          <p:cNvPr id="7" name="TextBox 7"/>
          <p:cNvSpPr txBox="1"/>
          <p:nvPr/>
        </p:nvSpPr>
        <p:spPr bwMode="auto">
          <a:xfrm>
            <a:off x="9638900" y="4564130"/>
            <a:ext cx="7620400" cy="546496"/>
          </a:xfrm>
          <a:prstGeom prst="rect">
            <a:avLst/>
          </a:prstGeom>
        </p:spPr>
        <p:txBody>
          <a:bodyPr lIns="0" tIns="0" rIns="0" bIns="0" rtlCol="0" anchor="t">
            <a:spAutoFit/>
          </a:bodyPr>
          <a:lstStyle/>
          <a:p>
            <a:pPr>
              <a:lnSpc>
                <a:spcPts val="4320"/>
              </a:lnSpc>
              <a:defRPr/>
            </a:pPr>
            <a:endParaRPr/>
          </a:p>
        </p:txBody>
      </p:sp>
      <p:grpSp>
        <p:nvGrpSpPr>
          <p:cNvPr id="9" name="Group 9"/>
          <p:cNvGrpSpPr/>
          <p:nvPr/>
        </p:nvGrpSpPr>
        <p:grpSpPr bwMode="auto">
          <a:xfrm>
            <a:off x="1028700" y="1028700"/>
            <a:ext cx="11811400" cy="2137715"/>
            <a:chOff x="0" y="0"/>
            <a:chExt cx="15748533" cy="2850285"/>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0" y="2056991"/>
              <a:ext cx="15748533" cy="793293"/>
            </a:xfrm>
            <a:prstGeom prst="rect">
              <a:avLst/>
            </a:prstGeom>
            <a:grpFill/>
          </p:spPr>
          <p:txBody>
            <a:bodyPr lIns="0" tIns="0" rIns="0" bIns="0" rtlCol="0" anchor="t">
              <a:spAutoFit/>
            </a:bodyPr>
            <a:lstStyle/>
            <a:p>
              <a:pPr>
                <a:lnSpc>
                  <a:spcPts val="5040"/>
                </a:lnSpc>
                <a:defRPr/>
              </a:pPr>
              <a:r>
                <a:rPr lang="tr-TR" sz="3600" spc="288">
                  <a:solidFill>
                    <a:srgbClr val="000000"/>
                  </a:solidFill>
                  <a:latin typeface="Montserrat Semi-Bold Bold"/>
                </a:rPr>
                <a:t>EŞ FİNANSMAN</a:t>
              </a:r>
              <a:endParaRPr lang="en-US" sz="3600" spc="288">
                <a:solidFill>
                  <a:srgbClr val="000000"/>
                </a:solidFill>
                <a:latin typeface="Montserrat Semi-Bold Bold"/>
              </a:endParaRPr>
            </a:p>
          </p:txBody>
        </p:sp>
      </p:grpSp>
      <p:pic>
        <p:nvPicPr>
          <p:cNvPr id="12" name="Picture 12"/>
          <p:cNvPicPr>
            <a:picLocks noChangeAspect="1"/>
          </p:cNvPicPr>
          <p:nvPr/>
        </p:nvPicPr>
        <p:blipFill>
          <a:blip r:embed="rId4">
            <a:alphaModFix amt="75000"/>
          </a:blip>
          <a:stretch/>
        </p:blipFill>
        <p:spPr bwMode="auto">
          <a:xfrm>
            <a:off x="1028700" y="4310799"/>
            <a:ext cx="1166731" cy="1137501"/>
          </a:xfrm>
          <a:prstGeom prst="rect">
            <a:avLst/>
          </a:prstGeom>
        </p:spPr>
      </p:pic>
      <p:sp>
        <p:nvSpPr>
          <p:cNvPr id="17" name="Slayt Numarası Yer Tutucusu 16"/>
          <p:cNvSpPr>
            <a:spLocks noGrp="1"/>
          </p:cNvSpPr>
          <p:nvPr>
            <p:ph type="sldNum" sz="quarter" idx="12"/>
          </p:nvPr>
        </p:nvSpPr>
        <p:spPr bwMode="auto">
          <a:xfrm>
            <a:off x="15640727" y="9639300"/>
            <a:ext cx="2133600" cy="365125"/>
          </a:xfrm>
        </p:spPr>
        <p:txBody>
          <a:bodyPr/>
          <a:lstStyle/>
          <a:p>
            <a:pPr>
              <a:defRPr/>
            </a:pPr>
            <a:fld id="{B6F15528-21DE-4FAA-801E-634DDDAF4B2B}" type="slidenum">
              <a:rPr lang="en-US" sz="2000"/>
              <a:t>18</a:t>
            </a:fld>
            <a:endParaRPr lang="en-US" sz="2000"/>
          </a:p>
        </p:txBody>
      </p:sp>
      <p:pic>
        <p:nvPicPr>
          <p:cNvPr id="15" name="Picture 27"/>
          <p:cNvPicPr>
            <a:picLocks noChangeAspect="1"/>
          </p:cNvPicPr>
          <p:nvPr/>
        </p:nvPicPr>
        <p:blipFill>
          <a:blip r:embed="rId5">
            <a:alphaModFix amt="83000"/>
          </a:blip>
          <a:stretch/>
        </p:blipFill>
        <p:spPr bwMode="auto">
          <a:xfrm>
            <a:off x="10210800" y="434652"/>
            <a:ext cx="557024" cy="1730864"/>
          </a:xfrm>
          <a:prstGeom prst="rect">
            <a:avLst/>
          </a:prstGeom>
        </p:spPr>
      </p:pic>
      <p:sp>
        <p:nvSpPr>
          <p:cNvPr id="16" name="Dikdörtgen 15"/>
          <p:cNvSpPr/>
          <p:nvPr/>
        </p:nvSpPr>
        <p:spPr bwMode="auto">
          <a:xfrm>
            <a:off x="903276" y="3269329"/>
            <a:ext cx="13650924" cy="1015663"/>
          </a:xfrm>
          <a:prstGeom prst="rect">
            <a:avLst/>
          </a:prstGeom>
        </p:spPr>
        <p:txBody>
          <a:bodyPr wrap="square">
            <a:spAutoFit/>
          </a:bodyPr>
          <a:lstStyle/>
          <a:p>
            <a:pPr>
              <a:defRPr/>
            </a:pPr>
            <a:r>
              <a:rPr lang="tr-TR" sz="3000" i="1">
                <a:latin typeface="Montserrat Classic"/>
              </a:rPr>
              <a:t>Ajans tarafından desteklenen projelerde harcanmak üzere, yararlanıcı tarafından taahhüt edilen nakdi katkı</a:t>
            </a:r>
            <a:endParaRPr/>
          </a:p>
        </p:txBody>
      </p:sp>
      <p:sp>
        <p:nvSpPr>
          <p:cNvPr id="14" name="Dikdörtgen 13"/>
          <p:cNvSpPr/>
          <p:nvPr/>
        </p:nvSpPr>
        <p:spPr bwMode="auto">
          <a:xfrm>
            <a:off x="2207721" y="4405687"/>
            <a:ext cx="13354727" cy="1938992"/>
          </a:xfrm>
          <a:prstGeom prst="rect">
            <a:avLst/>
          </a:prstGeom>
        </p:spPr>
        <p:txBody>
          <a:bodyPr wrap="square">
            <a:spAutoFit/>
          </a:bodyPr>
          <a:lstStyle/>
          <a:p>
            <a:pPr>
              <a:defRPr/>
            </a:pPr>
            <a:r>
              <a:rPr lang="tr-TR" sz="3000">
                <a:latin typeface="Montserrat Classic"/>
              </a:rPr>
              <a:t>Kamu kurum ve kuruluşları bakımından projede görevlendirilen kamu personeline proje özel hesabından yahut yararlanıcının diğer banka hesaplarından yapılan maaş ödemeleri proje süresiyle sınırlı olarak eş finansman kabul edilebilir. </a:t>
            </a:r>
            <a:endParaRPr/>
          </a:p>
        </p:txBody>
      </p:sp>
      <p:pic>
        <p:nvPicPr>
          <p:cNvPr id="18" name="Picture 12"/>
          <p:cNvPicPr>
            <a:picLocks noChangeAspect="1"/>
          </p:cNvPicPr>
          <p:nvPr/>
        </p:nvPicPr>
        <p:blipFill>
          <a:blip r:embed="rId4">
            <a:alphaModFix amt="75000"/>
          </a:blip>
          <a:stretch/>
        </p:blipFill>
        <p:spPr bwMode="auto">
          <a:xfrm>
            <a:off x="1181099" y="6538620"/>
            <a:ext cx="1166731" cy="1137501"/>
          </a:xfrm>
          <a:prstGeom prst="rect">
            <a:avLst/>
          </a:prstGeom>
        </p:spPr>
      </p:pic>
      <p:sp>
        <p:nvSpPr>
          <p:cNvPr id="19" name="Dikdörtgen 18"/>
          <p:cNvSpPr/>
          <p:nvPr/>
        </p:nvSpPr>
        <p:spPr bwMode="auto">
          <a:xfrm>
            <a:off x="2360121" y="6633508"/>
            <a:ext cx="13354727" cy="1477328"/>
          </a:xfrm>
          <a:prstGeom prst="rect">
            <a:avLst/>
          </a:prstGeom>
        </p:spPr>
        <p:txBody>
          <a:bodyPr wrap="square">
            <a:spAutoFit/>
          </a:bodyPr>
          <a:lstStyle/>
          <a:p>
            <a:pPr>
              <a:defRPr/>
            </a:pPr>
            <a:r>
              <a:rPr lang="tr-TR" sz="3000">
                <a:latin typeface="Montserrat Classic"/>
              </a:rPr>
              <a:t>Projede ön görülen harcamaların gerçekleşme durumuna göre eş finansman tutarı proje süresi içerisinde proje hesabına parça parça yatırılabilir.</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pSp>
        <p:nvGrpSpPr>
          <p:cNvPr id="3" name="Group 3"/>
          <p:cNvGrpSpPr/>
          <p:nvPr/>
        </p:nvGrpSpPr>
        <p:grpSpPr bwMode="auto">
          <a:xfrm>
            <a:off x="1028700" y="5277892"/>
            <a:ext cx="7620400" cy="4241825"/>
            <a:chOff x="0" y="0"/>
            <a:chExt cx="10160533" cy="5655765"/>
          </a:xfrm>
        </p:grpSpPr>
        <p:sp>
          <p:nvSpPr>
            <p:cNvPr id="4" name="TextBox 4"/>
            <p:cNvSpPr txBox="1"/>
            <p:nvPr/>
          </p:nvSpPr>
          <p:spPr bwMode="auto">
            <a:xfrm>
              <a:off x="0" y="-8334"/>
              <a:ext cx="10160533" cy="1457325"/>
            </a:xfrm>
            <a:prstGeom prst="rect">
              <a:avLst/>
            </a:prstGeom>
            <a:grpFill/>
          </p:spPr>
          <p:txBody>
            <a:bodyPr lIns="0" tIns="0" rIns="0" bIns="0" rtlCol="0" anchor="t">
              <a:spAutoFit/>
            </a:bodyPr>
            <a:lstStyle/>
            <a:p>
              <a:pPr>
                <a:lnSpc>
                  <a:spcPts val="4320"/>
                </a:lnSpc>
                <a:defRPr/>
              </a:pPr>
              <a:r>
                <a:rPr lang="en-US" sz="3600" u="sng" spc="36">
                  <a:latin typeface="Montserrat Semi-Bold Italics"/>
                </a:rPr>
                <a:t>Tüm</a:t>
              </a:r>
              <a:r>
                <a:rPr lang="en-US" sz="3600" u="sng" spc="36">
                  <a:latin typeface="Montserrat Semi-Bold Italics"/>
                </a:rPr>
                <a:t> </a:t>
              </a:r>
              <a:r>
                <a:rPr lang="en-US" sz="3600" u="sng" spc="36">
                  <a:latin typeface="Montserrat Semi-Bold Italics"/>
                </a:rPr>
                <a:t>ödemeler</a:t>
              </a:r>
              <a:r>
                <a:rPr lang="en-US" sz="3600" u="sng" spc="36">
                  <a:latin typeface="Montserrat Semi-Bold Italics"/>
                </a:rPr>
                <a:t> </a:t>
              </a:r>
              <a:r>
                <a:rPr lang="en-US" sz="3600" u="sng" spc="36">
                  <a:latin typeface="Montserrat Semi-Bold Italics"/>
                </a:rPr>
                <a:t>Proje</a:t>
              </a:r>
              <a:r>
                <a:rPr lang="en-US" sz="3600" u="sng" spc="36">
                  <a:latin typeface="Montserrat Semi-Bold Italics"/>
                </a:rPr>
                <a:t> </a:t>
              </a:r>
              <a:r>
                <a:rPr lang="en-US" sz="3600" u="sng" spc="36">
                  <a:latin typeface="Montserrat Semi-Bold Italics"/>
                </a:rPr>
                <a:t>Hesabından</a:t>
              </a:r>
              <a:r>
                <a:rPr lang="en-US" sz="3600" u="sng" spc="36">
                  <a:latin typeface="Montserrat Semi-Bold Italics"/>
                </a:rPr>
                <a:t> </a:t>
              </a:r>
              <a:r>
                <a:rPr lang="en-US" sz="3600" u="sng" spc="36">
                  <a:latin typeface="Montserrat Semi-Bold Italics"/>
                </a:rPr>
                <a:t>yapılmalıdır</a:t>
              </a:r>
              <a:r>
                <a:rPr lang="en-US" sz="3600" u="sng" spc="36">
                  <a:latin typeface="Montserrat Semi-Bold Italics"/>
                </a:rPr>
                <a:t>.</a:t>
              </a:r>
              <a:endParaRPr/>
            </a:p>
          </p:txBody>
        </p:sp>
        <p:sp>
          <p:nvSpPr>
            <p:cNvPr id="5" name="TextBox 5"/>
            <p:cNvSpPr txBox="1"/>
            <p:nvPr/>
          </p:nvSpPr>
          <p:spPr bwMode="auto">
            <a:xfrm>
              <a:off x="0" y="1926729"/>
              <a:ext cx="10160533" cy="3729038"/>
            </a:xfrm>
            <a:prstGeom prst="rect">
              <a:avLst/>
            </a:prstGeom>
            <a:grpFill/>
          </p:spPr>
          <p:txBody>
            <a:bodyPr lIns="0" tIns="0" rIns="0" bIns="0" rtlCol="0" anchor="t">
              <a:spAutoFit/>
            </a:bodyPr>
            <a:lstStyle/>
            <a:p>
              <a:pPr>
                <a:lnSpc>
                  <a:spcPts val="4500"/>
                </a:lnSpc>
                <a:defRPr/>
              </a:pPr>
              <a:r>
                <a:rPr lang="en-US" sz="3000">
                  <a:solidFill>
                    <a:srgbClr val="000000"/>
                  </a:solidFill>
                  <a:latin typeface="Montserrat Classic"/>
                </a:rPr>
                <a:t>Proje</a:t>
              </a:r>
              <a:r>
                <a:rPr lang="en-US" sz="3000">
                  <a:solidFill>
                    <a:srgbClr val="000000"/>
                  </a:solidFill>
                  <a:latin typeface="Montserrat Classic"/>
                </a:rPr>
                <a:t> </a:t>
              </a:r>
              <a:r>
                <a:rPr lang="en-US" sz="3000">
                  <a:solidFill>
                    <a:srgbClr val="000000"/>
                  </a:solidFill>
                  <a:latin typeface="Montserrat Classic"/>
                </a:rPr>
                <a:t>personeli</a:t>
              </a:r>
              <a:r>
                <a:rPr lang="en-US" sz="3000">
                  <a:solidFill>
                    <a:srgbClr val="000000"/>
                  </a:solidFill>
                  <a:latin typeface="Montserrat Classic"/>
                </a:rPr>
                <a:t>, </a:t>
              </a:r>
              <a:r>
                <a:rPr lang="en-US" sz="3000">
                  <a:solidFill>
                    <a:srgbClr val="000000"/>
                  </a:solidFill>
                  <a:latin typeface="Montserrat Classic"/>
                </a:rPr>
                <a:t>tedarikçi</a:t>
              </a:r>
              <a:r>
                <a:rPr lang="en-US" sz="3000">
                  <a:solidFill>
                    <a:srgbClr val="000000"/>
                  </a:solidFill>
                  <a:latin typeface="Montserrat Classic"/>
                </a:rPr>
                <a:t>, </a:t>
              </a:r>
              <a:r>
                <a:rPr lang="en-US" sz="3000">
                  <a:solidFill>
                    <a:srgbClr val="000000"/>
                  </a:solidFill>
                  <a:latin typeface="Montserrat Classic"/>
                </a:rPr>
                <a:t>hizmet</a:t>
              </a:r>
              <a:r>
                <a:rPr lang="en-US" sz="3000">
                  <a:solidFill>
                    <a:srgbClr val="000000"/>
                  </a:solidFill>
                  <a:latin typeface="Montserrat Classic"/>
                </a:rPr>
                <a:t> </a:t>
              </a:r>
              <a:r>
                <a:rPr lang="en-US" sz="3000">
                  <a:solidFill>
                    <a:srgbClr val="000000"/>
                  </a:solidFill>
                  <a:latin typeface="Montserrat Classic"/>
                </a:rPr>
                <a:t>sağlayıcı</a:t>
              </a:r>
              <a:r>
                <a:rPr lang="en-US" sz="3000">
                  <a:solidFill>
                    <a:srgbClr val="000000"/>
                  </a:solidFill>
                  <a:latin typeface="Montserrat Classic"/>
                </a:rPr>
                <a:t>, </a:t>
              </a:r>
              <a:r>
                <a:rPr lang="en-US" sz="3000">
                  <a:solidFill>
                    <a:srgbClr val="000000"/>
                  </a:solidFill>
                  <a:latin typeface="Montserrat Classic"/>
                </a:rPr>
                <a:t>yüklenici</a:t>
              </a:r>
              <a:r>
                <a:rPr lang="en-US" sz="3000">
                  <a:solidFill>
                    <a:srgbClr val="000000"/>
                  </a:solidFill>
                  <a:latin typeface="Montserrat Classic"/>
                </a:rPr>
                <a:t> </a:t>
              </a:r>
              <a:r>
                <a:rPr lang="en-US" sz="3000">
                  <a:solidFill>
                    <a:srgbClr val="000000"/>
                  </a:solidFill>
                  <a:latin typeface="Montserrat Classic"/>
                </a:rPr>
                <a:t>gibi</a:t>
              </a:r>
              <a:r>
                <a:rPr lang="en-US" sz="3000">
                  <a:solidFill>
                    <a:srgbClr val="000000"/>
                  </a:solidFill>
                  <a:latin typeface="Montserrat Classic"/>
                </a:rPr>
                <a:t> </a:t>
              </a:r>
              <a:r>
                <a:rPr lang="en-US" sz="3000">
                  <a:solidFill>
                    <a:srgbClr val="000000"/>
                  </a:solidFill>
                  <a:latin typeface="Montserrat Classic"/>
                </a:rPr>
                <a:t>projeye</a:t>
              </a:r>
              <a:r>
                <a:rPr lang="en-US" sz="3000">
                  <a:solidFill>
                    <a:srgbClr val="000000"/>
                  </a:solidFill>
                  <a:latin typeface="Montserrat Classic"/>
                </a:rPr>
                <a:t> </a:t>
              </a:r>
              <a:r>
                <a:rPr lang="en-US" sz="3000">
                  <a:solidFill>
                    <a:srgbClr val="000000"/>
                  </a:solidFill>
                  <a:latin typeface="Montserrat Classic"/>
                </a:rPr>
                <a:t>dâhil</a:t>
              </a:r>
              <a:r>
                <a:rPr lang="en-US" sz="3000">
                  <a:solidFill>
                    <a:srgbClr val="000000"/>
                  </a:solidFill>
                  <a:latin typeface="Montserrat Classic"/>
                </a:rPr>
                <a:t> </a:t>
              </a:r>
              <a:r>
                <a:rPr lang="en-US" sz="3000">
                  <a:solidFill>
                    <a:srgbClr val="000000"/>
                  </a:solidFill>
                  <a:latin typeface="Montserrat Classic"/>
                </a:rPr>
                <a:t>olan</a:t>
              </a:r>
              <a:r>
                <a:rPr lang="en-US" sz="3000">
                  <a:solidFill>
                    <a:srgbClr val="000000"/>
                  </a:solidFill>
                  <a:latin typeface="Montserrat Classic"/>
                </a:rPr>
                <a:t> </a:t>
              </a:r>
              <a:r>
                <a:rPr lang="en-US" sz="3000">
                  <a:solidFill>
                    <a:srgbClr val="000000"/>
                  </a:solidFill>
                  <a:latin typeface="Montserrat Classic"/>
                </a:rPr>
                <a:t>taraflar</a:t>
              </a:r>
              <a:r>
                <a:rPr lang="en-US" sz="3000">
                  <a:solidFill>
                    <a:srgbClr val="000000"/>
                  </a:solidFill>
                  <a:latin typeface="Montserrat Classic"/>
                </a:rPr>
                <a:t> </a:t>
              </a:r>
              <a:r>
                <a:rPr lang="en-US" sz="3000">
                  <a:solidFill>
                    <a:srgbClr val="000000"/>
                  </a:solidFill>
                  <a:latin typeface="Montserrat Classic"/>
                </a:rPr>
                <a:t>dışında</a:t>
              </a:r>
              <a:r>
                <a:rPr lang="en-US" sz="3000">
                  <a:solidFill>
                    <a:srgbClr val="000000"/>
                  </a:solidFill>
                  <a:latin typeface="Montserrat Classic"/>
                </a:rPr>
                <a:t>, </a:t>
              </a:r>
              <a:r>
                <a:rPr lang="en-US" sz="3000">
                  <a:solidFill>
                    <a:srgbClr val="000000"/>
                  </a:solidFill>
                  <a:latin typeface="Montserrat Classic"/>
                </a:rPr>
                <a:t>başka</a:t>
              </a:r>
              <a:r>
                <a:rPr lang="en-US" sz="3000">
                  <a:solidFill>
                    <a:srgbClr val="000000"/>
                  </a:solidFill>
                  <a:latin typeface="Montserrat Classic"/>
                </a:rPr>
                <a:t> </a:t>
              </a:r>
              <a:r>
                <a:rPr lang="en-US" sz="3000">
                  <a:solidFill>
                    <a:srgbClr val="000000"/>
                  </a:solidFill>
                  <a:latin typeface="Montserrat Classic"/>
                </a:rPr>
                <a:t>hiç</a:t>
              </a:r>
              <a:r>
                <a:rPr lang="en-US" sz="3000">
                  <a:solidFill>
                    <a:srgbClr val="000000"/>
                  </a:solidFill>
                  <a:latin typeface="Montserrat Classic"/>
                </a:rPr>
                <a:t> </a:t>
              </a:r>
              <a:r>
                <a:rPr lang="en-US" sz="3000">
                  <a:solidFill>
                    <a:srgbClr val="000000"/>
                  </a:solidFill>
                  <a:latin typeface="Montserrat Classic"/>
                </a:rPr>
                <a:t>kimseye</a:t>
              </a:r>
              <a:r>
                <a:rPr lang="en-US" sz="3000">
                  <a:solidFill>
                    <a:srgbClr val="000000"/>
                  </a:solidFill>
                  <a:latin typeface="Montserrat Classic"/>
                </a:rPr>
                <a:t> </a:t>
              </a:r>
              <a:r>
                <a:rPr lang="en-US" sz="3000">
                  <a:solidFill>
                    <a:srgbClr val="000000"/>
                  </a:solidFill>
                  <a:latin typeface="Montserrat Classic"/>
                </a:rPr>
                <a:t>proje</a:t>
              </a:r>
              <a:r>
                <a:rPr lang="en-US" sz="3000">
                  <a:solidFill>
                    <a:srgbClr val="000000"/>
                  </a:solidFill>
                  <a:latin typeface="Montserrat Classic"/>
                </a:rPr>
                <a:t> </a:t>
              </a:r>
              <a:r>
                <a:rPr lang="en-US" sz="3000">
                  <a:solidFill>
                    <a:srgbClr val="000000"/>
                  </a:solidFill>
                  <a:latin typeface="Montserrat Classic"/>
                </a:rPr>
                <a:t>hesabından</a:t>
              </a:r>
              <a:r>
                <a:rPr lang="en-US" sz="3000">
                  <a:solidFill>
                    <a:srgbClr val="000000"/>
                  </a:solidFill>
                  <a:latin typeface="Montserrat Classic"/>
                </a:rPr>
                <a:t> transfer </a:t>
              </a:r>
              <a:r>
                <a:rPr lang="en-US" sz="3000">
                  <a:solidFill>
                    <a:srgbClr val="000000"/>
                  </a:solidFill>
                  <a:latin typeface="Montserrat Classic"/>
                </a:rPr>
                <a:t>yapılmayacaktır</a:t>
              </a:r>
              <a:r>
                <a:rPr lang="en-US" sz="3000">
                  <a:solidFill>
                    <a:srgbClr val="000000"/>
                  </a:solidFill>
                  <a:latin typeface="Montserrat Classic"/>
                </a:rPr>
                <a:t>. </a:t>
              </a:r>
              <a:endParaRPr/>
            </a:p>
          </p:txBody>
        </p:sp>
      </p:grpSp>
      <p:grpSp>
        <p:nvGrpSpPr>
          <p:cNvPr id="6" name="Group 6"/>
          <p:cNvGrpSpPr/>
          <p:nvPr/>
        </p:nvGrpSpPr>
        <p:grpSpPr bwMode="auto">
          <a:xfrm>
            <a:off x="9638900" y="5277892"/>
            <a:ext cx="7620400" cy="4453458"/>
            <a:chOff x="0" y="0"/>
            <a:chExt cx="10160533" cy="5937945"/>
          </a:xfrm>
        </p:grpSpPr>
        <p:sp>
          <p:nvSpPr>
            <p:cNvPr id="7" name="TextBox 7"/>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r>
                <a:rPr lang="en-US" sz="3600" spc="36">
                  <a:latin typeface="Montserrat Semi-Bold Italics"/>
                </a:rPr>
                <a:t>Faiz</a:t>
              </a:r>
              <a:r>
                <a:rPr lang="en-US" sz="3600" spc="36">
                  <a:latin typeface="Montserrat Semi-Bold Italics"/>
                </a:rPr>
                <a:t> </a:t>
              </a:r>
              <a:r>
                <a:rPr lang="en-US" sz="3600" spc="36">
                  <a:latin typeface="Montserrat Semi-Bold Italics"/>
                </a:rPr>
                <a:t>Geliri</a:t>
              </a:r>
              <a:endParaRPr lang="en-US" sz="3600" spc="36">
                <a:latin typeface="Montserrat Semi-Bold Italics"/>
              </a:endParaRPr>
            </a:p>
          </p:txBody>
        </p:sp>
        <p:sp>
          <p:nvSpPr>
            <p:cNvPr id="8" name="TextBox 8"/>
            <p:cNvSpPr txBox="1"/>
            <p:nvPr/>
          </p:nvSpPr>
          <p:spPr bwMode="auto">
            <a:xfrm>
              <a:off x="0" y="1423095"/>
              <a:ext cx="10160533" cy="4514850"/>
            </a:xfrm>
            <a:prstGeom prst="rect">
              <a:avLst/>
            </a:prstGeom>
            <a:grpFill/>
          </p:spPr>
          <p:txBody>
            <a:bodyPr lIns="0" tIns="0" rIns="0" bIns="0" rtlCol="0" anchor="t">
              <a:spAutoFit/>
            </a:bodyPr>
            <a:lstStyle/>
            <a:p>
              <a:pPr>
                <a:lnSpc>
                  <a:spcPts val="4500"/>
                </a:lnSpc>
                <a:defRPr/>
              </a:pPr>
              <a:r>
                <a:rPr lang="en-US" sz="3000">
                  <a:solidFill>
                    <a:srgbClr val="000000"/>
                  </a:solidFill>
                  <a:latin typeface="Montserrat Classic"/>
                </a:rPr>
                <a:t>Proje</a:t>
              </a:r>
              <a:r>
                <a:rPr lang="en-US" sz="3000">
                  <a:solidFill>
                    <a:srgbClr val="000000"/>
                  </a:solidFill>
                  <a:latin typeface="Montserrat Classic"/>
                </a:rPr>
                <a:t> </a:t>
              </a:r>
              <a:r>
                <a:rPr lang="en-US" sz="3000">
                  <a:solidFill>
                    <a:srgbClr val="000000"/>
                  </a:solidFill>
                  <a:latin typeface="Montserrat Classic"/>
                </a:rPr>
                <a:t>hesabının</a:t>
              </a:r>
              <a:r>
                <a:rPr lang="en-US" sz="3000">
                  <a:solidFill>
                    <a:srgbClr val="000000"/>
                  </a:solidFill>
                  <a:latin typeface="Montserrat Classic"/>
                </a:rPr>
                <a:t> </a:t>
              </a:r>
              <a:r>
                <a:rPr lang="en-US" sz="3000">
                  <a:solidFill>
                    <a:srgbClr val="000000"/>
                  </a:solidFill>
                  <a:latin typeface="Montserrat Classic"/>
                </a:rPr>
                <a:t>bakiyesi</a:t>
              </a:r>
              <a:r>
                <a:rPr lang="en-US" sz="3000">
                  <a:solidFill>
                    <a:srgbClr val="000000"/>
                  </a:solidFill>
                  <a:latin typeface="Montserrat Classic"/>
                </a:rPr>
                <a:t> </a:t>
              </a:r>
              <a:r>
                <a:rPr lang="en-US" sz="3000">
                  <a:solidFill>
                    <a:srgbClr val="000000"/>
                  </a:solidFill>
                  <a:latin typeface="Montserrat Classic"/>
                </a:rPr>
                <a:t>yararlanıcı</a:t>
              </a:r>
              <a:r>
                <a:rPr lang="en-US" sz="3000">
                  <a:solidFill>
                    <a:srgbClr val="000000"/>
                  </a:solidFill>
                  <a:latin typeface="Montserrat Classic"/>
                </a:rPr>
                <a:t> </a:t>
              </a:r>
              <a:r>
                <a:rPr lang="en-US" sz="3000">
                  <a:solidFill>
                    <a:srgbClr val="000000"/>
                  </a:solidFill>
                  <a:latin typeface="Montserrat Classic"/>
                </a:rPr>
                <a:t>tarafından</a:t>
              </a:r>
              <a:r>
                <a:rPr lang="en-US" sz="3000">
                  <a:solidFill>
                    <a:srgbClr val="000000"/>
                  </a:solidFill>
                  <a:latin typeface="Montserrat Classic"/>
                </a:rPr>
                <a:t> </a:t>
              </a:r>
              <a:r>
                <a:rPr lang="en-US" sz="3000">
                  <a:solidFill>
                    <a:srgbClr val="000000"/>
                  </a:solidFill>
                  <a:latin typeface="Montserrat Classic"/>
                </a:rPr>
                <a:t>sözleşmede</a:t>
              </a:r>
              <a:r>
                <a:rPr lang="en-US" sz="3000">
                  <a:solidFill>
                    <a:srgbClr val="000000"/>
                  </a:solidFill>
                  <a:latin typeface="Montserrat Classic"/>
                </a:rPr>
                <a:t> </a:t>
              </a:r>
              <a:r>
                <a:rPr lang="en-US" sz="3000">
                  <a:solidFill>
                    <a:srgbClr val="000000"/>
                  </a:solidFill>
                  <a:latin typeface="Montserrat Classic"/>
                </a:rPr>
                <a:t>bildirilen</a:t>
              </a:r>
              <a:r>
                <a:rPr lang="en-US" sz="3000">
                  <a:solidFill>
                    <a:srgbClr val="000000"/>
                  </a:solidFill>
                  <a:latin typeface="Montserrat Classic"/>
                </a:rPr>
                <a:t> </a:t>
              </a:r>
              <a:r>
                <a:rPr lang="en-US" sz="3000">
                  <a:solidFill>
                    <a:srgbClr val="000000"/>
                  </a:solidFill>
                  <a:latin typeface="Montserrat Classic"/>
                </a:rPr>
                <a:t>proje</a:t>
              </a:r>
              <a:r>
                <a:rPr lang="en-US" sz="3000">
                  <a:solidFill>
                    <a:srgbClr val="000000"/>
                  </a:solidFill>
                  <a:latin typeface="Montserrat Classic"/>
                </a:rPr>
                <a:t> </a:t>
              </a:r>
              <a:r>
                <a:rPr lang="en-US" sz="3000">
                  <a:solidFill>
                    <a:srgbClr val="000000"/>
                  </a:solidFill>
                  <a:latin typeface="Montserrat Classic"/>
                </a:rPr>
                <a:t>hesabına</a:t>
              </a:r>
              <a:r>
                <a:rPr lang="en-US" sz="3000">
                  <a:solidFill>
                    <a:srgbClr val="000000"/>
                  </a:solidFill>
                  <a:latin typeface="Montserrat Classic"/>
                </a:rPr>
                <a:t> </a:t>
              </a:r>
              <a:r>
                <a:rPr lang="en-US" sz="3000">
                  <a:solidFill>
                    <a:srgbClr val="000000"/>
                  </a:solidFill>
                  <a:latin typeface="Montserrat Classic"/>
                </a:rPr>
                <a:t>bağlı</a:t>
              </a:r>
              <a:r>
                <a:rPr lang="en-US" sz="3000">
                  <a:solidFill>
                    <a:srgbClr val="000000"/>
                  </a:solidFill>
                  <a:latin typeface="Montserrat Classic"/>
                </a:rPr>
                <a:t> </a:t>
              </a:r>
              <a:r>
                <a:rPr lang="en-US" sz="3000">
                  <a:solidFill>
                    <a:srgbClr val="000000"/>
                  </a:solidFill>
                  <a:latin typeface="Montserrat Classic"/>
                </a:rPr>
                <a:t>gelir</a:t>
              </a:r>
              <a:r>
                <a:rPr lang="en-US" sz="3000">
                  <a:solidFill>
                    <a:srgbClr val="000000"/>
                  </a:solidFill>
                  <a:latin typeface="Montserrat Classic"/>
                </a:rPr>
                <a:t> </a:t>
              </a:r>
              <a:r>
                <a:rPr lang="en-US" sz="3000">
                  <a:solidFill>
                    <a:srgbClr val="000000"/>
                  </a:solidFill>
                  <a:latin typeface="Montserrat Classic"/>
                </a:rPr>
                <a:t>getirici</a:t>
              </a:r>
              <a:r>
                <a:rPr lang="en-US" sz="3000">
                  <a:solidFill>
                    <a:srgbClr val="000000"/>
                  </a:solidFill>
                  <a:latin typeface="Montserrat Classic"/>
                </a:rPr>
                <a:t> </a:t>
              </a:r>
              <a:r>
                <a:rPr lang="en-US" sz="3000">
                  <a:solidFill>
                    <a:srgbClr val="000000"/>
                  </a:solidFill>
                  <a:latin typeface="Montserrat Classic"/>
                </a:rPr>
                <a:t>bir</a:t>
              </a:r>
              <a:r>
                <a:rPr lang="en-US" sz="3000">
                  <a:solidFill>
                    <a:srgbClr val="000000"/>
                  </a:solidFill>
                  <a:latin typeface="Montserrat Classic"/>
                </a:rPr>
                <a:t> </a:t>
              </a:r>
              <a:r>
                <a:rPr lang="en-US" sz="3000">
                  <a:solidFill>
                    <a:srgbClr val="000000"/>
                  </a:solidFill>
                  <a:latin typeface="Montserrat Classic"/>
                </a:rPr>
                <a:t>hesapta</a:t>
              </a:r>
              <a:r>
                <a:rPr lang="en-US" sz="3000">
                  <a:solidFill>
                    <a:srgbClr val="000000"/>
                  </a:solidFill>
                  <a:latin typeface="Montserrat Classic"/>
                </a:rPr>
                <a:t> </a:t>
              </a:r>
              <a:r>
                <a:rPr lang="en-US" sz="3000">
                  <a:solidFill>
                    <a:srgbClr val="000000"/>
                  </a:solidFill>
                  <a:latin typeface="Montserrat Classic"/>
                </a:rPr>
                <a:t>değerlendirilir</a:t>
              </a:r>
              <a:r>
                <a:rPr lang="en-US" sz="3000">
                  <a:solidFill>
                    <a:srgbClr val="000000"/>
                  </a:solidFill>
                  <a:latin typeface="Montserrat Classic"/>
                </a:rPr>
                <a:t>.</a:t>
              </a:r>
              <a:r>
                <a:rPr lang="tr-TR" sz="3000">
                  <a:solidFill>
                    <a:srgbClr val="000000"/>
                  </a:solidFill>
                  <a:latin typeface="Montserrat Classic"/>
                </a:rPr>
                <a:t> B</a:t>
              </a:r>
              <a:r>
                <a:rPr lang="en-US" sz="3000">
                  <a:solidFill>
                    <a:srgbClr val="000000"/>
                  </a:solidFill>
                  <a:latin typeface="Montserrat Classic"/>
                </a:rPr>
                <a:t>ütün</a:t>
              </a:r>
              <a:r>
                <a:rPr lang="en-US" sz="3000">
                  <a:solidFill>
                    <a:srgbClr val="000000"/>
                  </a:solidFill>
                  <a:latin typeface="Montserrat Classic"/>
                </a:rPr>
                <a:t> </a:t>
              </a:r>
              <a:r>
                <a:rPr lang="en-US" sz="3000">
                  <a:solidFill>
                    <a:srgbClr val="000000"/>
                  </a:solidFill>
                  <a:latin typeface="Montserrat Classic"/>
                </a:rPr>
                <a:t>faiz</a:t>
              </a:r>
              <a:r>
                <a:rPr lang="en-US" sz="3000">
                  <a:solidFill>
                    <a:srgbClr val="000000"/>
                  </a:solidFill>
                  <a:latin typeface="Montserrat Classic"/>
                </a:rPr>
                <a:t> </a:t>
              </a:r>
              <a:r>
                <a:rPr lang="en-US" sz="3000">
                  <a:solidFill>
                    <a:srgbClr val="000000"/>
                  </a:solidFill>
                  <a:latin typeface="Montserrat Classic"/>
                </a:rPr>
                <a:t>geliri</a:t>
              </a:r>
              <a:r>
                <a:rPr lang="en-US" sz="3000">
                  <a:solidFill>
                    <a:srgbClr val="000000"/>
                  </a:solidFill>
                  <a:latin typeface="Montserrat Classic"/>
                </a:rPr>
                <a:t> </a:t>
              </a:r>
              <a:r>
                <a:rPr lang="en-US" sz="3000">
                  <a:solidFill>
                    <a:srgbClr val="000000"/>
                  </a:solidFill>
                  <a:latin typeface="Montserrat Classic"/>
                </a:rPr>
                <a:t>ile</a:t>
              </a:r>
              <a:r>
                <a:rPr lang="en-US" sz="3000">
                  <a:solidFill>
                    <a:srgbClr val="000000"/>
                  </a:solidFill>
                  <a:latin typeface="Montserrat Classic"/>
                </a:rPr>
                <a:t> </a:t>
              </a:r>
              <a:r>
                <a:rPr lang="en-US" sz="3000">
                  <a:solidFill>
                    <a:srgbClr val="000000"/>
                  </a:solidFill>
                  <a:latin typeface="Montserrat Classic"/>
                </a:rPr>
                <a:t>bunun</a:t>
              </a:r>
              <a:r>
                <a:rPr lang="en-US" sz="3000">
                  <a:solidFill>
                    <a:srgbClr val="000000"/>
                  </a:solidFill>
                  <a:latin typeface="Montserrat Classic"/>
                </a:rPr>
                <a:t> </a:t>
              </a:r>
              <a:r>
                <a:rPr lang="en-US" sz="3000">
                  <a:solidFill>
                    <a:srgbClr val="000000"/>
                  </a:solidFill>
                  <a:latin typeface="Montserrat Classic"/>
                </a:rPr>
                <a:t>üzerindeki</a:t>
              </a:r>
              <a:r>
                <a:rPr lang="en-US" sz="3000">
                  <a:solidFill>
                    <a:srgbClr val="000000"/>
                  </a:solidFill>
                  <a:latin typeface="Montserrat Classic"/>
                </a:rPr>
                <a:t> her </a:t>
              </a:r>
              <a:r>
                <a:rPr lang="en-US" sz="3000">
                  <a:solidFill>
                    <a:srgbClr val="000000"/>
                  </a:solidFill>
                  <a:latin typeface="Montserrat Classic"/>
                </a:rPr>
                <a:t>türlü</a:t>
              </a:r>
              <a:r>
                <a:rPr lang="en-US" sz="3000">
                  <a:solidFill>
                    <a:srgbClr val="000000"/>
                  </a:solidFill>
                  <a:latin typeface="Montserrat Classic"/>
                </a:rPr>
                <a:t> </a:t>
              </a:r>
              <a:r>
                <a:rPr lang="en-US" sz="3000">
                  <a:solidFill>
                    <a:srgbClr val="000000"/>
                  </a:solidFill>
                  <a:latin typeface="Montserrat Classic"/>
                </a:rPr>
                <a:t>hak</a:t>
              </a:r>
              <a:r>
                <a:rPr lang="en-US" sz="3000">
                  <a:solidFill>
                    <a:srgbClr val="000000"/>
                  </a:solidFill>
                  <a:latin typeface="Montserrat Classic"/>
                </a:rPr>
                <a:t> </a:t>
              </a:r>
              <a:r>
                <a:rPr lang="en-US" sz="3000">
                  <a:solidFill>
                    <a:srgbClr val="000000"/>
                  </a:solidFill>
                  <a:latin typeface="Montserrat Classic"/>
                </a:rPr>
                <a:t>ajansa</a:t>
              </a:r>
              <a:r>
                <a:rPr lang="en-US" sz="3000">
                  <a:solidFill>
                    <a:srgbClr val="000000"/>
                  </a:solidFill>
                  <a:latin typeface="Montserrat Classic"/>
                </a:rPr>
                <a:t> </a:t>
              </a:r>
              <a:r>
                <a:rPr lang="en-US" sz="3000">
                  <a:solidFill>
                    <a:srgbClr val="000000"/>
                  </a:solidFill>
                  <a:latin typeface="Montserrat Classic"/>
                </a:rPr>
                <a:t>aittir</a:t>
              </a:r>
              <a:r>
                <a:rPr lang="en-US" sz="3000">
                  <a:solidFill>
                    <a:srgbClr val="000000"/>
                  </a:solidFill>
                  <a:latin typeface="Montserrat Classic"/>
                </a:rPr>
                <a:t>.</a:t>
              </a:r>
              <a:endParaRPr/>
            </a:p>
          </p:txBody>
        </p:sp>
      </p:grpSp>
      <p:grpSp>
        <p:nvGrpSpPr>
          <p:cNvPr id="9" name="Group 9"/>
          <p:cNvGrpSpPr/>
          <p:nvPr/>
        </p:nvGrpSpPr>
        <p:grpSpPr bwMode="auto">
          <a:xfrm>
            <a:off x="1028700" y="1028700"/>
            <a:ext cx="11811400" cy="1991140"/>
            <a:chOff x="0" y="0"/>
            <a:chExt cx="15748533" cy="2654856"/>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0" y="1867138"/>
              <a:ext cx="15748533" cy="787718"/>
            </a:xfrm>
            <a:prstGeom prst="rect">
              <a:avLst/>
            </a:prstGeom>
            <a:grpFill/>
          </p:spPr>
          <p:txBody>
            <a:bodyPr lIns="0" tIns="0" rIns="0" bIns="0" rtlCol="0" anchor="t">
              <a:spAutoFit/>
            </a:bodyPr>
            <a:lstStyle/>
            <a:p>
              <a:pPr>
                <a:lnSpc>
                  <a:spcPts val="5040"/>
                </a:lnSpc>
                <a:defRPr/>
              </a:pPr>
              <a:r>
                <a:rPr lang="en-US" sz="3600" spc="288">
                  <a:latin typeface="Montserrat Semi-Bold Bold"/>
                </a:rPr>
                <a:t>PROJE HESABI</a:t>
              </a:r>
              <a:endParaRPr/>
            </a:p>
          </p:txBody>
        </p:sp>
      </p:grpSp>
      <p:sp>
        <p:nvSpPr>
          <p:cNvPr id="12" name="TextBox 12"/>
          <p:cNvSpPr txBox="1"/>
          <p:nvPr/>
        </p:nvSpPr>
        <p:spPr bwMode="auto">
          <a:xfrm>
            <a:off x="1028700" y="3474720"/>
            <a:ext cx="15767318" cy="1440180"/>
          </a:xfrm>
          <a:prstGeom prst="rect">
            <a:avLst/>
          </a:prstGeom>
        </p:spPr>
        <p:txBody>
          <a:bodyPr lIns="0" tIns="0" rIns="0" bIns="0" rtlCol="0" anchor="t">
            <a:spAutoFit/>
          </a:bodyPr>
          <a:lstStyle/>
          <a:p>
            <a:pPr>
              <a:lnSpc>
                <a:spcPts val="3840"/>
              </a:lnSpc>
              <a:spcBef>
                <a:spcPts val="0"/>
              </a:spcBef>
              <a:defRPr/>
            </a:pPr>
            <a:r>
              <a:rPr lang="en-US" sz="3200" spc="32">
                <a:solidFill>
                  <a:srgbClr val="000000"/>
                </a:solidFill>
                <a:latin typeface="Montserrat Semi-Bold"/>
              </a:rPr>
              <a:t>Projeye</a:t>
            </a:r>
            <a:r>
              <a:rPr lang="en-US" sz="3200" spc="32">
                <a:solidFill>
                  <a:srgbClr val="000000"/>
                </a:solidFill>
                <a:latin typeface="Montserrat Semi-Bold"/>
              </a:rPr>
              <a:t> </a:t>
            </a:r>
            <a:r>
              <a:rPr lang="en-US" sz="3200" spc="32">
                <a:solidFill>
                  <a:srgbClr val="000000"/>
                </a:solidFill>
                <a:latin typeface="Montserrat Semi-Bold"/>
              </a:rPr>
              <a:t>özel</a:t>
            </a:r>
            <a:r>
              <a:rPr lang="en-US" sz="3200" spc="32">
                <a:solidFill>
                  <a:srgbClr val="000000"/>
                </a:solidFill>
                <a:latin typeface="Montserrat Semi-Bold"/>
              </a:rPr>
              <a:t> </a:t>
            </a:r>
            <a:r>
              <a:rPr lang="en-US" sz="3200" spc="32">
                <a:solidFill>
                  <a:srgbClr val="000000"/>
                </a:solidFill>
                <a:latin typeface="Montserrat Semi-Bold"/>
              </a:rPr>
              <a:t>olarak</a:t>
            </a:r>
            <a:r>
              <a:rPr lang="en-US" sz="3200" spc="32">
                <a:solidFill>
                  <a:srgbClr val="000000"/>
                </a:solidFill>
                <a:latin typeface="Montserrat Semi-Bold"/>
              </a:rPr>
              <a:t> </a:t>
            </a:r>
            <a:r>
              <a:rPr lang="en-US" sz="3200" spc="32">
                <a:solidFill>
                  <a:srgbClr val="000000"/>
                </a:solidFill>
                <a:latin typeface="Montserrat Semi-Bold"/>
              </a:rPr>
              <a:t>açılan</a:t>
            </a:r>
            <a:r>
              <a:rPr lang="en-US" sz="3200" spc="32">
                <a:solidFill>
                  <a:srgbClr val="000000"/>
                </a:solidFill>
                <a:latin typeface="Montserrat Semi-Bold"/>
              </a:rPr>
              <a:t>, </a:t>
            </a:r>
            <a:r>
              <a:rPr lang="en-US" sz="3200" spc="32">
                <a:solidFill>
                  <a:srgbClr val="000000"/>
                </a:solidFill>
                <a:latin typeface="Montserrat Semi-Bold"/>
              </a:rPr>
              <a:t>Ajans</a:t>
            </a:r>
            <a:r>
              <a:rPr lang="en-US" sz="3200" spc="32">
                <a:solidFill>
                  <a:srgbClr val="000000"/>
                </a:solidFill>
                <a:latin typeface="Montserrat Semi-Bold"/>
              </a:rPr>
              <a:t> </a:t>
            </a:r>
            <a:r>
              <a:rPr lang="en-US" sz="3200" spc="32">
                <a:solidFill>
                  <a:srgbClr val="000000"/>
                </a:solidFill>
                <a:latin typeface="Montserrat Semi-Bold"/>
              </a:rPr>
              <a:t>tarafından</a:t>
            </a:r>
            <a:r>
              <a:rPr lang="en-US" sz="3200" spc="32">
                <a:solidFill>
                  <a:srgbClr val="000000"/>
                </a:solidFill>
                <a:latin typeface="Montserrat Semi-Bold"/>
              </a:rPr>
              <a:t> </a:t>
            </a:r>
            <a:r>
              <a:rPr lang="en-US" sz="3200" spc="32">
                <a:solidFill>
                  <a:srgbClr val="000000"/>
                </a:solidFill>
                <a:latin typeface="Montserrat Semi-Bold"/>
              </a:rPr>
              <a:t>sağlanan</a:t>
            </a:r>
            <a:r>
              <a:rPr lang="en-US" sz="3200" spc="32">
                <a:solidFill>
                  <a:srgbClr val="000000"/>
                </a:solidFill>
                <a:latin typeface="Montserrat Semi-Bold"/>
              </a:rPr>
              <a:t> </a:t>
            </a:r>
            <a:r>
              <a:rPr lang="en-US" sz="3200" spc="32">
                <a:solidFill>
                  <a:srgbClr val="000000"/>
                </a:solidFill>
                <a:latin typeface="Montserrat Semi-Bold"/>
              </a:rPr>
              <a:t>mali</a:t>
            </a:r>
            <a:r>
              <a:rPr lang="en-US" sz="3200" spc="32">
                <a:solidFill>
                  <a:srgbClr val="000000"/>
                </a:solidFill>
                <a:latin typeface="Montserrat Semi-Bold"/>
              </a:rPr>
              <a:t> </a:t>
            </a:r>
            <a:r>
              <a:rPr lang="en-US" sz="3200" spc="32">
                <a:solidFill>
                  <a:srgbClr val="000000"/>
                </a:solidFill>
                <a:latin typeface="Montserrat Semi-Bold"/>
              </a:rPr>
              <a:t>desteğin</a:t>
            </a:r>
            <a:r>
              <a:rPr lang="en-US" sz="3200" spc="32">
                <a:solidFill>
                  <a:srgbClr val="000000"/>
                </a:solidFill>
                <a:latin typeface="Montserrat Semi-Bold"/>
              </a:rPr>
              <a:t> ve </a:t>
            </a:r>
            <a:r>
              <a:rPr lang="en-US" sz="3200" spc="32">
                <a:solidFill>
                  <a:srgbClr val="000000"/>
                </a:solidFill>
                <a:latin typeface="Montserrat Semi-Bold"/>
              </a:rPr>
              <a:t>sözleşmede</a:t>
            </a:r>
            <a:r>
              <a:rPr lang="en-US" sz="3200" spc="32">
                <a:solidFill>
                  <a:srgbClr val="000000"/>
                </a:solidFill>
                <a:latin typeface="Montserrat Semi-Bold"/>
              </a:rPr>
              <a:t> </a:t>
            </a:r>
            <a:r>
              <a:rPr lang="en-US" sz="3200" spc="32">
                <a:solidFill>
                  <a:srgbClr val="000000"/>
                </a:solidFill>
                <a:latin typeface="Montserrat Semi-Bold"/>
              </a:rPr>
              <a:t>belirtilmesi</a:t>
            </a:r>
            <a:r>
              <a:rPr lang="en-US" sz="3200" spc="32">
                <a:solidFill>
                  <a:srgbClr val="000000"/>
                </a:solidFill>
                <a:latin typeface="Montserrat Semi-Bold"/>
              </a:rPr>
              <a:t> </a:t>
            </a:r>
            <a:r>
              <a:rPr lang="en-US" sz="3200" spc="32">
                <a:solidFill>
                  <a:srgbClr val="000000"/>
                </a:solidFill>
                <a:latin typeface="Montserrat Semi-Bold"/>
              </a:rPr>
              <a:t>halinde</a:t>
            </a:r>
            <a:r>
              <a:rPr lang="en-US" sz="3200" spc="32">
                <a:solidFill>
                  <a:srgbClr val="000000"/>
                </a:solidFill>
                <a:latin typeface="Montserrat Semi-Bold"/>
              </a:rPr>
              <a:t> </a:t>
            </a:r>
            <a:r>
              <a:rPr lang="en-US" sz="3200" spc="32">
                <a:solidFill>
                  <a:srgbClr val="000000"/>
                </a:solidFill>
                <a:latin typeface="Montserrat Semi-Bold"/>
              </a:rPr>
              <a:t>yararlanıcı</a:t>
            </a:r>
            <a:r>
              <a:rPr lang="en-US" sz="3200" spc="32">
                <a:solidFill>
                  <a:srgbClr val="000000"/>
                </a:solidFill>
                <a:latin typeface="Montserrat Semi-Bold"/>
              </a:rPr>
              <a:t> </a:t>
            </a:r>
            <a:r>
              <a:rPr lang="en-US" sz="3200" spc="32">
                <a:solidFill>
                  <a:srgbClr val="000000"/>
                </a:solidFill>
                <a:latin typeface="Montserrat Semi-Bold"/>
              </a:rPr>
              <a:t>eş</a:t>
            </a:r>
            <a:r>
              <a:rPr lang="en-US" sz="3200" spc="32">
                <a:solidFill>
                  <a:srgbClr val="000000"/>
                </a:solidFill>
                <a:latin typeface="Montserrat Semi-Bold"/>
              </a:rPr>
              <a:t> </a:t>
            </a:r>
            <a:r>
              <a:rPr lang="en-US" sz="3200" spc="32">
                <a:solidFill>
                  <a:srgbClr val="000000"/>
                </a:solidFill>
                <a:latin typeface="Montserrat Semi-Bold"/>
              </a:rPr>
              <a:t>finansmanının</a:t>
            </a:r>
            <a:r>
              <a:rPr lang="en-US" sz="3200" spc="32">
                <a:solidFill>
                  <a:srgbClr val="000000"/>
                </a:solidFill>
                <a:latin typeface="Montserrat Semi-Bold"/>
              </a:rPr>
              <a:t> da </a:t>
            </a:r>
            <a:r>
              <a:rPr lang="en-US" sz="3200" spc="32">
                <a:solidFill>
                  <a:srgbClr val="000000"/>
                </a:solidFill>
                <a:latin typeface="Montserrat Semi-Bold"/>
              </a:rPr>
              <a:t>aktarıldığı</a:t>
            </a:r>
            <a:r>
              <a:rPr lang="en-US" sz="3200" spc="32">
                <a:solidFill>
                  <a:srgbClr val="000000"/>
                </a:solidFill>
                <a:latin typeface="Montserrat Semi-Bold"/>
              </a:rPr>
              <a:t> </a:t>
            </a:r>
            <a:r>
              <a:rPr lang="en-US" sz="3200" spc="32">
                <a:solidFill>
                  <a:srgbClr val="000000"/>
                </a:solidFill>
                <a:latin typeface="Montserrat Semi-Bold"/>
              </a:rPr>
              <a:t>banka</a:t>
            </a:r>
            <a:r>
              <a:rPr lang="en-US" sz="3200" spc="32">
                <a:solidFill>
                  <a:srgbClr val="000000"/>
                </a:solidFill>
                <a:latin typeface="Montserrat Semi-Bold"/>
              </a:rPr>
              <a:t> </a:t>
            </a:r>
            <a:r>
              <a:rPr lang="en-US" sz="3200" spc="32">
                <a:solidFill>
                  <a:srgbClr val="000000"/>
                </a:solidFill>
                <a:latin typeface="Montserrat Semi-Bold"/>
              </a:rPr>
              <a:t>hesabı</a:t>
            </a:r>
            <a:endParaRPr lang="en-US" sz="3200" spc="32">
              <a:solidFill>
                <a:srgbClr val="000000"/>
              </a:solidFill>
              <a:latin typeface="Montserrat Semi-Bold"/>
            </a:endParaRPr>
          </a:p>
        </p:txBody>
      </p:sp>
      <p:sp>
        <p:nvSpPr>
          <p:cNvPr id="16" name="Slayt Numarası Yer Tutucusu 15"/>
          <p:cNvSpPr>
            <a:spLocks noGrp="1"/>
          </p:cNvSpPr>
          <p:nvPr>
            <p:ph type="sldNum" sz="quarter" idx="12"/>
          </p:nvPr>
        </p:nvSpPr>
        <p:spPr bwMode="auto">
          <a:xfrm>
            <a:off x="15544800" y="9621423"/>
            <a:ext cx="2133600" cy="365125"/>
          </a:xfrm>
        </p:spPr>
        <p:txBody>
          <a:bodyPr/>
          <a:lstStyle/>
          <a:p>
            <a:pPr>
              <a:defRPr/>
            </a:pPr>
            <a:fld id="{B6F15528-21DE-4FAA-801E-634DDDAF4B2B}" type="slidenum">
              <a:rPr lang="en-US" sz="2000"/>
              <a:t>19</a:t>
            </a:fld>
            <a:endParaRPr lang="en-US" sz="2000"/>
          </a:p>
        </p:txBody>
      </p:sp>
      <p:pic>
        <p:nvPicPr>
          <p:cNvPr id="17" name="Picture 27"/>
          <p:cNvPicPr>
            <a:picLocks noChangeAspect="1"/>
          </p:cNvPicPr>
          <p:nvPr/>
        </p:nvPicPr>
        <p:blipFill>
          <a:blip r:embed="rId3">
            <a:alphaModFix amt="83000"/>
          </a:blip>
          <a:stretch/>
        </p:blipFill>
        <p:spPr bwMode="auto">
          <a:xfrm>
            <a:off x="10210800" y="434652"/>
            <a:ext cx="557024" cy="173086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Veri Yer Tutucusu 2"/>
          <p:cNvSpPr>
            <a:spLocks noGrp="1"/>
          </p:cNvSpPr>
          <p:nvPr>
            <p:ph type="dt" sz="half" idx="10"/>
          </p:nvPr>
        </p:nvSpPr>
        <p:spPr bwMode="auto"/>
        <p:txBody>
          <a:bodyPr/>
          <a:lstStyle/>
          <a:p>
            <a:pPr>
              <a:defRPr/>
            </a:pPr>
            <a:fld id="{B1D97AEB-459C-4143-BF1D-09C1A41094AE}" type="datetime1">
              <a:rPr lang="tr-TR"/>
              <a:t>10.03.2025</a:t>
            </a:fld>
            <a:endParaRPr lang="tr-TR"/>
          </a:p>
        </p:txBody>
      </p:sp>
      <p:sp>
        <p:nvSpPr>
          <p:cNvPr id="9" name="Slayt Numarası Yer Tutucusu 8"/>
          <p:cNvSpPr>
            <a:spLocks noGrp="1"/>
          </p:cNvSpPr>
          <p:nvPr>
            <p:ph type="sldNum" sz="quarter" idx="12"/>
          </p:nvPr>
        </p:nvSpPr>
        <p:spPr bwMode="auto"/>
        <p:txBody>
          <a:bodyPr/>
          <a:lstStyle/>
          <a:p>
            <a:pPr>
              <a:defRPr/>
            </a:pPr>
            <a:fld id="{401752BD-97EE-4FBD-A3C2-B38FAE599B9B}" type="slidenum">
              <a:rPr lang="tr-TR"/>
              <a:t>2</a:t>
            </a:fld>
            <a:endParaRPr lang="tr-TR"/>
          </a:p>
        </p:txBody>
      </p:sp>
      <p:sp>
        <p:nvSpPr>
          <p:cNvPr id="7" name="Alt Başlık 6"/>
          <p:cNvSpPr>
            <a:spLocks noGrp="1"/>
          </p:cNvSpPr>
          <p:nvPr>
            <p:ph type="subTitle" idx="1"/>
          </p:nvPr>
        </p:nvSpPr>
        <p:spPr bwMode="auto">
          <a:xfrm>
            <a:off x="4748706" y="823020"/>
            <a:ext cx="10693188" cy="796980"/>
          </a:xfrm>
        </p:spPr>
        <p:txBody>
          <a:bodyPr/>
          <a:lstStyle/>
          <a:p>
            <a:pPr algn="ctr">
              <a:defRPr/>
            </a:pPr>
            <a:r>
              <a:rPr lang="tr-TR" sz="3600">
                <a:solidFill>
                  <a:srgbClr val="C00000"/>
                </a:solidFill>
                <a:latin typeface="Calibri"/>
                <a:cs typeface="Calibri"/>
              </a:rPr>
              <a:t>Proje muhasebesini nasıl tutacağım?</a:t>
            </a:r>
            <a:endParaRPr lang="tr-TR" sz="3300"/>
          </a:p>
        </p:txBody>
      </p:sp>
      <p:graphicFrame>
        <p:nvGraphicFramePr>
          <p:cNvPr id="8" name="Diyagram 7"/>
          <p:cNvGraphicFramePr>
            <a:graphicFrameLocks xmlns:a="http://schemas.openxmlformats.org/drawingml/2006/main"/>
          </p:cNvGraphicFramePr>
          <p:nvPr/>
        </p:nvGraphicFramePr>
        <p:xfrm>
          <a:off x="3596900" y="715008"/>
          <a:ext cx="11017224" cy="5616624"/>
          <a:chOff x="0" y="0"/>
          <a:chExt cx="11017224" cy="5616624"/>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sp>
        <p:nvSpPr>
          <p:cNvPr id="4" name="PB2"/>
          <p:cNvSpPr/>
          <p:nvPr/>
        </p:nvSpPr>
        <p:spPr bwMode="auto">
          <a:xfrm>
            <a:off x="7048500" y="9772650"/>
            <a:ext cx="7543800" cy="228600"/>
          </a:xfrm>
          <a:prstGeom prst="rect">
            <a:avLst/>
          </a:prstGeom>
          <a:solidFill>
            <a:srgbClr val="FFFFFF"/>
          </a:solidFill>
          <a:ln w="9525">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sz="2700"/>
          </a:p>
        </p:txBody>
      </p:sp>
      <p:sp>
        <p:nvSpPr>
          <p:cNvPr id="5" name="PB"/>
          <p:cNvSpPr/>
          <p:nvPr/>
        </p:nvSpPr>
        <p:spPr bwMode="auto">
          <a:xfrm>
            <a:off x="7048500" y="9772650"/>
            <a:ext cx="6426201" cy="228600"/>
          </a:xfrm>
          <a:prstGeom prst="rect">
            <a:avLst/>
          </a:prstGeom>
          <a:solidFill>
            <a:srgbClr val="D8D8D8"/>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sz="2700"/>
          </a:p>
        </p:txBody>
      </p:sp>
      <p:sp>
        <p:nvSpPr>
          <p:cNvPr id="2" name="Dikdörtgen 1"/>
          <p:cNvSpPr/>
          <p:nvPr/>
        </p:nvSpPr>
        <p:spPr bwMode="auto">
          <a:xfrm>
            <a:off x="3449519" y="6459077"/>
            <a:ext cx="11388960" cy="1823576"/>
          </a:xfrm>
          <a:prstGeom prst="rect">
            <a:avLst/>
          </a:prstGeom>
        </p:spPr>
        <p:txBody>
          <a:bodyPr wrap="square">
            <a:spAutoFit/>
          </a:bodyPr>
          <a:lstStyle/>
          <a:p>
            <a:pPr marL="428625" indent="-428625" algn="just">
              <a:buFont typeface="Arial"/>
              <a:buChar char="•"/>
              <a:defRPr/>
            </a:pPr>
            <a:r>
              <a:rPr lang="tr-TR" sz="2250">
                <a:latin typeface="Times New Roman"/>
                <a:cs typeface="Times New Roman"/>
              </a:rPr>
              <a:t>Alınan mali destek, </a:t>
            </a:r>
            <a:r>
              <a:rPr lang="tr-TR" sz="2250" b="1">
                <a:latin typeface="Times New Roman"/>
                <a:cs typeface="Times New Roman"/>
              </a:rPr>
              <a:t>gelir </a:t>
            </a:r>
            <a:r>
              <a:rPr lang="tr-TR" sz="2250">
                <a:latin typeface="Times New Roman"/>
                <a:cs typeface="Times New Roman"/>
              </a:rPr>
              <a:t>olarak kaydedilebilir. Tüm kamu kurum ve kuruluşları bu metodu kullanmalıdır.</a:t>
            </a:r>
            <a:endParaRPr/>
          </a:p>
          <a:p>
            <a:pPr marL="428625" indent="-428625" algn="just">
              <a:buFont typeface="Arial"/>
              <a:buChar char="•"/>
              <a:defRPr/>
            </a:pPr>
            <a:r>
              <a:rPr lang="tr-TR" sz="2250">
                <a:latin typeface="Times New Roman"/>
                <a:cs typeface="Times New Roman"/>
              </a:rPr>
              <a:t>Öz kaynak yönteminde ise alınan mali destek </a:t>
            </a:r>
            <a:r>
              <a:rPr lang="tr-TR" sz="2250" b="1">
                <a:latin typeface="Times New Roman"/>
                <a:cs typeface="Times New Roman"/>
              </a:rPr>
              <a:t>özel fon </a:t>
            </a:r>
            <a:r>
              <a:rPr lang="tr-TR" sz="2250">
                <a:latin typeface="Times New Roman"/>
                <a:cs typeface="Times New Roman"/>
              </a:rPr>
              <a:t>olarak kaydedilebilir. Ancak, bu</a:t>
            </a:r>
            <a:endParaRPr/>
          </a:p>
          <a:p>
            <a:pPr algn="just">
              <a:defRPr/>
            </a:pPr>
            <a:r>
              <a:rPr lang="tr-TR" sz="2250">
                <a:latin typeface="Times New Roman"/>
                <a:cs typeface="Times New Roman"/>
              </a:rPr>
              <a:t>durumda, satın alınan demirbaşın mali destek oranına tekabül eden kısmı amortismana tabi</a:t>
            </a:r>
            <a:endParaRPr/>
          </a:p>
          <a:p>
            <a:pPr algn="just">
              <a:defRPr/>
            </a:pPr>
            <a:r>
              <a:rPr lang="tr-TR" sz="2250">
                <a:latin typeface="Times New Roman"/>
                <a:cs typeface="Times New Roman"/>
              </a:rPr>
              <a:t>tutulmaz.</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bldLst>
      <p:bldGraphic spid="8"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pSp>
        <p:nvGrpSpPr>
          <p:cNvPr id="9" name="Group 9"/>
          <p:cNvGrpSpPr/>
          <p:nvPr/>
        </p:nvGrpSpPr>
        <p:grpSpPr bwMode="auto">
          <a:xfrm>
            <a:off x="1028700" y="1028700"/>
            <a:ext cx="11811400" cy="2636527"/>
            <a:chOff x="0" y="0"/>
            <a:chExt cx="15748533" cy="3515367"/>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0" y="1867138"/>
              <a:ext cx="15748533" cy="1648229"/>
            </a:xfrm>
            <a:prstGeom prst="rect">
              <a:avLst/>
            </a:prstGeom>
            <a:grpFill/>
          </p:spPr>
          <p:txBody>
            <a:bodyPr lIns="0" tIns="0" rIns="0" bIns="0" rtlCol="0" anchor="t">
              <a:spAutoFit/>
            </a:bodyPr>
            <a:lstStyle/>
            <a:p>
              <a:pPr>
                <a:lnSpc>
                  <a:spcPts val="5040"/>
                </a:lnSpc>
                <a:defRPr/>
              </a:pPr>
              <a:r>
                <a:rPr lang="tr-TR" sz="3600" spc="288">
                  <a:solidFill>
                    <a:srgbClr val="000000"/>
                  </a:solidFill>
                  <a:latin typeface="Montserrat Semi-Bold Bold"/>
                </a:rPr>
                <a:t>PROJE HESABINDAN YAPILACAK ÖDEMELER</a:t>
              </a:r>
              <a:endParaRPr lang="en-US" sz="3600" spc="288">
                <a:solidFill>
                  <a:srgbClr val="000000"/>
                </a:solidFill>
                <a:latin typeface="Montserrat Semi-Bold Bold"/>
              </a:endParaRPr>
            </a:p>
          </p:txBody>
        </p:sp>
      </p:grpSp>
      <p:sp>
        <p:nvSpPr>
          <p:cNvPr id="17" name="Slayt Numarası Yer Tutucusu 16"/>
          <p:cNvSpPr>
            <a:spLocks noGrp="1"/>
          </p:cNvSpPr>
          <p:nvPr>
            <p:ph type="sldNum" sz="quarter" idx="12"/>
          </p:nvPr>
        </p:nvSpPr>
        <p:spPr bwMode="auto">
          <a:xfrm>
            <a:off x="15697200" y="9639300"/>
            <a:ext cx="2133600" cy="365125"/>
          </a:xfrm>
        </p:spPr>
        <p:txBody>
          <a:bodyPr/>
          <a:lstStyle/>
          <a:p>
            <a:pPr>
              <a:defRPr/>
            </a:pPr>
            <a:fld id="{B6F15528-21DE-4FAA-801E-634DDDAF4B2B}" type="slidenum">
              <a:rPr lang="en-US" sz="2000"/>
              <a:t>20</a:t>
            </a:fld>
            <a:endParaRPr lang="en-US" sz="2000"/>
          </a:p>
        </p:txBody>
      </p:sp>
      <p:pic>
        <p:nvPicPr>
          <p:cNvPr id="15" name="Picture 27"/>
          <p:cNvPicPr>
            <a:picLocks noChangeAspect="1"/>
          </p:cNvPicPr>
          <p:nvPr/>
        </p:nvPicPr>
        <p:blipFill>
          <a:blip r:embed="rId3">
            <a:alphaModFix amt="83000"/>
          </a:blip>
          <a:stretch/>
        </p:blipFill>
        <p:spPr bwMode="auto">
          <a:xfrm>
            <a:off x="10210800" y="434652"/>
            <a:ext cx="557024" cy="1730864"/>
          </a:xfrm>
          <a:prstGeom prst="rect">
            <a:avLst/>
          </a:prstGeom>
        </p:spPr>
      </p:pic>
      <p:sp>
        <p:nvSpPr>
          <p:cNvPr id="14" name="Dikdörtgen 13"/>
          <p:cNvSpPr/>
          <p:nvPr/>
        </p:nvSpPr>
        <p:spPr bwMode="auto">
          <a:xfrm>
            <a:off x="1028700" y="4000500"/>
            <a:ext cx="16802100" cy="5909310"/>
          </a:xfrm>
          <a:prstGeom prst="rect">
            <a:avLst/>
          </a:prstGeom>
        </p:spPr>
        <p:txBody>
          <a:bodyPr wrap="square">
            <a:spAutoFit/>
          </a:bodyPr>
          <a:lstStyle/>
          <a:p>
            <a:pPr>
              <a:spcAft>
                <a:spcPts val="0"/>
              </a:spcAft>
              <a:defRPr/>
            </a:pPr>
            <a:r>
              <a:rPr lang="tr-TR" sz="3000" b="1" i="1">
                <a:solidFill>
                  <a:srgbClr val="000000"/>
                </a:solidFill>
                <a:latin typeface="Montserrat Classic"/>
                <a:cs typeface="Times New Roman"/>
              </a:rPr>
              <a:t>Bankaya hitaben hazırlanan </a:t>
            </a:r>
            <a:r>
              <a:rPr lang="en-GB" sz="3000" b="1" i="1">
                <a:solidFill>
                  <a:srgbClr val="000000"/>
                </a:solidFill>
                <a:latin typeface="Montserrat Classic"/>
                <a:cs typeface="Times New Roman"/>
              </a:rPr>
              <a:t>ödeme</a:t>
            </a:r>
            <a:r>
              <a:rPr lang="en-GB" sz="3000" b="1" i="1">
                <a:solidFill>
                  <a:srgbClr val="000000"/>
                </a:solidFill>
                <a:latin typeface="Montserrat Classic"/>
                <a:cs typeface="Times New Roman"/>
              </a:rPr>
              <a:t> </a:t>
            </a:r>
            <a:r>
              <a:rPr lang="en-GB" sz="3000" b="1" i="1">
                <a:solidFill>
                  <a:srgbClr val="000000"/>
                </a:solidFill>
                <a:latin typeface="Montserrat Classic"/>
                <a:cs typeface="Times New Roman"/>
              </a:rPr>
              <a:t>talimatı</a:t>
            </a:r>
            <a:r>
              <a:rPr lang="tr-TR" sz="3000" b="1" i="1">
                <a:solidFill>
                  <a:srgbClr val="000000"/>
                </a:solidFill>
                <a:latin typeface="Montserrat Classic"/>
                <a:cs typeface="Times New Roman"/>
              </a:rPr>
              <a:t> ekinde belirtilen belgeler sunulmalıdır.</a:t>
            </a:r>
            <a:endParaRPr/>
          </a:p>
          <a:p>
            <a:pPr>
              <a:spcAft>
                <a:spcPts val="0"/>
              </a:spcAft>
              <a:defRPr/>
            </a:pPr>
            <a:endParaRPr lang="tr-TR" sz="3000">
              <a:solidFill>
                <a:srgbClr val="000000"/>
              </a:solidFill>
              <a:latin typeface="Arial"/>
              <a:ea typeface="Times New Roman"/>
              <a:cs typeface="Times New Roman"/>
            </a:endParaRPr>
          </a:p>
          <a:p>
            <a:pPr>
              <a:spcAft>
                <a:spcPts val="1200"/>
              </a:spcAft>
              <a:defRPr/>
            </a:pPr>
            <a:r>
              <a:rPr lang="en-GB" sz="3000">
                <a:solidFill>
                  <a:srgbClr val="000000"/>
                </a:solidFill>
                <a:latin typeface="Montserrat Classic"/>
                <a:ea typeface="Times New Roman"/>
                <a:cs typeface="Times New Roman"/>
              </a:rPr>
              <a:t>1.1 ve 1.2 </a:t>
            </a:r>
            <a:r>
              <a:rPr lang="en-GB" sz="3000">
                <a:solidFill>
                  <a:srgbClr val="000000"/>
                </a:solidFill>
                <a:latin typeface="Montserrat Classic"/>
                <a:ea typeface="Times New Roman"/>
                <a:cs typeface="Times New Roman"/>
              </a:rPr>
              <a:t>nolu</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Maaşlar</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bütçe</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başlıkları</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altındaki</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kalemler</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için</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imzalı</a:t>
            </a:r>
            <a:r>
              <a:rPr lang="en-GB" sz="3000">
                <a:solidFill>
                  <a:srgbClr val="000000"/>
                </a:solidFill>
                <a:latin typeface="Montserrat Classic"/>
                <a:ea typeface="Times New Roman"/>
                <a:cs typeface="Times New Roman"/>
              </a:rPr>
              <a:t>/</a:t>
            </a:r>
            <a:r>
              <a:rPr lang="en-GB" sz="3000">
                <a:solidFill>
                  <a:srgbClr val="000000"/>
                </a:solidFill>
                <a:latin typeface="Montserrat Classic"/>
                <a:ea typeface="Times New Roman"/>
                <a:cs typeface="Times New Roman"/>
              </a:rPr>
              <a:t>kaşeli</a:t>
            </a:r>
            <a:r>
              <a:rPr lang="en-GB" sz="3000">
                <a:solidFill>
                  <a:srgbClr val="000000"/>
                </a:solidFill>
                <a:latin typeface="Montserrat Classic"/>
                <a:ea typeface="Times New Roman"/>
                <a:cs typeface="Times New Roman"/>
              </a:rPr>
              <a:t> </a:t>
            </a:r>
            <a:r>
              <a:rPr lang="en-GB" sz="3000" u="sng">
                <a:solidFill>
                  <a:srgbClr val="C00000"/>
                </a:solidFill>
                <a:latin typeface="Montserrat Classic"/>
                <a:ea typeface="Times New Roman"/>
                <a:cs typeface="Times New Roman"/>
              </a:rPr>
              <a:t>bordro</a:t>
            </a:r>
            <a:r>
              <a:rPr lang="en-GB" sz="3000">
                <a:solidFill>
                  <a:srgbClr val="000000"/>
                </a:solidFill>
                <a:latin typeface="Montserrat Classic"/>
                <a:ea typeface="Times New Roman"/>
                <a:cs typeface="Times New Roman"/>
              </a:rPr>
              <a:t> </a:t>
            </a:r>
            <a:r>
              <a:rPr lang="en-GB" sz="3000" b="1">
                <a:solidFill>
                  <a:srgbClr val="000000"/>
                </a:solidFill>
                <a:latin typeface="Montserrat Classic"/>
                <a:ea typeface="Times New Roman"/>
                <a:cs typeface="Times New Roman"/>
              </a:rPr>
              <a:t>ve</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imzalı</a:t>
            </a:r>
            <a:r>
              <a:rPr lang="en-GB" sz="3000">
                <a:solidFill>
                  <a:srgbClr val="000000"/>
                </a:solidFill>
                <a:latin typeface="Montserrat Classic"/>
                <a:ea typeface="Times New Roman"/>
                <a:cs typeface="Times New Roman"/>
              </a:rPr>
              <a:t>/</a:t>
            </a:r>
            <a:r>
              <a:rPr lang="en-GB" sz="3000">
                <a:solidFill>
                  <a:srgbClr val="000000"/>
                </a:solidFill>
                <a:latin typeface="Montserrat Classic"/>
                <a:ea typeface="Times New Roman"/>
                <a:cs typeface="Times New Roman"/>
              </a:rPr>
              <a:t>kaşeli</a:t>
            </a:r>
            <a:r>
              <a:rPr lang="en-GB" sz="3000">
                <a:solidFill>
                  <a:srgbClr val="000000"/>
                </a:solidFill>
                <a:latin typeface="Montserrat Classic"/>
                <a:ea typeface="Times New Roman"/>
                <a:cs typeface="Times New Roman"/>
              </a:rPr>
              <a:t> </a:t>
            </a:r>
            <a:r>
              <a:rPr lang="en-GB" sz="3000" u="sng">
                <a:solidFill>
                  <a:srgbClr val="C00000"/>
                </a:solidFill>
                <a:latin typeface="Montserrat Classic"/>
                <a:ea typeface="Times New Roman"/>
                <a:cs typeface="Times New Roman"/>
                <a:hlinkClick r:id="rId4" tooltip="http://www.ankaraka.org.tr/archive/files/mdp2015-2/ANKARAKA-2015-2-Personel-Zaman-Cizelgesi.doc"/>
              </a:rPr>
              <a:t>proje</a:t>
            </a:r>
            <a:r>
              <a:rPr lang="en-GB" sz="3000" u="sng">
                <a:solidFill>
                  <a:srgbClr val="C00000"/>
                </a:solidFill>
                <a:latin typeface="Montserrat Classic"/>
                <a:ea typeface="Times New Roman"/>
                <a:cs typeface="Times New Roman"/>
                <a:hlinkClick r:id="rId4" tooltip="http://www.ankaraka.org.tr/archive/files/mdp2015-2/ANKARAKA-2015-2-Personel-Zaman-Cizelgesi.doc"/>
              </a:rPr>
              <a:t> </a:t>
            </a:r>
            <a:r>
              <a:rPr lang="en-GB" sz="3000" u="sng">
                <a:solidFill>
                  <a:srgbClr val="C00000"/>
                </a:solidFill>
                <a:latin typeface="Montserrat Classic"/>
                <a:ea typeface="Times New Roman"/>
                <a:cs typeface="Times New Roman"/>
                <a:hlinkClick r:id="rId4" tooltip="http://www.ankaraka.org.tr/archive/files/mdp2015-2/ANKARAKA-2015-2-Personel-Zaman-Cizelgesi.doc"/>
              </a:rPr>
              <a:t>personeli</a:t>
            </a:r>
            <a:r>
              <a:rPr lang="en-GB" sz="3000" u="sng">
                <a:solidFill>
                  <a:srgbClr val="C00000"/>
                </a:solidFill>
                <a:latin typeface="Montserrat Classic"/>
                <a:ea typeface="Times New Roman"/>
                <a:cs typeface="Times New Roman"/>
                <a:hlinkClick r:id="rId4" tooltip="http://www.ankaraka.org.tr/archive/files/mdp2015-2/ANKARAKA-2015-2-Personel-Zaman-Cizelgesi.doc"/>
              </a:rPr>
              <a:t> zaman </a:t>
            </a:r>
            <a:r>
              <a:rPr lang="en-GB" sz="3000" u="sng">
                <a:solidFill>
                  <a:srgbClr val="C00000"/>
                </a:solidFill>
                <a:latin typeface="Montserrat Classic"/>
                <a:ea typeface="Times New Roman"/>
                <a:cs typeface="Times New Roman"/>
                <a:hlinkClick r:id="rId4" tooltip="http://www.ankaraka.org.tr/archive/files/mdp2015-2/ANKARAKA-2015-2-Personel-Zaman-Cizelgesi.doc"/>
              </a:rPr>
              <a:t>çizelgesi</a:t>
            </a:r>
            <a:endParaRPr lang="tr-TR" sz="3000">
              <a:solidFill>
                <a:srgbClr val="C00000"/>
              </a:solidFill>
              <a:latin typeface="Montserrat Classic"/>
              <a:ea typeface="Times New Roman"/>
              <a:cs typeface="Times New Roman"/>
            </a:endParaRPr>
          </a:p>
          <a:p>
            <a:pPr>
              <a:spcAft>
                <a:spcPts val="1200"/>
              </a:spcAft>
              <a:defRPr/>
            </a:pPr>
            <a:r>
              <a:rPr lang="en-GB" sz="3000">
                <a:solidFill>
                  <a:srgbClr val="000000"/>
                </a:solidFill>
                <a:latin typeface="Montserrat Classic"/>
                <a:ea typeface="Times New Roman"/>
                <a:cs typeface="Times New Roman"/>
              </a:rPr>
              <a:t>1.3 </a:t>
            </a:r>
            <a:r>
              <a:rPr lang="en-GB" sz="3000">
                <a:solidFill>
                  <a:srgbClr val="000000"/>
                </a:solidFill>
                <a:latin typeface="Montserrat Classic"/>
                <a:ea typeface="Times New Roman"/>
                <a:cs typeface="Times New Roman"/>
              </a:rPr>
              <a:t>Gündelikler</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bütçe</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başlığı</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altındaki</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kalemler</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için</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imzalı</a:t>
            </a:r>
            <a:r>
              <a:rPr lang="en-GB" sz="3000">
                <a:solidFill>
                  <a:srgbClr val="000000"/>
                </a:solidFill>
                <a:latin typeface="Montserrat Classic"/>
                <a:ea typeface="Times New Roman"/>
                <a:cs typeface="Times New Roman"/>
              </a:rPr>
              <a:t>/</a:t>
            </a:r>
            <a:r>
              <a:rPr lang="en-GB" sz="3000">
                <a:solidFill>
                  <a:srgbClr val="000000"/>
                </a:solidFill>
                <a:latin typeface="Montserrat Classic"/>
                <a:ea typeface="Times New Roman"/>
                <a:cs typeface="Times New Roman"/>
              </a:rPr>
              <a:t>kaşeli</a:t>
            </a:r>
            <a:r>
              <a:rPr lang="en-GB" sz="3000">
                <a:solidFill>
                  <a:srgbClr val="000000"/>
                </a:solidFill>
                <a:latin typeface="Montserrat Classic"/>
                <a:ea typeface="Times New Roman"/>
                <a:cs typeface="Times New Roman"/>
              </a:rPr>
              <a:t> </a:t>
            </a:r>
            <a:r>
              <a:rPr lang="en-GB" sz="3000" u="sng">
                <a:solidFill>
                  <a:srgbClr val="C00000"/>
                </a:solidFill>
                <a:latin typeface="Montserrat Classic"/>
                <a:ea typeface="Times New Roman"/>
                <a:cs typeface="Times New Roman"/>
                <a:hlinkClick r:id="rId5" tooltip="https://www.trakyaka.org.tr/upload/Node/33566/files/EK_3_5_Harcirah_Bildirim_Tablosu.docx"/>
              </a:rPr>
              <a:t>harcırah</a:t>
            </a:r>
            <a:r>
              <a:rPr lang="en-GB" sz="3000" u="sng">
                <a:solidFill>
                  <a:srgbClr val="C00000"/>
                </a:solidFill>
                <a:latin typeface="Montserrat Classic"/>
                <a:ea typeface="Times New Roman"/>
                <a:cs typeface="Times New Roman"/>
                <a:hlinkClick r:id="rId5" tooltip="https://www.trakyaka.org.tr/upload/Node/33566/files/EK_3_5_Harcirah_Bildirim_Tablosu.docx"/>
              </a:rPr>
              <a:t> </a:t>
            </a:r>
            <a:r>
              <a:rPr lang="en-GB" sz="3000" u="sng">
                <a:solidFill>
                  <a:srgbClr val="C00000"/>
                </a:solidFill>
                <a:latin typeface="Montserrat Classic"/>
                <a:ea typeface="Times New Roman"/>
                <a:cs typeface="Times New Roman"/>
                <a:hlinkClick r:id="rId5" tooltip="https://www.trakyaka.org.tr/upload/Node/33566/files/EK_3_5_Harcirah_Bildirim_Tablosu.docx"/>
              </a:rPr>
              <a:t>bildirim</a:t>
            </a:r>
            <a:r>
              <a:rPr lang="en-GB" sz="3000" u="sng">
                <a:solidFill>
                  <a:srgbClr val="C00000"/>
                </a:solidFill>
                <a:latin typeface="Montserrat Classic"/>
                <a:ea typeface="Times New Roman"/>
                <a:cs typeface="Times New Roman"/>
                <a:hlinkClick r:id="rId5" tooltip="https://www.trakyaka.org.tr/upload/Node/33566/files/EK_3_5_Harcirah_Bildirim_Tablosu.docx"/>
              </a:rPr>
              <a:t> </a:t>
            </a:r>
            <a:r>
              <a:rPr lang="en-GB" sz="3000" u="sng">
                <a:solidFill>
                  <a:srgbClr val="C00000"/>
                </a:solidFill>
                <a:latin typeface="Montserrat Classic"/>
                <a:ea typeface="Times New Roman"/>
                <a:cs typeface="Times New Roman"/>
                <a:hlinkClick r:id="rId5" tooltip="https://www.trakyaka.org.tr/upload/Node/33566/files/EK_3_5_Harcirah_Bildirim_Tablosu.docx"/>
              </a:rPr>
              <a:t>tablosu</a:t>
            </a:r>
            <a:endParaRPr lang="tr-TR" sz="3000" u="sng">
              <a:solidFill>
                <a:srgbClr val="C00000"/>
              </a:solidFill>
              <a:latin typeface="Montserrat Classic"/>
              <a:ea typeface="Calibri"/>
              <a:cs typeface="Times New Roman"/>
            </a:endParaRPr>
          </a:p>
          <a:p>
            <a:pPr lvl="0">
              <a:spcAft>
                <a:spcPts val="1200"/>
              </a:spcAft>
              <a:buSzPts val="1000"/>
              <a:tabLst>
                <a:tab pos="457200" algn="l"/>
              </a:tabLst>
              <a:defRPr/>
            </a:pPr>
            <a:r>
              <a:rPr lang="en-GB" sz="3000">
                <a:solidFill>
                  <a:srgbClr val="000000"/>
                </a:solidFill>
                <a:latin typeface="Montserrat Classic"/>
                <a:ea typeface="Times New Roman"/>
                <a:cs typeface="Times New Roman"/>
              </a:rPr>
              <a:t>4.1. </a:t>
            </a:r>
            <a:r>
              <a:rPr lang="en-GB" sz="3000">
                <a:solidFill>
                  <a:srgbClr val="000000"/>
                </a:solidFill>
                <a:latin typeface="Montserrat Classic"/>
                <a:ea typeface="Times New Roman"/>
                <a:cs typeface="Times New Roman"/>
              </a:rPr>
              <a:t>Araç</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maliyetleri</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bütçe</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başlığı</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altındaki</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kalemler</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için</a:t>
            </a:r>
            <a:r>
              <a:rPr lang="en-GB" sz="3000">
                <a:solidFill>
                  <a:srgbClr val="000000"/>
                </a:solidFill>
                <a:latin typeface="Montserrat Classic"/>
                <a:ea typeface="Times New Roman"/>
                <a:cs typeface="Times New Roman"/>
              </a:rPr>
              <a:t> </a:t>
            </a:r>
            <a:r>
              <a:rPr lang="en-GB" sz="3000" u="sng">
                <a:solidFill>
                  <a:srgbClr val="C00000"/>
                </a:solidFill>
                <a:latin typeface="Montserrat Classic"/>
                <a:ea typeface="Times New Roman"/>
                <a:cs typeface="Times New Roman"/>
              </a:rPr>
              <a:t>akaryakıt</a:t>
            </a:r>
            <a:r>
              <a:rPr lang="en-GB" sz="3000" u="sng">
                <a:solidFill>
                  <a:srgbClr val="C00000"/>
                </a:solidFill>
                <a:latin typeface="Montserrat Classic"/>
                <a:ea typeface="Times New Roman"/>
                <a:cs typeface="Times New Roman"/>
              </a:rPr>
              <a:t> </a:t>
            </a:r>
            <a:r>
              <a:rPr lang="en-GB" sz="3000" u="sng">
                <a:solidFill>
                  <a:srgbClr val="C00000"/>
                </a:solidFill>
                <a:latin typeface="Montserrat Classic"/>
                <a:ea typeface="Times New Roman"/>
                <a:cs typeface="Times New Roman"/>
              </a:rPr>
              <a:t>faturası</a:t>
            </a:r>
            <a:r>
              <a:rPr lang="en-GB" sz="3000" u="sng">
                <a:solidFill>
                  <a:srgbClr val="C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a:t>
            </a:r>
            <a:r>
              <a:rPr lang="en-GB" sz="3000">
                <a:solidFill>
                  <a:srgbClr val="000000"/>
                </a:solidFill>
                <a:latin typeface="Montserrat Classic"/>
                <a:ea typeface="Times New Roman"/>
                <a:cs typeface="Times New Roman"/>
              </a:rPr>
              <a:t>veya</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doğru</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plakayı</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belirten</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akaryakıt</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pompa</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fişi</a:t>
            </a:r>
            <a:r>
              <a:rPr lang="en-GB" sz="3000">
                <a:solidFill>
                  <a:srgbClr val="000000"/>
                </a:solidFill>
                <a:latin typeface="Montserrat Classic"/>
                <a:ea typeface="Times New Roman"/>
                <a:cs typeface="Times New Roman"/>
              </a:rPr>
              <a:t>) </a:t>
            </a:r>
            <a:r>
              <a:rPr lang="en-GB" sz="3000" b="1">
                <a:solidFill>
                  <a:srgbClr val="000000"/>
                </a:solidFill>
                <a:latin typeface="Montserrat Classic"/>
                <a:ea typeface="Times New Roman"/>
                <a:cs typeface="Times New Roman"/>
              </a:rPr>
              <a:t>ve</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imzalı</a:t>
            </a:r>
            <a:r>
              <a:rPr lang="en-GB" sz="3000">
                <a:solidFill>
                  <a:srgbClr val="000000"/>
                </a:solidFill>
                <a:latin typeface="Montserrat Classic"/>
                <a:ea typeface="Times New Roman"/>
                <a:cs typeface="Times New Roman"/>
              </a:rPr>
              <a:t>/</a:t>
            </a:r>
            <a:r>
              <a:rPr lang="en-GB" sz="3000">
                <a:solidFill>
                  <a:srgbClr val="000000"/>
                </a:solidFill>
                <a:latin typeface="Montserrat Classic"/>
                <a:ea typeface="Times New Roman"/>
                <a:cs typeface="Times New Roman"/>
              </a:rPr>
              <a:t>kaşeli</a:t>
            </a:r>
            <a:r>
              <a:rPr lang="en-GB" sz="3000">
                <a:solidFill>
                  <a:srgbClr val="000000"/>
                </a:solidFill>
                <a:latin typeface="Montserrat Classic"/>
                <a:ea typeface="Times New Roman"/>
                <a:cs typeface="Times New Roman"/>
              </a:rPr>
              <a:t> </a:t>
            </a:r>
            <a:r>
              <a:rPr lang="en-GB" sz="3000" u="sng">
                <a:solidFill>
                  <a:srgbClr val="C00000"/>
                </a:solidFill>
                <a:latin typeface="Montserrat Classic"/>
                <a:ea typeface="Times New Roman"/>
                <a:cs typeface="Times New Roman"/>
                <a:hlinkClick r:id="rId6" tooltip="https://www.trakyaka.org.tr/upload/Node/33566/files/EK_5_3_Yakit_Gideri_Bildirim_Tablosu.docx"/>
              </a:rPr>
              <a:t>yakıt</a:t>
            </a:r>
            <a:r>
              <a:rPr lang="en-GB" sz="3000" u="sng">
                <a:solidFill>
                  <a:srgbClr val="C00000"/>
                </a:solidFill>
                <a:latin typeface="Montserrat Classic"/>
                <a:ea typeface="Times New Roman"/>
                <a:cs typeface="Times New Roman"/>
                <a:hlinkClick r:id="rId6" tooltip="https://www.trakyaka.org.tr/upload/Node/33566/files/EK_5_3_Yakit_Gideri_Bildirim_Tablosu.docx"/>
              </a:rPr>
              <a:t> </a:t>
            </a:r>
            <a:r>
              <a:rPr lang="en-GB" sz="3000" u="sng">
                <a:solidFill>
                  <a:srgbClr val="C00000"/>
                </a:solidFill>
                <a:latin typeface="Montserrat Classic"/>
                <a:ea typeface="Times New Roman"/>
                <a:cs typeface="Times New Roman"/>
                <a:hlinkClick r:id="rId6" tooltip="https://www.trakyaka.org.tr/upload/Node/33566/files/EK_5_3_Yakit_Gideri_Bildirim_Tablosu.docx"/>
              </a:rPr>
              <a:t>gideri</a:t>
            </a:r>
            <a:r>
              <a:rPr lang="en-GB" sz="3000" u="sng">
                <a:solidFill>
                  <a:srgbClr val="C00000"/>
                </a:solidFill>
                <a:latin typeface="Montserrat Classic"/>
                <a:ea typeface="Times New Roman"/>
                <a:cs typeface="Times New Roman"/>
                <a:hlinkClick r:id="rId6" tooltip="https://www.trakyaka.org.tr/upload/Node/33566/files/EK_5_3_Yakit_Gideri_Bildirim_Tablosu.docx"/>
              </a:rPr>
              <a:t> </a:t>
            </a:r>
            <a:r>
              <a:rPr lang="en-GB" sz="3000" u="sng">
                <a:solidFill>
                  <a:srgbClr val="C00000"/>
                </a:solidFill>
                <a:latin typeface="Montserrat Classic"/>
                <a:ea typeface="Times New Roman"/>
                <a:cs typeface="Times New Roman"/>
                <a:hlinkClick r:id="rId6" tooltip="https://www.trakyaka.org.tr/upload/Node/33566/files/EK_5_3_Yakit_Gideri_Bildirim_Tablosu.docx"/>
              </a:rPr>
              <a:t>bildirim</a:t>
            </a:r>
            <a:r>
              <a:rPr lang="en-GB" sz="3000" u="sng">
                <a:solidFill>
                  <a:srgbClr val="C00000"/>
                </a:solidFill>
                <a:latin typeface="Montserrat Classic"/>
                <a:ea typeface="Times New Roman"/>
                <a:cs typeface="Times New Roman"/>
                <a:hlinkClick r:id="rId6" tooltip="https://www.trakyaka.org.tr/upload/Node/33566/files/EK_5_3_Yakit_Gideri_Bildirim_Tablosu.docx"/>
              </a:rPr>
              <a:t> </a:t>
            </a:r>
            <a:r>
              <a:rPr lang="en-GB" sz="3000" u="sng">
                <a:solidFill>
                  <a:srgbClr val="C00000"/>
                </a:solidFill>
                <a:latin typeface="Montserrat Classic"/>
                <a:ea typeface="Times New Roman"/>
                <a:cs typeface="Times New Roman"/>
                <a:hlinkClick r:id="rId6" tooltip="https://www.trakyaka.org.tr/upload/Node/33566/files/EK_5_3_Yakit_Gideri_Bildirim_Tablosu.docx"/>
              </a:rPr>
              <a:t>tablosu</a:t>
            </a:r>
            <a:endParaRPr lang="tr-TR" sz="3000">
              <a:solidFill>
                <a:srgbClr val="000000"/>
              </a:solidFill>
              <a:latin typeface="Montserrat Classic"/>
              <a:ea typeface="Times New Roman"/>
              <a:cs typeface="Times New Roman"/>
            </a:endParaRPr>
          </a:p>
          <a:p>
            <a:pPr lvl="0">
              <a:spcAft>
                <a:spcPts val="0"/>
              </a:spcAft>
              <a:buSzPts val="1000"/>
              <a:tabLst>
                <a:tab pos="457200" algn="l"/>
              </a:tabLst>
              <a:defRPr/>
            </a:pPr>
            <a:r>
              <a:rPr lang="en-GB" sz="3000">
                <a:solidFill>
                  <a:srgbClr val="000000"/>
                </a:solidFill>
                <a:latin typeface="Montserrat Classic"/>
                <a:ea typeface="Times New Roman"/>
                <a:cs typeface="Times New Roman"/>
              </a:rPr>
              <a:t>4.2. </a:t>
            </a:r>
            <a:r>
              <a:rPr lang="en-GB" sz="3000">
                <a:solidFill>
                  <a:srgbClr val="000000"/>
                </a:solidFill>
                <a:latin typeface="Montserrat Classic"/>
                <a:ea typeface="Times New Roman"/>
                <a:cs typeface="Times New Roman"/>
              </a:rPr>
              <a:t>Ofis</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kirası</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bütçe</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başlığı</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altındaki</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kalemler</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için</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imzalı</a:t>
            </a:r>
            <a:r>
              <a:rPr lang="en-GB" sz="3000">
                <a:solidFill>
                  <a:srgbClr val="000000"/>
                </a:solidFill>
                <a:latin typeface="Montserrat Classic"/>
                <a:ea typeface="Times New Roman"/>
                <a:cs typeface="Times New Roman"/>
              </a:rPr>
              <a:t> </a:t>
            </a:r>
            <a:r>
              <a:rPr lang="en-GB" sz="3000" u="sng">
                <a:solidFill>
                  <a:srgbClr val="C00000"/>
                </a:solidFill>
                <a:latin typeface="Montserrat Classic"/>
                <a:ea typeface="Times New Roman"/>
                <a:cs typeface="Times New Roman"/>
              </a:rPr>
              <a:t>kira</a:t>
            </a:r>
            <a:r>
              <a:rPr lang="en-GB" sz="3000" u="sng">
                <a:solidFill>
                  <a:srgbClr val="C00000"/>
                </a:solidFill>
                <a:latin typeface="Montserrat Classic"/>
                <a:ea typeface="Times New Roman"/>
                <a:cs typeface="Times New Roman"/>
              </a:rPr>
              <a:t> </a:t>
            </a:r>
            <a:r>
              <a:rPr lang="en-GB" sz="3000" u="sng">
                <a:solidFill>
                  <a:srgbClr val="C00000"/>
                </a:solidFill>
                <a:latin typeface="Montserrat Classic"/>
                <a:ea typeface="Times New Roman"/>
                <a:cs typeface="Times New Roman"/>
              </a:rPr>
              <a:t>sözleşmesi</a:t>
            </a:r>
            <a:endParaRPr lang="tr-TR" sz="3000" u="sng">
              <a:solidFill>
                <a:srgbClr val="C00000"/>
              </a:solidFill>
              <a:latin typeface="Montserrat Classic"/>
              <a:ea typeface="Calibri"/>
              <a:cs typeface="Times New Roman"/>
            </a:endParaRPr>
          </a:p>
          <a:p>
            <a:pPr lvl="0">
              <a:spcAft>
                <a:spcPts val="0"/>
              </a:spcAft>
              <a:buSzPts val="1000"/>
              <a:tabLst>
                <a:tab pos="457200" algn="l"/>
              </a:tabLst>
              <a:defRPr/>
            </a:pPr>
            <a:r>
              <a:rPr lang="en-GB" sz="3000">
                <a:solidFill>
                  <a:srgbClr val="000000"/>
                </a:solidFill>
                <a:latin typeface="Montserrat Classic"/>
                <a:ea typeface="Times New Roman"/>
                <a:cs typeface="Times New Roman"/>
              </a:rPr>
              <a:t>Diğer</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bütçe</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başlıkları</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altındaki</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kalemler</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için</a:t>
            </a:r>
            <a:r>
              <a:rPr lang="en-GB" sz="3000">
                <a:solidFill>
                  <a:srgbClr val="000000"/>
                </a:solidFill>
                <a:latin typeface="Montserrat Classic"/>
                <a:ea typeface="Times New Roman"/>
                <a:cs typeface="Times New Roman"/>
              </a:rPr>
              <a:t> </a:t>
            </a:r>
            <a:r>
              <a:rPr lang="en-GB" sz="3000" u="sng">
                <a:solidFill>
                  <a:srgbClr val="C00000"/>
                </a:solidFill>
                <a:latin typeface="Montserrat Classic"/>
                <a:ea typeface="Times New Roman"/>
                <a:cs typeface="Times New Roman"/>
              </a:rPr>
              <a:t>fatura</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veya</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imzalı</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gider</a:t>
            </a:r>
            <a:r>
              <a:rPr lang="en-GB" sz="3000">
                <a:solidFill>
                  <a:srgbClr val="000000"/>
                </a:solidFill>
                <a:latin typeface="Montserrat Classic"/>
                <a:ea typeface="Times New Roman"/>
                <a:cs typeface="Times New Roman"/>
              </a:rPr>
              <a:t> </a:t>
            </a:r>
            <a:r>
              <a:rPr lang="en-GB" sz="3000">
                <a:solidFill>
                  <a:srgbClr val="000000"/>
                </a:solidFill>
                <a:latin typeface="Montserrat Classic"/>
                <a:ea typeface="Times New Roman"/>
                <a:cs typeface="Times New Roman"/>
              </a:rPr>
              <a:t>pusulası</a:t>
            </a:r>
            <a:r>
              <a:rPr lang="en-GB" sz="3000">
                <a:solidFill>
                  <a:srgbClr val="000000"/>
                </a:solidFill>
                <a:latin typeface="Montserrat Classic"/>
                <a:ea typeface="Times New Roman"/>
                <a:cs typeface="Times New Roman"/>
              </a:rPr>
              <a:t>) ve </a:t>
            </a:r>
            <a:r>
              <a:rPr lang="en-GB" sz="3000">
                <a:solidFill>
                  <a:srgbClr val="000000"/>
                </a:solidFill>
                <a:latin typeface="Montserrat Classic"/>
                <a:ea typeface="Times New Roman"/>
                <a:cs typeface="Times New Roman"/>
              </a:rPr>
              <a:t>imzalı</a:t>
            </a:r>
            <a:r>
              <a:rPr lang="en-GB" sz="3000">
                <a:solidFill>
                  <a:srgbClr val="000000"/>
                </a:solidFill>
                <a:latin typeface="Montserrat Classic"/>
                <a:ea typeface="Times New Roman"/>
                <a:cs typeface="Times New Roman"/>
              </a:rPr>
              <a:t>/</a:t>
            </a:r>
            <a:r>
              <a:rPr lang="en-GB" sz="3000">
                <a:solidFill>
                  <a:srgbClr val="000000"/>
                </a:solidFill>
                <a:latin typeface="Montserrat Classic"/>
                <a:ea typeface="Times New Roman"/>
                <a:cs typeface="Times New Roman"/>
              </a:rPr>
              <a:t>kaşeli</a:t>
            </a:r>
            <a:r>
              <a:rPr lang="en-GB" sz="3000">
                <a:solidFill>
                  <a:srgbClr val="000000"/>
                </a:solidFill>
                <a:latin typeface="Montserrat Classic"/>
                <a:ea typeface="Times New Roman"/>
                <a:cs typeface="Times New Roman"/>
              </a:rPr>
              <a:t> </a:t>
            </a:r>
            <a:r>
              <a:rPr lang="en-GB" sz="3000" u="sng">
                <a:solidFill>
                  <a:srgbClr val="C00000"/>
                </a:solidFill>
                <a:latin typeface="Montserrat Classic"/>
                <a:ea typeface="Times New Roman"/>
                <a:cs typeface="Times New Roman"/>
                <a:hlinkClick r:id="rId7" tooltip="https://iuedu-my.sharepoint.com/:w:/g/personal/onurbatuhankurt_student_iu_edu_tr/ERqymMpa2m9Cr7ighTHqy_cBem4_aALHDBEEzv-B-ITHqw?e=1Z4nKO"/>
              </a:rPr>
              <a:t>mal/</a:t>
            </a:r>
            <a:r>
              <a:rPr lang="en-GB" sz="3000" u="sng">
                <a:solidFill>
                  <a:srgbClr val="C00000"/>
                </a:solidFill>
                <a:latin typeface="Montserrat Classic"/>
                <a:ea typeface="Times New Roman"/>
                <a:cs typeface="Times New Roman"/>
                <a:hlinkClick r:id="rId7" tooltip="https://iuedu-my.sharepoint.com/:w:/g/personal/onurbatuhankurt_student_iu_edu_tr/ERqymMpa2m9Cr7ighTHqy_cBem4_aALHDBEEzv-B-ITHqw?e=1Z4nKO"/>
              </a:rPr>
              <a:t>hizmet</a:t>
            </a:r>
            <a:r>
              <a:rPr lang="en-GB" sz="3000" u="sng">
                <a:solidFill>
                  <a:srgbClr val="C00000"/>
                </a:solidFill>
                <a:latin typeface="Montserrat Classic"/>
                <a:ea typeface="Times New Roman"/>
                <a:cs typeface="Times New Roman"/>
                <a:hlinkClick r:id="rId7" tooltip="https://iuedu-my.sharepoint.com/:w:/g/personal/onurbatuhankurt_student_iu_edu_tr/ERqymMpa2m9Cr7ighTHqy_cBem4_aALHDBEEzv-B-ITHqw?e=1Z4nKO"/>
              </a:rPr>
              <a:t> </a:t>
            </a:r>
            <a:r>
              <a:rPr lang="en-GB" sz="3000" u="sng">
                <a:solidFill>
                  <a:srgbClr val="C00000"/>
                </a:solidFill>
                <a:latin typeface="Montserrat Classic"/>
                <a:ea typeface="Times New Roman"/>
                <a:cs typeface="Times New Roman"/>
                <a:hlinkClick r:id="rId7" tooltip="https://iuedu-my.sharepoint.com/:w:/g/personal/onurbatuhankurt_student_iu_edu_tr/ERqymMpa2m9Cr7ighTHqy_cBem4_aALHDBEEzv-B-ITHqw?e=1Z4nKO"/>
              </a:rPr>
              <a:t>kabul</a:t>
            </a:r>
            <a:r>
              <a:rPr lang="en-GB" sz="3000" u="sng">
                <a:solidFill>
                  <a:srgbClr val="C00000"/>
                </a:solidFill>
                <a:latin typeface="Montserrat Classic"/>
                <a:ea typeface="Times New Roman"/>
                <a:cs typeface="Times New Roman"/>
                <a:hlinkClick r:id="rId7" tooltip="https://iuedu-my.sharepoint.com/:w:/g/personal/onurbatuhankurt_student_iu_edu_tr/ERqymMpa2m9Cr7ighTHqy_cBem4_aALHDBEEzv-B-ITHqw?e=1Z4nKO"/>
              </a:rPr>
              <a:t> </a:t>
            </a:r>
            <a:r>
              <a:rPr lang="en-GB" sz="3000" u="sng">
                <a:solidFill>
                  <a:srgbClr val="C00000"/>
                </a:solidFill>
                <a:latin typeface="Montserrat Classic"/>
                <a:ea typeface="Times New Roman"/>
                <a:cs typeface="Times New Roman"/>
                <a:hlinkClick r:id="rId7" tooltip="https://iuedu-my.sharepoint.com/:w:/g/personal/onurbatuhankurt_student_iu_edu_tr/ERqymMpa2m9Cr7ighTHqy_cBem4_aALHDBEEzv-B-ITHqw?e=1Z4nKO"/>
              </a:rPr>
              <a:t>tutanağı</a:t>
            </a:r>
            <a:endParaRPr lang="tr-TR" sz="3000" u="sng">
              <a:solidFill>
                <a:srgbClr val="C00000"/>
              </a:solidFill>
              <a:latin typeface="Montserrat Classic"/>
              <a:ea typeface="Calibri"/>
              <a:cs typeface="Times New Roman"/>
            </a:endParaRPr>
          </a:p>
          <a:p>
            <a:pPr>
              <a:spcAft>
                <a:spcPts val="0"/>
              </a:spcAft>
              <a:defRPr/>
            </a:pPr>
            <a:r>
              <a:rPr lang="en-GB">
                <a:solidFill>
                  <a:srgbClr val="000000"/>
                </a:solidFill>
                <a:latin typeface="Arial"/>
                <a:ea typeface="Times New Roman"/>
                <a:cs typeface="Times New Roman"/>
              </a:rPr>
              <a:t> </a:t>
            </a:r>
            <a:endParaRPr lang="tr-TR">
              <a:latin typeface="Calibri"/>
              <a:ea typeface="Calibri"/>
              <a:cs typeface="Times New Roman"/>
            </a:endParaRPr>
          </a:p>
        </p:txBody>
      </p:sp>
      <p:pic>
        <p:nvPicPr>
          <p:cNvPr id="18" name="Picture 12"/>
          <p:cNvPicPr>
            <a:picLocks noChangeAspect="1"/>
          </p:cNvPicPr>
          <p:nvPr/>
        </p:nvPicPr>
        <p:blipFill>
          <a:blip r:embed="rId8">
            <a:alphaModFix amt="75000"/>
          </a:blip>
          <a:stretch/>
        </p:blipFill>
        <p:spPr bwMode="auto">
          <a:xfrm>
            <a:off x="679863" y="8228841"/>
            <a:ext cx="426082" cy="496059"/>
          </a:xfrm>
          <a:prstGeom prst="rect">
            <a:avLst/>
          </a:prstGeom>
        </p:spPr>
      </p:pic>
      <p:pic>
        <p:nvPicPr>
          <p:cNvPr id="19" name="Picture 12"/>
          <p:cNvPicPr>
            <a:picLocks noChangeAspect="1"/>
          </p:cNvPicPr>
          <p:nvPr/>
        </p:nvPicPr>
        <p:blipFill>
          <a:blip r:embed="rId8">
            <a:alphaModFix amt="75000"/>
          </a:blip>
          <a:stretch/>
        </p:blipFill>
        <p:spPr bwMode="auto">
          <a:xfrm>
            <a:off x="679863" y="7200900"/>
            <a:ext cx="426082" cy="496059"/>
          </a:xfrm>
          <a:prstGeom prst="rect">
            <a:avLst/>
          </a:prstGeom>
        </p:spPr>
      </p:pic>
      <p:pic>
        <p:nvPicPr>
          <p:cNvPr id="20" name="Picture 12"/>
          <p:cNvPicPr>
            <a:picLocks noChangeAspect="1"/>
          </p:cNvPicPr>
          <p:nvPr/>
        </p:nvPicPr>
        <p:blipFill>
          <a:blip r:embed="rId8">
            <a:alphaModFix amt="75000"/>
          </a:blip>
          <a:stretch/>
        </p:blipFill>
        <p:spPr bwMode="auto">
          <a:xfrm>
            <a:off x="602618" y="6134100"/>
            <a:ext cx="426082" cy="496059"/>
          </a:xfrm>
          <a:prstGeom prst="rect">
            <a:avLst/>
          </a:prstGeom>
        </p:spPr>
      </p:pic>
      <p:pic>
        <p:nvPicPr>
          <p:cNvPr id="21" name="Picture 12"/>
          <p:cNvPicPr>
            <a:picLocks noChangeAspect="1"/>
          </p:cNvPicPr>
          <p:nvPr/>
        </p:nvPicPr>
        <p:blipFill>
          <a:blip r:embed="rId8">
            <a:alphaModFix amt="75000"/>
          </a:blip>
          <a:stretch/>
        </p:blipFill>
        <p:spPr bwMode="auto">
          <a:xfrm>
            <a:off x="646161" y="4919988"/>
            <a:ext cx="426082" cy="49605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pSp>
        <p:nvGrpSpPr>
          <p:cNvPr id="3" name="Group 3"/>
          <p:cNvGrpSpPr/>
          <p:nvPr/>
        </p:nvGrpSpPr>
        <p:grpSpPr bwMode="auto">
          <a:xfrm>
            <a:off x="914219" y="3783130"/>
            <a:ext cx="7620400" cy="4302652"/>
            <a:chOff x="0" y="-8334"/>
            <a:chExt cx="10160533" cy="5736872"/>
          </a:xfrm>
        </p:grpSpPr>
        <p:sp>
          <p:nvSpPr>
            <p:cNvPr id="4" name="TextBox 4"/>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5" name="TextBox 5"/>
            <p:cNvSpPr txBox="1"/>
            <p:nvPr/>
          </p:nvSpPr>
          <p:spPr bwMode="auto">
            <a:xfrm>
              <a:off x="0" y="1198065"/>
              <a:ext cx="10160533" cy="4530473"/>
            </a:xfrm>
            <a:prstGeom prst="rect">
              <a:avLst/>
            </a:prstGeom>
            <a:grpFill/>
          </p:spPr>
          <p:txBody>
            <a:bodyPr lIns="0" tIns="0" rIns="0" bIns="0" rtlCol="0" anchor="t">
              <a:spAutoFit/>
            </a:bodyPr>
            <a:lstStyle/>
            <a:p>
              <a:pPr>
                <a:lnSpc>
                  <a:spcPts val="4500"/>
                </a:lnSpc>
                <a:defRPr/>
              </a:pPr>
              <a:r>
                <a:rPr lang="en-US" sz="3200">
                  <a:solidFill>
                    <a:srgbClr val="000000"/>
                  </a:solidFill>
                  <a:latin typeface="Montserrat Classic"/>
                </a:rPr>
                <a:t>Satın </a:t>
              </a:r>
              <a:r>
                <a:rPr lang="tr-TR" sz="3200">
                  <a:solidFill>
                    <a:srgbClr val="000000"/>
                  </a:solidFill>
                  <a:latin typeface="Montserrat Classic"/>
                </a:rPr>
                <a:t>alımlar sadece yararlanıcı ve/veya proje ortağı tarafından yapılabilir. </a:t>
              </a:r>
              <a:r>
                <a:rPr lang="tr-TR" sz="3200">
                  <a:solidFill>
                    <a:srgbClr val="000000"/>
                  </a:solidFill>
                  <a:latin typeface="Montserrat Classic"/>
                </a:rPr>
                <a:t>H</a:t>
              </a:r>
              <a:r>
                <a:rPr lang="tr-TR" sz="3200">
                  <a:latin typeface="Montserrat Classic"/>
                </a:rPr>
                <a:t>er ortak satın alma faaliyetlerini kendi satın alma yöntemiyle gerçekleştirir.</a:t>
              </a:r>
              <a:endParaRPr/>
            </a:p>
            <a:p>
              <a:pPr>
                <a:lnSpc>
                  <a:spcPts val="4500"/>
                </a:lnSpc>
                <a:defRPr/>
              </a:pPr>
              <a:endParaRPr lang="en-US" sz="3200">
                <a:solidFill>
                  <a:srgbClr val="000000"/>
                </a:solidFill>
                <a:latin typeface="Montserrat Classic"/>
              </a:endParaRPr>
            </a:p>
          </p:txBody>
        </p:sp>
      </p:grpSp>
      <p:grpSp>
        <p:nvGrpSpPr>
          <p:cNvPr id="6" name="Group 6"/>
          <p:cNvGrpSpPr/>
          <p:nvPr/>
        </p:nvGrpSpPr>
        <p:grpSpPr bwMode="auto">
          <a:xfrm>
            <a:off x="9746124" y="3335424"/>
            <a:ext cx="7620400" cy="2870561"/>
            <a:chOff x="0" y="-8334"/>
            <a:chExt cx="10160533" cy="3827417"/>
          </a:xfrm>
        </p:grpSpPr>
        <p:sp>
          <p:nvSpPr>
            <p:cNvPr id="7" name="TextBox 7"/>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8" name="TextBox 8"/>
            <p:cNvSpPr txBox="1"/>
            <p:nvPr/>
          </p:nvSpPr>
          <p:spPr bwMode="auto">
            <a:xfrm>
              <a:off x="0" y="1603603"/>
              <a:ext cx="10160533" cy="2215480"/>
            </a:xfrm>
            <a:prstGeom prst="rect">
              <a:avLst/>
            </a:prstGeom>
            <a:grpFill/>
          </p:spPr>
          <p:txBody>
            <a:bodyPr lIns="0" tIns="0" rIns="0" bIns="0" rtlCol="0" anchor="t">
              <a:spAutoFit/>
            </a:bodyPr>
            <a:lstStyle/>
            <a:p>
              <a:pPr>
                <a:lnSpc>
                  <a:spcPts val="4500"/>
                </a:lnSpc>
                <a:defRPr/>
              </a:pPr>
              <a:r>
                <a:rPr lang="en-US" sz="3200">
                  <a:solidFill>
                    <a:srgbClr val="000000"/>
                  </a:solidFill>
                  <a:latin typeface="Montserrat Classic"/>
                </a:rPr>
                <a:t>Proje</a:t>
              </a:r>
              <a:r>
                <a:rPr lang="en-US" sz="3200">
                  <a:solidFill>
                    <a:srgbClr val="000000"/>
                  </a:solidFill>
                  <a:latin typeface="Montserrat Classic"/>
                </a:rPr>
                <a:t> </a:t>
              </a:r>
              <a:r>
                <a:rPr lang="tr-TR" sz="3200">
                  <a:solidFill>
                    <a:srgbClr val="000000"/>
                  </a:solidFill>
                  <a:latin typeface="Montserrat Classic"/>
                </a:rPr>
                <a:t>ortağının satın alma yapacağı durumlarda proje ortağı adına da proje hesabı açılabilir.</a:t>
              </a:r>
              <a:endParaRPr lang="en-US" sz="3200">
                <a:solidFill>
                  <a:srgbClr val="000000"/>
                </a:solidFill>
                <a:latin typeface="Montserrat Classic"/>
              </a:endParaRPr>
            </a:p>
          </p:txBody>
        </p:sp>
      </p:grpSp>
      <p:grpSp>
        <p:nvGrpSpPr>
          <p:cNvPr id="9" name="Group 9"/>
          <p:cNvGrpSpPr/>
          <p:nvPr/>
        </p:nvGrpSpPr>
        <p:grpSpPr bwMode="auto">
          <a:xfrm>
            <a:off x="1028700" y="1028700"/>
            <a:ext cx="11811400" cy="1995325"/>
            <a:chOff x="0" y="0"/>
            <a:chExt cx="15748533" cy="2660432"/>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0" y="1867138"/>
              <a:ext cx="15748533" cy="793293"/>
            </a:xfrm>
            <a:prstGeom prst="rect">
              <a:avLst/>
            </a:prstGeom>
            <a:grpFill/>
          </p:spPr>
          <p:txBody>
            <a:bodyPr lIns="0" tIns="0" rIns="0" bIns="0" rtlCol="0" anchor="t">
              <a:spAutoFit/>
            </a:bodyPr>
            <a:lstStyle/>
            <a:p>
              <a:pPr>
                <a:lnSpc>
                  <a:spcPts val="5040"/>
                </a:lnSpc>
                <a:defRPr/>
              </a:pPr>
              <a:endParaRPr lang="en-US" sz="3600" spc="288">
                <a:solidFill>
                  <a:srgbClr val="000000"/>
                </a:solidFill>
                <a:latin typeface="Montserrat Semi-Bold Bold"/>
              </a:endParaRPr>
            </a:p>
          </p:txBody>
        </p:sp>
      </p:grpSp>
      <p:pic>
        <p:nvPicPr>
          <p:cNvPr id="12" name="Picture 12"/>
          <p:cNvPicPr>
            <a:picLocks noChangeAspect="1"/>
          </p:cNvPicPr>
          <p:nvPr/>
        </p:nvPicPr>
        <p:blipFill>
          <a:blip r:embed="rId3">
            <a:alphaModFix amt="75000"/>
          </a:blip>
          <a:stretch/>
        </p:blipFill>
        <p:spPr bwMode="auto">
          <a:xfrm>
            <a:off x="1028700" y="3295377"/>
            <a:ext cx="1166731" cy="1213401"/>
          </a:xfrm>
          <a:prstGeom prst="rect">
            <a:avLst/>
          </a:prstGeom>
        </p:spPr>
      </p:pic>
      <p:pic>
        <p:nvPicPr>
          <p:cNvPr id="13" name="Picture 13"/>
          <p:cNvPicPr>
            <a:picLocks noChangeAspect="1"/>
          </p:cNvPicPr>
          <p:nvPr/>
        </p:nvPicPr>
        <p:blipFill>
          <a:blip r:embed="rId3">
            <a:alphaModFix amt="75000"/>
          </a:blip>
          <a:stretch/>
        </p:blipFill>
        <p:spPr bwMode="auto">
          <a:xfrm>
            <a:off x="9905946" y="3342588"/>
            <a:ext cx="1166731" cy="1213401"/>
          </a:xfrm>
          <a:prstGeom prst="rect">
            <a:avLst/>
          </a:prstGeom>
        </p:spPr>
      </p:pic>
      <p:sp>
        <p:nvSpPr>
          <p:cNvPr id="17" name="Slayt Numarası Yer Tutucusu 16"/>
          <p:cNvSpPr>
            <a:spLocks noGrp="1"/>
          </p:cNvSpPr>
          <p:nvPr>
            <p:ph type="sldNum" sz="quarter" idx="12"/>
          </p:nvPr>
        </p:nvSpPr>
        <p:spPr bwMode="auto">
          <a:xfrm>
            <a:off x="15450607" y="9393036"/>
            <a:ext cx="2133600" cy="365125"/>
          </a:xfrm>
        </p:spPr>
        <p:txBody>
          <a:bodyPr/>
          <a:lstStyle/>
          <a:p>
            <a:pPr>
              <a:defRPr/>
            </a:pPr>
            <a:fld id="{B6F15528-21DE-4FAA-801E-634DDDAF4B2B}" type="slidenum">
              <a:rPr lang="en-US" sz="2000"/>
              <a:t>21</a:t>
            </a:fld>
            <a:endParaRPr lang="en-US" sz="2000"/>
          </a:p>
        </p:txBody>
      </p:sp>
      <p:pic>
        <p:nvPicPr>
          <p:cNvPr id="15" name="Picture 27"/>
          <p:cNvPicPr>
            <a:picLocks noChangeAspect="1"/>
          </p:cNvPicPr>
          <p:nvPr/>
        </p:nvPicPr>
        <p:blipFill>
          <a:blip r:embed="rId4">
            <a:alphaModFix amt="83000"/>
          </a:blip>
          <a:stretch/>
        </p:blipFill>
        <p:spPr bwMode="auto">
          <a:xfrm>
            <a:off x="10210800" y="434652"/>
            <a:ext cx="557024" cy="173086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pSp>
        <p:nvGrpSpPr>
          <p:cNvPr id="3" name="Group 3"/>
          <p:cNvGrpSpPr/>
          <p:nvPr/>
        </p:nvGrpSpPr>
        <p:grpSpPr bwMode="auto">
          <a:xfrm>
            <a:off x="1028700" y="4769958"/>
            <a:ext cx="14425536" cy="1412246"/>
            <a:chOff x="0" y="-8334"/>
            <a:chExt cx="10160533" cy="1882995"/>
          </a:xfrm>
        </p:grpSpPr>
        <p:sp>
          <p:nvSpPr>
            <p:cNvPr id="4" name="TextBox 4"/>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5" name="TextBox 5"/>
            <p:cNvSpPr txBox="1"/>
            <p:nvPr/>
          </p:nvSpPr>
          <p:spPr bwMode="auto">
            <a:xfrm>
              <a:off x="0" y="1198065"/>
              <a:ext cx="10160533" cy="676596"/>
            </a:xfrm>
            <a:prstGeom prst="rect">
              <a:avLst/>
            </a:prstGeom>
            <a:grpFill/>
          </p:spPr>
          <p:txBody>
            <a:bodyPr lIns="0" tIns="0" rIns="0" bIns="0" rtlCol="0" anchor="t">
              <a:spAutoFit/>
            </a:bodyPr>
            <a:lstStyle/>
            <a:p>
              <a:pPr>
                <a:lnSpc>
                  <a:spcPts val="4500"/>
                </a:lnSpc>
                <a:defRPr/>
              </a:pPr>
              <a:endParaRPr lang="en-US" sz="3000">
                <a:solidFill>
                  <a:srgbClr val="000000"/>
                </a:solidFill>
                <a:latin typeface="Montserrat Classic"/>
              </a:endParaRPr>
            </a:p>
          </p:txBody>
        </p:sp>
      </p:grpSp>
      <p:sp>
        <p:nvSpPr>
          <p:cNvPr id="7" name="TextBox 7"/>
          <p:cNvSpPr txBox="1"/>
          <p:nvPr/>
        </p:nvSpPr>
        <p:spPr bwMode="auto">
          <a:xfrm>
            <a:off x="9638900" y="4564130"/>
            <a:ext cx="7620400" cy="546496"/>
          </a:xfrm>
          <a:prstGeom prst="rect">
            <a:avLst/>
          </a:prstGeom>
        </p:spPr>
        <p:txBody>
          <a:bodyPr lIns="0" tIns="0" rIns="0" bIns="0" rtlCol="0" anchor="t">
            <a:spAutoFit/>
          </a:bodyPr>
          <a:lstStyle/>
          <a:p>
            <a:pPr>
              <a:lnSpc>
                <a:spcPts val="4320"/>
              </a:lnSpc>
              <a:defRPr/>
            </a:pPr>
            <a:endParaRPr/>
          </a:p>
        </p:txBody>
      </p:sp>
      <p:grpSp>
        <p:nvGrpSpPr>
          <p:cNvPr id="9" name="Group 9"/>
          <p:cNvGrpSpPr/>
          <p:nvPr/>
        </p:nvGrpSpPr>
        <p:grpSpPr bwMode="auto">
          <a:xfrm>
            <a:off x="1028702" y="1028700"/>
            <a:ext cx="11811400" cy="2315511"/>
            <a:chOff x="3" y="0"/>
            <a:chExt cx="15748533" cy="3087346"/>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3" y="2294052"/>
              <a:ext cx="15748533" cy="793293"/>
            </a:xfrm>
            <a:prstGeom prst="rect">
              <a:avLst/>
            </a:prstGeom>
            <a:grpFill/>
          </p:spPr>
          <p:txBody>
            <a:bodyPr lIns="0" tIns="0" rIns="0" bIns="0" rtlCol="0" anchor="t">
              <a:spAutoFit/>
            </a:bodyPr>
            <a:lstStyle/>
            <a:p>
              <a:pPr>
                <a:lnSpc>
                  <a:spcPts val="5040"/>
                </a:lnSpc>
                <a:defRPr/>
              </a:pPr>
              <a:r>
                <a:rPr lang="tr-TR" sz="3600" spc="288">
                  <a:solidFill>
                    <a:srgbClr val="000000"/>
                  </a:solidFill>
                  <a:latin typeface="Montserrat Semi-Bold Bold"/>
                </a:rPr>
                <a:t>ÇIKAR İLİŞKİSİ</a:t>
              </a:r>
              <a:endParaRPr lang="en-US" sz="3600" spc="288">
                <a:solidFill>
                  <a:srgbClr val="000000"/>
                </a:solidFill>
                <a:latin typeface="Montserrat Semi-Bold Bold"/>
              </a:endParaRPr>
            </a:p>
          </p:txBody>
        </p:sp>
      </p:grpSp>
      <p:pic>
        <p:nvPicPr>
          <p:cNvPr id="12" name="Picture 12"/>
          <p:cNvPicPr>
            <a:picLocks noChangeAspect="1"/>
          </p:cNvPicPr>
          <p:nvPr/>
        </p:nvPicPr>
        <p:blipFill>
          <a:blip r:embed="rId3">
            <a:alphaModFix amt="75000"/>
          </a:blip>
          <a:stretch/>
        </p:blipFill>
        <p:spPr bwMode="auto">
          <a:xfrm>
            <a:off x="1028700" y="4310799"/>
            <a:ext cx="1166731" cy="1213401"/>
          </a:xfrm>
          <a:prstGeom prst="rect">
            <a:avLst/>
          </a:prstGeom>
        </p:spPr>
      </p:pic>
      <p:sp>
        <p:nvSpPr>
          <p:cNvPr id="17" name="Slayt Numarası Yer Tutucusu 16"/>
          <p:cNvSpPr>
            <a:spLocks noGrp="1"/>
          </p:cNvSpPr>
          <p:nvPr>
            <p:ph type="sldNum" sz="quarter" idx="12"/>
          </p:nvPr>
        </p:nvSpPr>
        <p:spPr bwMode="auto">
          <a:xfrm>
            <a:off x="15640727" y="9639300"/>
            <a:ext cx="2133600" cy="365125"/>
          </a:xfrm>
        </p:spPr>
        <p:txBody>
          <a:bodyPr/>
          <a:lstStyle/>
          <a:p>
            <a:pPr>
              <a:defRPr/>
            </a:pPr>
            <a:fld id="{B6F15528-21DE-4FAA-801E-634DDDAF4B2B}" type="slidenum">
              <a:rPr lang="en-US" sz="2000"/>
              <a:t>22</a:t>
            </a:fld>
            <a:endParaRPr lang="en-US" sz="2000"/>
          </a:p>
        </p:txBody>
      </p:sp>
      <p:pic>
        <p:nvPicPr>
          <p:cNvPr id="15" name="Picture 27"/>
          <p:cNvPicPr>
            <a:picLocks noChangeAspect="1"/>
          </p:cNvPicPr>
          <p:nvPr/>
        </p:nvPicPr>
        <p:blipFill>
          <a:blip r:embed="rId4">
            <a:alphaModFix amt="83000"/>
          </a:blip>
          <a:stretch/>
        </p:blipFill>
        <p:spPr bwMode="auto">
          <a:xfrm>
            <a:off x="10210800" y="434652"/>
            <a:ext cx="557024" cy="1730864"/>
          </a:xfrm>
          <a:prstGeom prst="rect">
            <a:avLst/>
          </a:prstGeom>
        </p:spPr>
      </p:pic>
      <p:sp>
        <p:nvSpPr>
          <p:cNvPr id="16" name="Dikdörtgen 15"/>
          <p:cNvSpPr/>
          <p:nvPr/>
        </p:nvSpPr>
        <p:spPr bwMode="auto">
          <a:xfrm>
            <a:off x="2286000" y="4197430"/>
            <a:ext cx="13354727" cy="1569660"/>
          </a:xfrm>
          <a:prstGeom prst="rect">
            <a:avLst/>
          </a:prstGeom>
        </p:spPr>
        <p:txBody>
          <a:bodyPr wrap="square">
            <a:spAutoFit/>
          </a:bodyPr>
          <a:lstStyle/>
          <a:p>
            <a:pPr>
              <a:defRPr/>
            </a:pPr>
            <a:r>
              <a:rPr lang="tr-TR" sz="3200">
                <a:latin typeface="Montserrat Classic"/>
                <a:ea typeface="Calibri"/>
              </a:rPr>
              <a:t>Yararlanıcı, ortak ve iştirakçinin idaresi, denetimi veya sermayesi bakımından nüfuzu altında bulundurduğu gerçek ve tüzel kişiler, aynı proje kapsamında yüklenici olamazlar.</a:t>
            </a:r>
            <a:endParaRPr lang="tr-TR" sz="3200">
              <a:latin typeface="Montserrat Classic"/>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 name="Kaydırma: Yatay 15"/>
          <p:cNvSpPr/>
          <p:nvPr/>
        </p:nvSpPr>
        <p:spPr bwMode="auto">
          <a:xfrm>
            <a:off x="2628919" y="7254295"/>
            <a:ext cx="11811399" cy="2467765"/>
          </a:xfrm>
          <a:prstGeom prst="horizontalScroll">
            <a:avLst>
              <a:gd name="adj" fmla="val 12500"/>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defRPr/>
            </a:pPr>
            <a:endParaRPr lang="tr-TR"/>
          </a:p>
        </p:txBody>
      </p:sp>
      <p:grpSp>
        <p:nvGrpSpPr>
          <p:cNvPr id="3" name="Group 3"/>
          <p:cNvGrpSpPr/>
          <p:nvPr/>
        </p:nvGrpSpPr>
        <p:grpSpPr bwMode="auto">
          <a:xfrm>
            <a:off x="914219" y="3783130"/>
            <a:ext cx="7620400" cy="3143489"/>
            <a:chOff x="0" y="-8334"/>
            <a:chExt cx="10160533" cy="4191320"/>
          </a:xfrm>
        </p:grpSpPr>
        <p:sp>
          <p:nvSpPr>
            <p:cNvPr id="4" name="TextBox 4"/>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5" name="TextBox 5"/>
            <p:cNvSpPr txBox="1"/>
            <p:nvPr/>
          </p:nvSpPr>
          <p:spPr bwMode="auto">
            <a:xfrm>
              <a:off x="0" y="1198065"/>
              <a:ext cx="10160533" cy="2984920"/>
            </a:xfrm>
            <a:prstGeom prst="rect">
              <a:avLst/>
            </a:prstGeom>
            <a:grpFill/>
          </p:spPr>
          <p:txBody>
            <a:bodyPr lIns="0" tIns="0" rIns="0" bIns="0" rtlCol="0" anchor="t">
              <a:spAutoFit/>
            </a:bodyPr>
            <a:lstStyle/>
            <a:p>
              <a:pPr>
                <a:lnSpc>
                  <a:spcPts val="4500"/>
                </a:lnSpc>
                <a:defRPr/>
              </a:pPr>
              <a:r>
                <a:rPr lang="tr-TR" sz="3000">
                  <a:solidFill>
                    <a:srgbClr val="000000"/>
                  </a:solidFill>
                  <a:latin typeface="Montserrat Classic"/>
                </a:rPr>
                <a:t>Projede tüm maliyetlerin projenin uygulama süresi içinde (nihai denetim </a:t>
              </a:r>
              <a:r>
                <a:rPr lang="tr-TR" sz="3200">
                  <a:solidFill>
                    <a:srgbClr val="000000"/>
                  </a:solidFill>
                  <a:latin typeface="Montserrat Classic"/>
                </a:rPr>
                <a:t>maliyetleri</a:t>
              </a:r>
              <a:r>
                <a:rPr lang="tr-TR" sz="3000">
                  <a:solidFill>
                    <a:srgbClr val="000000"/>
                  </a:solidFill>
                  <a:latin typeface="Montserrat Classic"/>
                </a:rPr>
                <a:t> hariç) gerçekleşmesi gerekir. </a:t>
              </a:r>
              <a:endParaRPr lang="en-US" sz="3000">
                <a:solidFill>
                  <a:srgbClr val="000000"/>
                </a:solidFill>
                <a:latin typeface="Montserrat Classic"/>
              </a:endParaRPr>
            </a:p>
          </p:txBody>
        </p:sp>
      </p:grpSp>
      <p:grpSp>
        <p:nvGrpSpPr>
          <p:cNvPr id="6" name="Group 6"/>
          <p:cNvGrpSpPr/>
          <p:nvPr/>
        </p:nvGrpSpPr>
        <p:grpSpPr bwMode="auto">
          <a:xfrm>
            <a:off x="9746124" y="3335424"/>
            <a:ext cx="7620400" cy="3447642"/>
            <a:chOff x="0" y="-8334"/>
            <a:chExt cx="10160533" cy="4596859"/>
          </a:xfrm>
        </p:grpSpPr>
        <p:sp>
          <p:nvSpPr>
            <p:cNvPr id="7" name="TextBox 7"/>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8" name="TextBox 8"/>
            <p:cNvSpPr txBox="1"/>
            <p:nvPr/>
          </p:nvSpPr>
          <p:spPr bwMode="auto">
            <a:xfrm>
              <a:off x="0" y="1603603"/>
              <a:ext cx="10160533" cy="2984922"/>
            </a:xfrm>
            <a:prstGeom prst="rect">
              <a:avLst/>
            </a:prstGeom>
            <a:grpFill/>
          </p:spPr>
          <p:txBody>
            <a:bodyPr lIns="0" tIns="0" rIns="0" bIns="0" rtlCol="0" anchor="t">
              <a:spAutoFit/>
            </a:bodyPr>
            <a:lstStyle/>
            <a:p>
              <a:pPr>
                <a:lnSpc>
                  <a:spcPts val="4500"/>
                </a:lnSpc>
                <a:defRPr/>
              </a:pPr>
              <a:r>
                <a:rPr lang="tr-TR" sz="3000">
                  <a:solidFill>
                    <a:srgbClr val="000000"/>
                  </a:solidFill>
                  <a:latin typeface="Montserrat Classic"/>
                </a:rPr>
                <a:t>Faaliyetin </a:t>
              </a:r>
              <a:r>
                <a:rPr lang="tr-TR" sz="3200">
                  <a:solidFill>
                    <a:srgbClr val="000000"/>
                  </a:solidFill>
                  <a:latin typeface="Montserrat Classic"/>
                </a:rPr>
                <a:t>proje</a:t>
              </a:r>
              <a:r>
                <a:rPr lang="tr-TR" sz="3000">
                  <a:solidFill>
                    <a:srgbClr val="000000"/>
                  </a:solidFill>
                  <a:latin typeface="Montserrat Classic"/>
                </a:rPr>
                <a:t> uygulama dönemi içerisinde gerçekleşmesi kaydıyla nihai rapor süresi içerisinde yapılan ödemeler uygun maliyet sayılabilir. </a:t>
              </a:r>
              <a:endParaRPr lang="en-US" sz="3000">
                <a:solidFill>
                  <a:srgbClr val="000000"/>
                </a:solidFill>
                <a:latin typeface="Montserrat Classic"/>
              </a:endParaRPr>
            </a:p>
          </p:txBody>
        </p:sp>
      </p:grpSp>
      <p:grpSp>
        <p:nvGrpSpPr>
          <p:cNvPr id="9" name="Group 9"/>
          <p:cNvGrpSpPr/>
          <p:nvPr/>
        </p:nvGrpSpPr>
        <p:grpSpPr bwMode="auto">
          <a:xfrm>
            <a:off x="1028700" y="1028700"/>
            <a:ext cx="11811400" cy="1995325"/>
            <a:chOff x="0" y="0"/>
            <a:chExt cx="15748533" cy="2660432"/>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0" y="1867138"/>
              <a:ext cx="15748533" cy="793293"/>
            </a:xfrm>
            <a:prstGeom prst="rect">
              <a:avLst/>
            </a:prstGeom>
            <a:grpFill/>
          </p:spPr>
          <p:txBody>
            <a:bodyPr lIns="0" tIns="0" rIns="0" bIns="0" rtlCol="0" anchor="t">
              <a:spAutoFit/>
            </a:bodyPr>
            <a:lstStyle/>
            <a:p>
              <a:pPr>
                <a:lnSpc>
                  <a:spcPts val="5040"/>
                </a:lnSpc>
                <a:defRPr/>
              </a:pPr>
              <a:endParaRPr lang="en-US" sz="3600" spc="288">
                <a:solidFill>
                  <a:srgbClr val="000000"/>
                </a:solidFill>
                <a:latin typeface="Montserrat Semi-Bold Bold"/>
              </a:endParaRPr>
            </a:p>
          </p:txBody>
        </p:sp>
      </p:grpSp>
      <p:pic>
        <p:nvPicPr>
          <p:cNvPr id="12" name="Picture 12"/>
          <p:cNvPicPr>
            <a:picLocks noChangeAspect="1"/>
          </p:cNvPicPr>
          <p:nvPr/>
        </p:nvPicPr>
        <p:blipFill>
          <a:blip r:embed="rId3">
            <a:alphaModFix amt="75000"/>
          </a:blip>
          <a:stretch/>
        </p:blipFill>
        <p:spPr bwMode="auto">
          <a:xfrm>
            <a:off x="1028700" y="3295377"/>
            <a:ext cx="1166731" cy="1213401"/>
          </a:xfrm>
          <a:prstGeom prst="rect">
            <a:avLst/>
          </a:prstGeom>
        </p:spPr>
      </p:pic>
      <p:pic>
        <p:nvPicPr>
          <p:cNvPr id="13" name="Picture 13"/>
          <p:cNvPicPr>
            <a:picLocks noChangeAspect="1"/>
          </p:cNvPicPr>
          <p:nvPr/>
        </p:nvPicPr>
        <p:blipFill>
          <a:blip r:embed="rId3">
            <a:alphaModFix amt="75000"/>
          </a:blip>
          <a:stretch/>
        </p:blipFill>
        <p:spPr bwMode="auto">
          <a:xfrm>
            <a:off x="9905946" y="3342588"/>
            <a:ext cx="1166731" cy="1213401"/>
          </a:xfrm>
          <a:prstGeom prst="rect">
            <a:avLst/>
          </a:prstGeom>
        </p:spPr>
      </p:pic>
      <p:sp>
        <p:nvSpPr>
          <p:cNvPr id="17" name="Slayt Numarası Yer Tutucusu 16"/>
          <p:cNvSpPr>
            <a:spLocks noGrp="1"/>
          </p:cNvSpPr>
          <p:nvPr>
            <p:ph type="sldNum" sz="quarter" idx="12"/>
          </p:nvPr>
        </p:nvSpPr>
        <p:spPr bwMode="auto">
          <a:xfrm>
            <a:off x="15450607" y="9393036"/>
            <a:ext cx="2133600" cy="365125"/>
          </a:xfrm>
        </p:spPr>
        <p:txBody>
          <a:bodyPr/>
          <a:lstStyle/>
          <a:p>
            <a:pPr>
              <a:defRPr/>
            </a:pPr>
            <a:fld id="{B6F15528-21DE-4FAA-801E-634DDDAF4B2B}" type="slidenum">
              <a:rPr lang="en-US" sz="2000"/>
              <a:t>23</a:t>
            </a:fld>
            <a:endParaRPr lang="en-US" sz="2000"/>
          </a:p>
        </p:txBody>
      </p:sp>
      <p:pic>
        <p:nvPicPr>
          <p:cNvPr id="15" name="Picture 27"/>
          <p:cNvPicPr>
            <a:picLocks noChangeAspect="1"/>
          </p:cNvPicPr>
          <p:nvPr/>
        </p:nvPicPr>
        <p:blipFill>
          <a:blip r:embed="rId4">
            <a:alphaModFix amt="83000"/>
          </a:blip>
          <a:stretch/>
        </p:blipFill>
        <p:spPr bwMode="auto">
          <a:xfrm>
            <a:off x="10210800" y="434652"/>
            <a:ext cx="557024" cy="1730864"/>
          </a:xfrm>
          <a:prstGeom prst="rect">
            <a:avLst/>
          </a:prstGeom>
        </p:spPr>
      </p:pic>
      <p:sp>
        <p:nvSpPr>
          <p:cNvPr id="18" name="Metin kutusu 17"/>
          <p:cNvSpPr txBox="1"/>
          <p:nvPr/>
        </p:nvSpPr>
        <p:spPr bwMode="auto">
          <a:xfrm rot="10800000" flipV="1">
            <a:off x="2833764" y="7828950"/>
            <a:ext cx="11263236" cy="1323439"/>
          </a:xfrm>
          <a:prstGeom prst="rect">
            <a:avLst/>
          </a:prstGeom>
          <a:noFill/>
        </p:spPr>
        <p:txBody>
          <a:bodyPr wrap="square" rtlCol="0">
            <a:spAutoFit/>
          </a:bodyPr>
          <a:lstStyle/>
          <a:p>
            <a:pPr>
              <a:defRPr/>
            </a:pPr>
            <a:r>
              <a:rPr lang="tr-TR" sz="2000">
                <a:solidFill>
                  <a:schemeClr val="bg1"/>
                </a:solidFill>
                <a:latin typeface="Montserrat Classic"/>
              </a:rPr>
              <a:t>Örneğin sözleşme bitiş tarihi 13.04.2021 olan bir projede harcamaların uygun maliyet sayılabilmesi için tüm faturaların 13.04.2021 tarihine kadar kesilmiş olması ve fatura ödemelerinin 13.05.2021 tarihine kadar yapılmış olması gerekir. (Kamu kurum </a:t>
            </a:r>
            <a:r>
              <a:rPr lang="tr-TR" sz="2000">
                <a:solidFill>
                  <a:schemeClr val="bg1"/>
                </a:solidFill>
                <a:latin typeface="Montserrat Classic"/>
              </a:rPr>
              <a:t>ve kuruluşları, kooperatifler için </a:t>
            </a:r>
            <a:r>
              <a:rPr lang="tr-TR" sz="2000">
                <a:solidFill>
                  <a:schemeClr val="bg1"/>
                </a:solidFill>
                <a:latin typeface="Montserrat Classic"/>
              </a:rPr>
              <a:t>fatura ibrazı yeterlidir.)</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 name="Kaydırma: Yatay 15"/>
          <p:cNvSpPr/>
          <p:nvPr/>
        </p:nvSpPr>
        <p:spPr bwMode="auto">
          <a:xfrm>
            <a:off x="2559681" y="6624062"/>
            <a:ext cx="11811399" cy="2467765"/>
          </a:xfrm>
          <a:prstGeom prst="horizontalScroll">
            <a:avLst>
              <a:gd name="adj" fmla="val 12500"/>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defRPr/>
            </a:pPr>
            <a:endParaRPr lang="tr-TR"/>
          </a:p>
        </p:txBody>
      </p:sp>
      <p:grpSp>
        <p:nvGrpSpPr>
          <p:cNvPr id="3" name="Group 3"/>
          <p:cNvGrpSpPr/>
          <p:nvPr/>
        </p:nvGrpSpPr>
        <p:grpSpPr bwMode="auto">
          <a:xfrm>
            <a:off x="914219" y="3783130"/>
            <a:ext cx="14536388" cy="2394233"/>
            <a:chOff x="0" y="-8334"/>
            <a:chExt cx="10160533" cy="3942544"/>
          </a:xfrm>
        </p:grpSpPr>
        <p:sp>
          <p:nvSpPr>
            <p:cNvPr id="4" name="TextBox 4"/>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5" name="TextBox 5"/>
            <p:cNvSpPr txBox="1"/>
            <p:nvPr/>
          </p:nvSpPr>
          <p:spPr bwMode="auto">
            <a:xfrm>
              <a:off x="80018" y="1198066"/>
              <a:ext cx="10080513" cy="2736144"/>
            </a:xfrm>
            <a:prstGeom prst="rect">
              <a:avLst/>
            </a:prstGeom>
            <a:grpFill/>
          </p:spPr>
          <p:txBody>
            <a:bodyPr wrap="square" lIns="0" tIns="0" rIns="0" bIns="0" rtlCol="0" anchor="t">
              <a:spAutoFit/>
            </a:bodyPr>
            <a:lstStyle/>
            <a:p>
              <a:pPr>
                <a:lnSpc>
                  <a:spcPts val="4500"/>
                </a:lnSpc>
                <a:defRPr/>
              </a:pPr>
              <a:r>
                <a:rPr lang="tr-TR" sz="3000">
                  <a:solidFill>
                    <a:srgbClr val="000000"/>
                  </a:solidFill>
                  <a:latin typeface="Montserrat Classic"/>
                </a:rPr>
                <a:t>Düzenlenen faturaların açıklama bölümünde yer alan ifadelerin sözleşme bütçesindeki ilgili bütçe kalemi açıklaması ve birim/miktar bilgileri ile tutarlı olması gerekir.</a:t>
              </a:r>
              <a:endParaRPr lang="en-US" sz="3000">
                <a:solidFill>
                  <a:srgbClr val="000000"/>
                </a:solidFill>
                <a:latin typeface="Montserrat Classic"/>
              </a:endParaRPr>
            </a:p>
          </p:txBody>
        </p:sp>
      </p:grpSp>
      <p:sp>
        <p:nvSpPr>
          <p:cNvPr id="7" name="TextBox 7"/>
          <p:cNvSpPr txBox="1"/>
          <p:nvPr/>
        </p:nvSpPr>
        <p:spPr bwMode="auto">
          <a:xfrm>
            <a:off x="9746124" y="3335424"/>
            <a:ext cx="7620400" cy="546496"/>
          </a:xfrm>
          <a:prstGeom prst="rect">
            <a:avLst/>
          </a:prstGeom>
        </p:spPr>
        <p:txBody>
          <a:bodyPr lIns="0" tIns="0" rIns="0" bIns="0" rtlCol="0" anchor="t">
            <a:spAutoFit/>
          </a:bodyPr>
          <a:lstStyle/>
          <a:p>
            <a:pPr>
              <a:lnSpc>
                <a:spcPts val="4320"/>
              </a:lnSpc>
              <a:defRPr/>
            </a:pPr>
            <a:endParaRPr/>
          </a:p>
        </p:txBody>
      </p:sp>
      <p:grpSp>
        <p:nvGrpSpPr>
          <p:cNvPr id="9" name="Group 9"/>
          <p:cNvGrpSpPr/>
          <p:nvPr/>
        </p:nvGrpSpPr>
        <p:grpSpPr bwMode="auto">
          <a:xfrm>
            <a:off x="1028700" y="1028700"/>
            <a:ext cx="11811400" cy="1995325"/>
            <a:chOff x="0" y="0"/>
            <a:chExt cx="15748533" cy="2660432"/>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0" y="1867138"/>
              <a:ext cx="15748533" cy="793293"/>
            </a:xfrm>
            <a:prstGeom prst="rect">
              <a:avLst/>
            </a:prstGeom>
            <a:grpFill/>
          </p:spPr>
          <p:txBody>
            <a:bodyPr lIns="0" tIns="0" rIns="0" bIns="0" rtlCol="0" anchor="t">
              <a:spAutoFit/>
            </a:bodyPr>
            <a:lstStyle/>
            <a:p>
              <a:pPr>
                <a:lnSpc>
                  <a:spcPts val="5040"/>
                </a:lnSpc>
                <a:defRPr/>
              </a:pPr>
              <a:endParaRPr lang="en-US" sz="3600" spc="288">
                <a:solidFill>
                  <a:srgbClr val="000000"/>
                </a:solidFill>
                <a:latin typeface="Montserrat Semi-Bold Bold"/>
              </a:endParaRPr>
            </a:p>
          </p:txBody>
        </p:sp>
      </p:grpSp>
      <p:pic>
        <p:nvPicPr>
          <p:cNvPr id="12" name="Picture 12"/>
          <p:cNvPicPr>
            <a:picLocks noChangeAspect="1"/>
          </p:cNvPicPr>
          <p:nvPr/>
        </p:nvPicPr>
        <p:blipFill>
          <a:blip r:embed="rId3">
            <a:alphaModFix amt="75000"/>
          </a:blip>
          <a:stretch/>
        </p:blipFill>
        <p:spPr bwMode="auto">
          <a:xfrm>
            <a:off x="1028700" y="3295377"/>
            <a:ext cx="1166731" cy="1213401"/>
          </a:xfrm>
          <a:prstGeom prst="rect">
            <a:avLst/>
          </a:prstGeom>
        </p:spPr>
      </p:pic>
      <p:sp>
        <p:nvSpPr>
          <p:cNvPr id="17" name="Slayt Numarası Yer Tutucusu 16"/>
          <p:cNvSpPr>
            <a:spLocks noGrp="1"/>
          </p:cNvSpPr>
          <p:nvPr>
            <p:ph type="sldNum" sz="quarter" idx="12"/>
          </p:nvPr>
        </p:nvSpPr>
        <p:spPr bwMode="auto">
          <a:xfrm>
            <a:off x="15450607" y="9393036"/>
            <a:ext cx="2133600" cy="365125"/>
          </a:xfrm>
        </p:spPr>
        <p:txBody>
          <a:bodyPr/>
          <a:lstStyle/>
          <a:p>
            <a:pPr>
              <a:defRPr/>
            </a:pPr>
            <a:fld id="{B6F15528-21DE-4FAA-801E-634DDDAF4B2B}" type="slidenum">
              <a:rPr lang="en-US" sz="2000"/>
              <a:t>24</a:t>
            </a:fld>
            <a:endParaRPr lang="en-US" sz="2000"/>
          </a:p>
        </p:txBody>
      </p:sp>
      <p:pic>
        <p:nvPicPr>
          <p:cNvPr id="15" name="Picture 27"/>
          <p:cNvPicPr>
            <a:picLocks noChangeAspect="1"/>
          </p:cNvPicPr>
          <p:nvPr/>
        </p:nvPicPr>
        <p:blipFill>
          <a:blip r:embed="rId4">
            <a:alphaModFix amt="83000"/>
          </a:blip>
          <a:stretch/>
        </p:blipFill>
        <p:spPr bwMode="auto">
          <a:xfrm>
            <a:off x="10210800" y="434652"/>
            <a:ext cx="557024" cy="1730864"/>
          </a:xfrm>
          <a:prstGeom prst="rect">
            <a:avLst/>
          </a:prstGeom>
        </p:spPr>
      </p:pic>
      <p:sp>
        <p:nvSpPr>
          <p:cNvPr id="18" name="Metin kutusu 17"/>
          <p:cNvSpPr txBox="1"/>
          <p:nvPr/>
        </p:nvSpPr>
        <p:spPr bwMode="auto">
          <a:xfrm rot="10800000" flipV="1">
            <a:off x="2823089" y="7350113"/>
            <a:ext cx="11263236" cy="1015663"/>
          </a:xfrm>
          <a:prstGeom prst="rect">
            <a:avLst/>
          </a:prstGeom>
          <a:noFill/>
        </p:spPr>
        <p:txBody>
          <a:bodyPr wrap="square" rtlCol="0">
            <a:spAutoFit/>
          </a:bodyPr>
          <a:lstStyle/>
          <a:p>
            <a:pPr>
              <a:defRPr/>
            </a:pPr>
            <a:r>
              <a:rPr lang="tr-TR" sz="2000">
                <a:solidFill>
                  <a:schemeClr val="bg1"/>
                </a:solidFill>
                <a:latin typeface="Montserrat Classic"/>
              </a:rPr>
              <a:t>Örneğin bütçede kalem adı « Ofis Mobilyası» ve bütçe açıklaması «5 adet masa 5 adet sandalye» olarak yer alan bir kalem için «Muhtelif mobilya x 1» şeklinde sunulan bir fatura uygun olmayacaktır.</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pSp>
        <p:nvGrpSpPr>
          <p:cNvPr id="3" name="Group 3"/>
          <p:cNvGrpSpPr/>
          <p:nvPr/>
        </p:nvGrpSpPr>
        <p:grpSpPr bwMode="auto">
          <a:xfrm>
            <a:off x="914218" y="3783130"/>
            <a:ext cx="15621181" cy="5349272"/>
            <a:chOff x="0" y="-8334"/>
            <a:chExt cx="10160533" cy="8808560"/>
          </a:xfrm>
        </p:grpSpPr>
        <p:sp>
          <p:nvSpPr>
            <p:cNvPr id="4" name="TextBox 4"/>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5" name="TextBox 5"/>
            <p:cNvSpPr txBox="1"/>
            <p:nvPr/>
          </p:nvSpPr>
          <p:spPr bwMode="auto">
            <a:xfrm>
              <a:off x="80018" y="1198066"/>
              <a:ext cx="10080513" cy="7602160"/>
            </a:xfrm>
            <a:prstGeom prst="rect">
              <a:avLst/>
            </a:prstGeom>
            <a:grpFill/>
          </p:spPr>
          <p:txBody>
            <a:bodyPr wrap="square" lIns="0" tIns="0" rIns="0" bIns="0" rtlCol="0" anchor="t">
              <a:spAutoFit/>
            </a:bodyPr>
            <a:lstStyle/>
            <a:p>
              <a:pPr>
                <a:defRPr/>
              </a:pPr>
              <a:r>
                <a:rPr lang="tr-TR" sz="3000">
                  <a:latin typeface="Montserrat Classic"/>
                </a:rPr>
                <a:t>Yararlanıcılar tarafından zorunlu olarak milli para birimi dışındaki yabancı para cinsinden yapılmış harcamalara ilişkin yabancı para cinsinden düzenlenmiş harcama belgeleri sunulması durumunda, bu belgelerdeki miktarlar </a:t>
              </a:r>
              <a:r>
                <a:rPr lang="tr-TR" sz="3000" b="1" u="sng">
                  <a:latin typeface="Montserrat Classic"/>
                </a:rPr>
                <a:t>belgenin düzenlenme tarihindeki Türkiye Cumhuriyet Merkez Bankası döviz satış kuru </a:t>
              </a:r>
              <a:r>
                <a:rPr lang="tr-TR" sz="3000">
                  <a:latin typeface="Montserrat Classic"/>
                </a:rPr>
                <a:t>esas alınmak suretiyle milli para birimine dönüştürülür ve dönüşüm sonucu hesaplanan tutarlar dikkate alınır. </a:t>
              </a:r>
              <a:endParaRPr/>
            </a:p>
            <a:p>
              <a:pPr>
                <a:defRPr/>
              </a:pPr>
              <a:r>
                <a:rPr lang="tr-TR" sz="3000">
                  <a:latin typeface="Montserrat Classic"/>
                </a:rPr>
                <a:t>Harcamanın ihale usulüyle yapılması durumunda teklifin yabancı para birimi üzerinden verilmesi durumunda </a:t>
              </a:r>
              <a:r>
                <a:rPr lang="tr-TR" sz="3000" b="1">
                  <a:latin typeface="Montserrat Classic"/>
                </a:rPr>
                <a:t>teklifin alındığı tarihteki döviz kuru ile harcama belgesinin düzenlendiği tarih arasında kur farkı olması </a:t>
              </a:r>
              <a:r>
                <a:rPr lang="tr-TR" sz="3000">
                  <a:latin typeface="Montserrat Classic"/>
                </a:rPr>
                <a:t>durumunda uygun maliyet hesabında ajans tarafından söz konusu tutarlardan </a:t>
              </a:r>
              <a:r>
                <a:rPr lang="tr-TR" sz="3000" b="1">
                  <a:latin typeface="Montserrat Classic"/>
                </a:rPr>
                <a:t>düşük olan </a:t>
              </a:r>
              <a:r>
                <a:rPr lang="tr-TR" sz="3000">
                  <a:latin typeface="Montserrat Classic"/>
                </a:rPr>
                <a:t>baz alınır.</a:t>
              </a:r>
              <a:endParaRPr/>
            </a:p>
          </p:txBody>
        </p:sp>
      </p:grpSp>
      <p:sp>
        <p:nvSpPr>
          <p:cNvPr id="7" name="TextBox 7"/>
          <p:cNvSpPr txBox="1"/>
          <p:nvPr/>
        </p:nvSpPr>
        <p:spPr bwMode="auto">
          <a:xfrm>
            <a:off x="9746124" y="3335424"/>
            <a:ext cx="7620400" cy="546496"/>
          </a:xfrm>
          <a:prstGeom prst="rect">
            <a:avLst/>
          </a:prstGeom>
        </p:spPr>
        <p:txBody>
          <a:bodyPr lIns="0" tIns="0" rIns="0" bIns="0" rtlCol="0" anchor="t">
            <a:spAutoFit/>
          </a:bodyPr>
          <a:lstStyle/>
          <a:p>
            <a:pPr>
              <a:lnSpc>
                <a:spcPts val="4320"/>
              </a:lnSpc>
              <a:defRPr/>
            </a:pPr>
            <a:endParaRPr/>
          </a:p>
        </p:txBody>
      </p:sp>
      <p:grpSp>
        <p:nvGrpSpPr>
          <p:cNvPr id="9" name="Group 9"/>
          <p:cNvGrpSpPr/>
          <p:nvPr/>
        </p:nvGrpSpPr>
        <p:grpSpPr bwMode="auto">
          <a:xfrm>
            <a:off x="1028700" y="1028700"/>
            <a:ext cx="11811400" cy="1995325"/>
            <a:chOff x="0" y="0"/>
            <a:chExt cx="15748533" cy="2660432"/>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0" y="1867138"/>
              <a:ext cx="15748533" cy="793293"/>
            </a:xfrm>
            <a:prstGeom prst="rect">
              <a:avLst/>
            </a:prstGeom>
            <a:grpFill/>
          </p:spPr>
          <p:txBody>
            <a:bodyPr lIns="0" tIns="0" rIns="0" bIns="0" rtlCol="0" anchor="t">
              <a:spAutoFit/>
            </a:bodyPr>
            <a:lstStyle/>
            <a:p>
              <a:pPr>
                <a:lnSpc>
                  <a:spcPts val="5040"/>
                </a:lnSpc>
                <a:defRPr/>
              </a:pPr>
              <a:endParaRPr lang="en-US" sz="3600" spc="288">
                <a:solidFill>
                  <a:srgbClr val="000000"/>
                </a:solidFill>
                <a:latin typeface="Montserrat Semi-Bold Bold"/>
              </a:endParaRPr>
            </a:p>
          </p:txBody>
        </p:sp>
      </p:grpSp>
      <p:pic>
        <p:nvPicPr>
          <p:cNvPr id="12" name="Picture 12"/>
          <p:cNvPicPr>
            <a:picLocks noChangeAspect="1"/>
          </p:cNvPicPr>
          <p:nvPr/>
        </p:nvPicPr>
        <p:blipFill>
          <a:blip r:embed="rId3">
            <a:alphaModFix amt="75000"/>
          </a:blip>
          <a:stretch/>
        </p:blipFill>
        <p:spPr bwMode="auto">
          <a:xfrm>
            <a:off x="1028700" y="3295377"/>
            <a:ext cx="1166731" cy="1213401"/>
          </a:xfrm>
          <a:prstGeom prst="rect">
            <a:avLst/>
          </a:prstGeom>
        </p:spPr>
      </p:pic>
      <p:sp>
        <p:nvSpPr>
          <p:cNvPr id="17" name="Slayt Numarası Yer Tutucusu 16"/>
          <p:cNvSpPr>
            <a:spLocks noGrp="1"/>
          </p:cNvSpPr>
          <p:nvPr>
            <p:ph type="sldNum" sz="quarter" idx="12"/>
          </p:nvPr>
        </p:nvSpPr>
        <p:spPr bwMode="auto">
          <a:xfrm>
            <a:off x="15450607" y="9393036"/>
            <a:ext cx="2133600" cy="365125"/>
          </a:xfrm>
        </p:spPr>
        <p:txBody>
          <a:bodyPr/>
          <a:lstStyle/>
          <a:p>
            <a:pPr>
              <a:defRPr/>
            </a:pPr>
            <a:fld id="{B6F15528-21DE-4FAA-801E-634DDDAF4B2B}" type="slidenum">
              <a:rPr lang="en-US" sz="2000"/>
              <a:t>25</a:t>
            </a:fld>
            <a:endParaRPr lang="en-US" sz="2000"/>
          </a:p>
        </p:txBody>
      </p:sp>
      <p:pic>
        <p:nvPicPr>
          <p:cNvPr id="15" name="Picture 27"/>
          <p:cNvPicPr>
            <a:picLocks noChangeAspect="1"/>
          </p:cNvPicPr>
          <p:nvPr/>
        </p:nvPicPr>
        <p:blipFill>
          <a:blip r:embed="rId4">
            <a:alphaModFix amt="83000"/>
          </a:blip>
          <a:stretch/>
        </p:blipFill>
        <p:spPr bwMode="auto">
          <a:xfrm>
            <a:off x="10210800" y="434652"/>
            <a:ext cx="557024" cy="173086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pSp>
        <p:nvGrpSpPr>
          <p:cNvPr id="3" name="Group 3"/>
          <p:cNvGrpSpPr/>
          <p:nvPr/>
        </p:nvGrpSpPr>
        <p:grpSpPr bwMode="auto">
          <a:xfrm>
            <a:off x="914218" y="3783130"/>
            <a:ext cx="16345082" cy="4969168"/>
            <a:chOff x="0" y="-8334"/>
            <a:chExt cx="10160533" cy="8182648"/>
          </a:xfrm>
        </p:grpSpPr>
        <p:sp>
          <p:nvSpPr>
            <p:cNvPr id="4" name="TextBox 4"/>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5" name="TextBox 5"/>
            <p:cNvSpPr txBox="1"/>
            <p:nvPr/>
          </p:nvSpPr>
          <p:spPr bwMode="auto">
            <a:xfrm>
              <a:off x="80018" y="1198066"/>
              <a:ext cx="10080513" cy="6976248"/>
            </a:xfrm>
            <a:prstGeom prst="rect">
              <a:avLst/>
            </a:prstGeom>
            <a:grpFill/>
          </p:spPr>
          <p:txBody>
            <a:bodyPr wrap="square" lIns="0" tIns="0" rIns="0" bIns="0" rtlCol="0" anchor="t">
              <a:spAutoFit/>
            </a:bodyPr>
            <a:lstStyle/>
            <a:p>
              <a:pPr>
                <a:defRPr/>
              </a:pPr>
              <a:r>
                <a:rPr lang="tr-TR" sz="3200">
                  <a:latin typeface="Montserrat Classic"/>
                </a:rPr>
                <a:t>Program başvuru rehberinde ayrıca bir kısıtlama bulunmaması halinde, bütçe kalemlerine ait vergi giderleri (KDV, stopaj vb. ile insan kaynaklarında yer alan personel maaşlarına ait SGK prim, gelir vergisi vb. ) Proje ve Faaliyet Destekleme Yönetmeliği’nin (PFDY) 7A/1-a maddesi kapsamında olan yararlanıcılar bakımından uygun maliyet olarak değerlendirilir. </a:t>
              </a:r>
              <a:endParaRPr/>
            </a:p>
            <a:p>
              <a:pPr>
                <a:defRPr/>
              </a:pPr>
              <a:r>
                <a:rPr lang="tr-TR" sz="3200">
                  <a:latin typeface="Montserrat Classic"/>
                </a:rPr>
                <a:t>Yönetmeliğin 7A/1-b maddesi kapsamında yer alan yaralanıcılar için ilgili bütçe kalemine ilişkin vergi giderleri uygun maliyet olarak değerlendirilmez. </a:t>
              </a:r>
              <a:endParaRPr/>
            </a:p>
            <a:p>
              <a:pPr>
                <a:defRPr/>
              </a:pPr>
              <a:r>
                <a:rPr lang="tr-TR" b="1"/>
                <a:t> </a:t>
              </a:r>
              <a:endParaRPr lang="tr-TR"/>
            </a:p>
            <a:p>
              <a:pPr>
                <a:lnSpc>
                  <a:spcPts val="4500"/>
                </a:lnSpc>
                <a:defRPr/>
              </a:pPr>
              <a:endParaRPr lang="en-US" sz="3200">
                <a:solidFill>
                  <a:srgbClr val="000000"/>
                </a:solidFill>
                <a:latin typeface="Montserrat Classic"/>
              </a:endParaRPr>
            </a:p>
          </p:txBody>
        </p:sp>
      </p:grpSp>
      <p:sp>
        <p:nvSpPr>
          <p:cNvPr id="7" name="TextBox 7"/>
          <p:cNvSpPr txBox="1"/>
          <p:nvPr/>
        </p:nvSpPr>
        <p:spPr bwMode="auto">
          <a:xfrm>
            <a:off x="9746124" y="3335424"/>
            <a:ext cx="7620400" cy="546496"/>
          </a:xfrm>
          <a:prstGeom prst="rect">
            <a:avLst/>
          </a:prstGeom>
        </p:spPr>
        <p:txBody>
          <a:bodyPr lIns="0" tIns="0" rIns="0" bIns="0" rtlCol="0" anchor="t">
            <a:spAutoFit/>
          </a:bodyPr>
          <a:lstStyle/>
          <a:p>
            <a:pPr>
              <a:lnSpc>
                <a:spcPts val="4320"/>
              </a:lnSpc>
              <a:defRPr/>
            </a:pPr>
            <a:endParaRPr/>
          </a:p>
        </p:txBody>
      </p:sp>
      <p:grpSp>
        <p:nvGrpSpPr>
          <p:cNvPr id="9" name="Group 9"/>
          <p:cNvGrpSpPr/>
          <p:nvPr/>
        </p:nvGrpSpPr>
        <p:grpSpPr bwMode="auto">
          <a:xfrm>
            <a:off x="1028700" y="1028700"/>
            <a:ext cx="11811400" cy="1995325"/>
            <a:chOff x="0" y="0"/>
            <a:chExt cx="15748533" cy="2660432"/>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0" y="1867138"/>
              <a:ext cx="15748533" cy="793293"/>
            </a:xfrm>
            <a:prstGeom prst="rect">
              <a:avLst/>
            </a:prstGeom>
            <a:grpFill/>
          </p:spPr>
          <p:txBody>
            <a:bodyPr lIns="0" tIns="0" rIns="0" bIns="0" rtlCol="0" anchor="t">
              <a:spAutoFit/>
            </a:bodyPr>
            <a:lstStyle/>
            <a:p>
              <a:pPr>
                <a:lnSpc>
                  <a:spcPts val="5040"/>
                </a:lnSpc>
                <a:defRPr/>
              </a:pPr>
              <a:endParaRPr lang="en-US" sz="3600" spc="288">
                <a:solidFill>
                  <a:srgbClr val="000000"/>
                </a:solidFill>
                <a:latin typeface="Montserrat Semi-Bold Bold"/>
              </a:endParaRPr>
            </a:p>
          </p:txBody>
        </p:sp>
      </p:grpSp>
      <p:pic>
        <p:nvPicPr>
          <p:cNvPr id="12" name="Picture 12"/>
          <p:cNvPicPr>
            <a:picLocks noChangeAspect="1"/>
          </p:cNvPicPr>
          <p:nvPr/>
        </p:nvPicPr>
        <p:blipFill>
          <a:blip r:embed="rId3">
            <a:alphaModFix amt="75000"/>
          </a:blip>
          <a:stretch/>
        </p:blipFill>
        <p:spPr bwMode="auto">
          <a:xfrm>
            <a:off x="1028700" y="3295377"/>
            <a:ext cx="1166731" cy="1213401"/>
          </a:xfrm>
          <a:prstGeom prst="rect">
            <a:avLst/>
          </a:prstGeom>
        </p:spPr>
      </p:pic>
      <p:sp>
        <p:nvSpPr>
          <p:cNvPr id="17" name="Slayt Numarası Yer Tutucusu 16"/>
          <p:cNvSpPr>
            <a:spLocks noGrp="1"/>
          </p:cNvSpPr>
          <p:nvPr>
            <p:ph type="sldNum" sz="quarter" idx="12"/>
          </p:nvPr>
        </p:nvSpPr>
        <p:spPr bwMode="auto">
          <a:xfrm>
            <a:off x="15450607" y="9393036"/>
            <a:ext cx="2133600" cy="365125"/>
          </a:xfrm>
        </p:spPr>
        <p:txBody>
          <a:bodyPr/>
          <a:lstStyle/>
          <a:p>
            <a:pPr>
              <a:defRPr/>
            </a:pPr>
            <a:fld id="{B6F15528-21DE-4FAA-801E-634DDDAF4B2B}" type="slidenum">
              <a:rPr lang="en-US" sz="2000"/>
              <a:t>26</a:t>
            </a:fld>
            <a:endParaRPr lang="en-US" sz="2000"/>
          </a:p>
        </p:txBody>
      </p:sp>
      <p:pic>
        <p:nvPicPr>
          <p:cNvPr id="15" name="Picture 27"/>
          <p:cNvPicPr>
            <a:picLocks noChangeAspect="1"/>
          </p:cNvPicPr>
          <p:nvPr/>
        </p:nvPicPr>
        <p:blipFill>
          <a:blip r:embed="rId4">
            <a:alphaModFix amt="83000"/>
          </a:blip>
          <a:stretch/>
        </p:blipFill>
        <p:spPr bwMode="auto">
          <a:xfrm>
            <a:off x="10210800" y="434652"/>
            <a:ext cx="557024" cy="173086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pSp>
        <p:nvGrpSpPr>
          <p:cNvPr id="3" name="Group 3"/>
          <p:cNvGrpSpPr/>
          <p:nvPr/>
        </p:nvGrpSpPr>
        <p:grpSpPr bwMode="auto">
          <a:xfrm>
            <a:off x="914218" y="3783130"/>
            <a:ext cx="16345082" cy="5657049"/>
            <a:chOff x="0" y="-8334"/>
            <a:chExt cx="10160533" cy="9315370"/>
          </a:xfrm>
        </p:grpSpPr>
        <p:sp>
          <p:nvSpPr>
            <p:cNvPr id="4" name="TextBox 4"/>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5" name="TextBox 5"/>
            <p:cNvSpPr txBox="1"/>
            <p:nvPr/>
          </p:nvSpPr>
          <p:spPr bwMode="auto">
            <a:xfrm>
              <a:off x="80018" y="1198066"/>
              <a:ext cx="10080513" cy="8108970"/>
            </a:xfrm>
            <a:prstGeom prst="rect">
              <a:avLst/>
            </a:prstGeom>
            <a:grpFill/>
          </p:spPr>
          <p:txBody>
            <a:bodyPr wrap="square" lIns="0" tIns="0" rIns="0" bIns="0" rtlCol="0" anchor="t">
              <a:spAutoFit/>
            </a:bodyPr>
            <a:lstStyle/>
            <a:p>
              <a:pPr>
                <a:defRPr/>
              </a:pPr>
              <a:r>
                <a:rPr lang="tr-TR" sz="3200">
                  <a:latin typeface="Montserrat Classic"/>
                </a:rPr>
                <a:t>PFDY 7A/1-b maddesi kapsamında yer alan yaralanıcılardan </a:t>
              </a:r>
              <a:r>
                <a:rPr lang="tr-TR" sz="3000">
                  <a:latin typeface="Montserrat Classic"/>
                </a:rPr>
                <a:t>sözleşmede öngörülen destek tutarının </a:t>
              </a:r>
              <a:r>
                <a:rPr lang="tr-TR" sz="3000" b="1" i="1">
                  <a:latin typeface="Montserrat Classic"/>
                </a:rPr>
                <a:t>yüzde onundan az olmamak </a:t>
              </a:r>
              <a:r>
                <a:rPr lang="tr-TR" sz="3000">
                  <a:latin typeface="Montserrat Classic"/>
                </a:rPr>
                <a:t>kaydıyla teminat alınır. </a:t>
              </a:r>
              <a:endParaRPr/>
            </a:p>
            <a:p>
              <a:pPr>
                <a:defRPr/>
              </a:pPr>
              <a:endParaRPr lang="tr-TR" sz="3000">
                <a:latin typeface="Montserrat Classic"/>
              </a:endParaRPr>
            </a:p>
            <a:p>
              <a:pPr marL="285750" indent="-285750">
                <a:buFont typeface="Arial"/>
                <a:buChar char="•"/>
                <a:defRPr/>
              </a:pPr>
              <a:r>
                <a:rPr lang="tr-TR" sz="2400">
                  <a:latin typeface="Montserrat Classic"/>
                </a:rPr>
                <a:t>Tedavüldeki Türk parası,</a:t>
              </a:r>
              <a:endParaRPr/>
            </a:p>
            <a:p>
              <a:pPr marL="285750" indent="-285750">
                <a:buFont typeface="Arial"/>
                <a:buChar char="•"/>
                <a:defRPr/>
              </a:pPr>
              <a:r>
                <a:rPr lang="tr-TR" sz="2400">
                  <a:latin typeface="Montserrat Classic"/>
                </a:rPr>
                <a:t>Bankalar veya katılım bankaları tarafından verilen teminat mektupları,</a:t>
              </a:r>
              <a:endParaRPr/>
            </a:p>
            <a:p>
              <a:pPr marL="285750" indent="-285750">
                <a:buFont typeface="Arial"/>
                <a:buChar char="•"/>
                <a:defRPr/>
              </a:pPr>
              <a:r>
                <a:rPr lang="tr-TR" sz="2400">
                  <a:latin typeface="Montserrat Classic"/>
                </a:rPr>
                <a:t>Ajansın Kredi Garanti Fonu ile protokol imzaladığı hallerde Kredi Garanti Fonu tarafından verilen teminatlar,</a:t>
              </a:r>
              <a:endParaRPr/>
            </a:p>
            <a:p>
              <a:pPr marL="285750" indent="-285750">
                <a:buFont typeface="Arial"/>
                <a:buChar char="•"/>
                <a:defRPr/>
              </a:pPr>
              <a:r>
                <a:rPr lang="tr-TR" sz="2400">
                  <a:latin typeface="Montserrat Classic"/>
                </a:rPr>
                <a:t>Genel sekreter tarafından teklif edilip yönetim kurulunca onaylanan diğer teminatlar.</a:t>
              </a:r>
              <a:endParaRPr/>
            </a:p>
            <a:p>
              <a:pPr>
                <a:defRPr/>
              </a:pPr>
              <a:endParaRPr lang="tr-TR" sz="2400">
                <a:latin typeface="Montserrat Classic"/>
              </a:endParaRPr>
            </a:p>
            <a:p>
              <a:pPr>
                <a:defRPr/>
              </a:pPr>
              <a:r>
                <a:rPr lang="tr-TR" sz="3000">
                  <a:latin typeface="Montserrat Classic"/>
                </a:rPr>
                <a:t>Teminat nihai ödemenin yapılmasını müteakip serbest bırakılır.</a:t>
              </a:r>
              <a:endParaRPr/>
            </a:p>
            <a:p>
              <a:pPr>
                <a:defRPr/>
              </a:pPr>
              <a:endParaRPr lang="tr-TR" sz="2400">
                <a:latin typeface="Montserrat Classic"/>
              </a:endParaRPr>
            </a:p>
            <a:p>
              <a:pPr>
                <a:defRPr/>
              </a:pPr>
              <a:endParaRPr lang="en-US" sz="3000">
                <a:solidFill>
                  <a:srgbClr val="000000"/>
                </a:solidFill>
                <a:latin typeface="Montserrat Classic"/>
              </a:endParaRPr>
            </a:p>
          </p:txBody>
        </p:sp>
      </p:grpSp>
      <p:sp>
        <p:nvSpPr>
          <p:cNvPr id="7" name="TextBox 7"/>
          <p:cNvSpPr txBox="1"/>
          <p:nvPr/>
        </p:nvSpPr>
        <p:spPr bwMode="auto">
          <a:xfrm>
            <a:off x="9746124" y="3335424"/>
            <a:ext cx="7620400" cy="546496"/>
          </a:xfrm>
          <a:prstGeom prst="rect">
            <a:avLst/>
          </a:prstGeom>
        </p:spPr>
        <p:txBody>
          <a:bodyPr lIns="0" tIns="0" rIns="0" bIns="0" rtlCol="0" anchor="t">
            <a:spAutoFit/>
          </a:bodyPr>
          <a:lstStyle/>
          <a:p>
            <a:pPr>
              <a:lnSpc>
                <a:spcPts val="4320"/>
              </a:lnSpc>
              <a:defRPr/>
            </a:pPr>
            <a:endParaRPr/>
          </a:p>
        </p:txBody>
      </p:sp>
      <p:grpSp>
        <p:nvGrpSpPr>
          <p:cNvPr id="9" name="Group 9"/>
          <p:cNvGrpSpPr/>
          <p:nvPr/>
        </p:nvGrpSpPr>
        <p:grpSpPr bwMode="auto">
          <a:xfrm>
            <a:off x="1028700" y="1028700"/>
            <a:ext cx="11811400" cy="1995325"/>
            <a:chOff x="0" y="0"/>
            <a:chExt cx="15748533" cy="2660432"/>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0" y="1867138"/>
              <a:ext cx="15748533" cy="793293"/>
            </a:xfrm>
            <a:prstGeom prst="rect">
              <a:avLst/>
            </a:prstGeom>
            <a:grpFill/>
          </p:spPr>
          <p:txBody>
            <a:bodyPr lIns="0" tIns="0" rIns="0" bIns="0" rtlCol="0" anchor="t">
              <a:spAutoFit/>
            </a:bodyPr>
            <a:lstStyle/>
            <a:p>
              <a:pPr>
                <a:lnSpc>
                  <a:spcPts val="5040"/>
                </a:lnSpc>
                <a:defRPr/>
              </a:pPr>
              <a:endParaRPr lang="en-US" sz="3600" spc="288">
                <a:solidFill>
                  <a:srgbClr val="000000"/>
                </a:solidFill>
                <a:latin typeface="Montserrat Semi-Bold Bold"/>
              </a:endParaRPr>
            </a:p>
          </p:txBody>
        </p:sp>
      </p:grpSp>
      <p:pic>
        <p:nvPicPr>
          <p:cNvPr id="12" name="Picture 12"/>
          <p:cNvPicPr>
            <a:picLocks noChangeAspect="1"/>
          </p:cNvPicPr>
          <p:nvPr/>
        </p:nvPicPr>
        <p:blipFill>
          <a:blip r:embed="rId3">
            <a:alphaModFix amt="75000"/>
          </a:blip>
          <a:stretch/>
        </p:blipFill>
        <p:spPr bwMode="auto">
          <a:xfrm>
            <a:off x="1028700" y="3295377"/>
            <a:ext cx="1166731" cy="1213401"/>
          </a:xfrm>
          <a:prstGeom prst="rect">
            <a:avLst/>
          </a:prstGeom>
        </p:spPr>
      </p:pic>
      <p:sp>
        <p:nvSpPr>
          <p:cNvPr id="17" name="Slayt Numarası Yer Tutucusu 16"/>
          <p:cNvSpPr>
            <a:spLocks noGrp="1"/>
          </p:cNvSpPr>
          <p:nvPr>
            <p:ph type="sldNum" sz="quarter" idx="12"/>
          </p:nvPr>
        </p:nvSpPr>
        <p:spPr bwMode="auto">
          <a:xfrm>
            <a:off x="15450607" y="9393036"/>
            <a:ext cx="2133600" cy="365125"/>
          </a:xfrm>
        </p:spPr>
        <p:txBody>
          <a:bodyPr/>
          <a:lstStyle/>
          <a:p>
            <a:pPr>
              <a:defRPr/>
            </a:pPr>
            <a:fld id="{B6F15528-21DE-4FAA-801E-634DDDAF4B2B}" type="slidenum">
              <a:rPr lang="en-US" sz="2000"/>
              <a:t>27</a:t>
            </a:fld>
            <a:endParaRPr lang="en-US" sz="2000"/>
          </a:p>
        </p:txBody>
      </p:sp>
      <p:pic>
        <p:nvPicPr>
          <p:cNvPr id="15" name="Picture 27"/>
          <p:cNvPicPr>
            <a:picLocks noChangeAspect="1"/>
          </p:cNvPicPr>
          <p:nvPr/>
        </p:nvPicPr>
        <p:blipFill>
          <a:blip r:embed="rId4">
            <a:alphaModFix amt="83000"/>
          </a:blip>
          <a:stretch/>
        </p:blipFill>
        <p:spPr bwMode="auto">
          <a:xfrm>
            <a:off x="10210800" y="434652"/>
            <a:ext cx="557024" cy="1730864"/>
          </a:xfrm>
          <a:prstGeom prst="rect">
            <a:avLst/>
          </a:prstGeom>
        </p:spPr>
      </p:pic>
      <p:sp>
        <p:nvSpPr>
          <p:cNvPr id="13" name="TextBox 11"/>
          <p:cNvSpPr txBox="1"/>
          <p:nvPr/>
        </p:nvSpPr>
        <p:spPr bwMode="auto">
          <a:xfrm>
            <a:off x="1028700" y="2429054"/>
            <a:ext cx="11811400" cy="594971"/>
          </a:xfrm>
          <a:prstGeom prst="rect">
            <a:avLst/>
          </a:prstGeom>
        </p:spPr>
        <p:txBody>
          <a:bodyPr lIns="0" tIns="0" rIns="0" bIns="0" rtlCol="0" anchor="t">
            <a:spAutoFit/>
          </a:bodyPr>
          <a:lstStyle/>
          <a:p>
            <a:pPr>
              <a:lnSpc>
                <a:spcPts val="5040"/>
              </a:lnSpc>
              <a:defRPr/>
            </a:pPr>
            <a:r>
              <a:rPr lang="tr-TR" sz="3600" spc="288">
                <a:solidFill>
                  <a:srgbClr val="000000"/>
                </a:solidFill>
                <a:latin typeface="Montserrat Semi-Bold Bold"/>
              </a:rPr>
              <a:t>TEMİNAT KABUL EDİLECEK DEĞERLER</a:t>
            </a:r>
            <a:endParaRPr lang="en-US" sz="3600" spc="288">
              <a:solidFill>
                <a:srgbClr val="000000"/>
              </a:solidFill>
              <a:latin typeface="Montserrat Semi-Bold Bo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pSp>
        <p:nvGrpSpPr>
          <p:cNvPr id="3" name="Group 3"/>
          <p:cNvGrpSpPr/>
          <p:nvPr/>
        </p:nvGrpSpPr>
        <p:grpSpPr bwMode="auto">
          <a:xfrm>
            <a:off x="1028700" y="4769958"/>
            <a:ext cx="7665807" cy="2972577"/>
            <a:chOff x="0" y="-8334"/>
            <a:chExt cx="10221076" cy="3963437"/>
          </a:xfrm>
        </p:grpSpPr>
        <p:sp>
          <p:nvSpPr>
            <p:cNvPr id="4" name="TextBox 4"/>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5" name="TextBox 5"/>
            <p:cNvSpPr txBox="1"/>
            <p:nvPr/>
          </p:nvSpPr>
          <p:spPr bwMode="auto">
            <a:xfrm>
              <a:off x="60543" y="200741"/>
              <a:ext cx="10160533" cy="3754362"/>
            </a:xfrm>
            <a:prstGeom prst="rect">
              <a:avLst/>
            </a:prstGeom>
            <a:grpFill/>
          </p:spPr>
          <p:txBody>
            <a:bodyPr lIns="0" tIns="0" rIns="0" bIns="0" rtlCol="0" anchor="t">
              <a:spAutoFit/>
            </a:bodyPr>
            <a:lstStyle/>
            <a:p>
              <a:pPr>
                <a:lnSpc>
                  <a:spcPts val="4500"/>
                </a:lnSpc>
                <a:defRPr/>
              </a:pPr>
              <a:r>
                <a:rPr lang="en-US" sz="3000">
                  <a:solidFill>
                    <a:srgbClr val="000000"/>
                  </a:solidFill>
                  <a:latin typeface="Montserrat Classic"/>
                </a:rPr>
                <a:t>Satın alma </a:t>
              </a:r>
              <a:r>
                <a:rPr lang="en-US" sz="3000">
                  <a:solidFill>
                    <a:srgbClr val="000000"/>
                  </a:solidFill>
                  <a:latin typeface="Montserrat Classic"/>
                </a:rPr>
                <a:t>kapsamında</a:t>
              </a:r>
              <a:r>
                <a:rPr lang="en-US" sz="3000">
                  <a:solidFill>
                    <a:srgbClr val="000000"/>
                  </a:solidFill>
                  <a:latin typeface="Montserrat Classic"/>
                </a:rPr>
                <a:t> </a:t>
              </a:r>
              <a:r>
                <a:rPr lang="en-US" sz="3000">
                  <a:solidFill>
                    <a:srgbClr val="000000"/>
                  </a:solidFill>
                  <a:latin typeface="Montserrat Classic"/>
                </a:rPr>
                <a:t>ilgili</a:t>
              </a:r>
              <a:r>
                <a:rPr lang="en-US" sz="3000">
                  <a:solidFill>
                    <a:srgbClr val="000000"/>
                  </a:solidFill>
                  <a:latin typeface="Montserrat Classic"/>
                </a:rPr>
                <a:t> </a:t>
              </a:r>
              <a:r>
                <a:rPr lang="en-US" sz="3000">
                  <a:solidFill>
                    <a:srgbClr val="000000"/>
                  </a:solidFill>
                  <a:latin typeface="Montserrat Classic"/>
                </a:rPr>
                <a:t>bütün</a:t>
              </a:r>
              <a:r>
                <a:rPr lang="en-US" sz="3000">
                  <a:solidFill>
                    <a:srgbClr val="000000"/>
                  </a:solidFill>
                  <a:latin typeface="Montserrat Classic"/>
                </a:rPr>
                <a:t> </a:t>
              </a:r>
              <a:r>
                <a:rPr lang="tr-TR" sz="3000">
                  <a:solidFill>
                    <a:srgbClr val="000000"/>
                  </a:solidFill>
                  <a:latin typeface="Montserrat Classic"/>
                </a:rPr>
                <a:t>mali </a:t>
              </a:r>
              <a:r>
                <a:rPr lang="en-US" sz="3000">
                  <a:solidFill>
                    <a:srgbClr val="000000"/>
                  </a:solidFill>
                  <a:latin typeface="Montserrat Classic"/>
                </a:rPr>
                <a:t>belgeler</a:t>
              </a:r>
              <a:r>
                <a:rPr lang="en-US" sz="3000">
                  <a:solidFill>
                    <a:srgbClr val="000000"/>
                  </a:solidFill>
                  <a:latin typeface="Montserrat Classic"/>
                </a:rPr>
                <a:t> </a:t>
              </a:r>
              <a:r>
                <a:rPr lang="tr-TR" sz="3000">
                  <a:solidFill>
                    <a:srgbClr val="000000"/>
                  </a:solidFill>
                  <a:latin typeface="Montserrat Classic"/>
                </a:rPr>
                <a:t>kayıt altına alınmalı ve </a:t>
              </a:r>
              <a:r>
                <a:rPr lang="en-US" sz="3000">
                  <a:solidFill>
                    <a:srgbClr val="000000"/>
                  </a:solidFill>
                  <a:latin typeface="Montserrat Classic"/>
                </a:rPr>
                <a:t>Ajans</a:t>
              </a:r>
              <a:r>
                <a:rPr lang="en-US" sz="3000">
                  <a:solidFill>
                    <a:srgbClr val="000000"/>
                  </a:solidFill>
                  <a:latin typeface="Montserrat Classic"/>
                </a:rPr>
                <a:t> </a:t>
              </a:r>
              <a:r>
                <a:rPr lang="en-US" sz="3000">
                  <a:solidFill>
                    <a:srgbClr val="000000"/>
                  </a:solidFill>
                  <a:latin typeface="Montserrat Classic"/>
                </a:rPr>
                <a:t>tarafından</a:t>
              </a:r>
              <a:r>
                <a:rPr lang="en-US" sz="3000">
                  <a:solidFill>
                    <a:srgbClr val="000000"/>
                  </a:solidFill>
                  <a:latin typeface="Montserrat Classic"/>
                </a:rPr>
                <a:t> </a:t>
              </a:r>
              <a:r>
                <a:rPr lang="en-US" sz="3000">
                  <a:solidFill>
                    <a:srgbClr val="000000"/>
                  </a:solidFill>
                  <a:latin typeface="Montserrat Classic"/>
                </a:rPr>
                <a:t>yapılacak</a:t>
              </a:r>
              <a:r>
                <a:rPr lang="en-US" sz="3000">
                  <a:solidFill>
                    <a:srgbClr val="000000"/>
                  </a:solidFill>
                  <a:latin typeface="Montserrat Classic"/>
                </a:rPr>
                <a:t> </a:t>
              </a:r>
              <a:r>
                <a:rPr lang="en-US" sz="3000">
                  <a:solidFill>
                    <a:srgbClr val="000000"/>
                  </a:solidFill>
                  <a:latin typeface="Montserrat Classic"/>
                </a:rPr>
                <a:t>nihai</a:t>
              </a:r>
              <a:r>
                <a:rPr lang="en-US" sz="3000">
                  <a:solidFill>
                    <a:srgbClr val="000000"/>
                  </a:solidFill>
                  <a:latin typeface="Montserrat Classic"/>
                </a:rPr>
                <a:t> </a:t>
              </a:r>
              <a:r>
                <a:rPr lang="en-US" sz="3000">
                  <a:solidFill>
                    <a:srgbClr val="000000"/>
                  </a:solidFill>
                  <a:latin typeface="Montserrat Classic"/>
                </a:rPr>
                <a:t>ödeme</a:t>
              </a:r>
              <a:r>
                <a:rPr lang="en-US" sz="3000">
                  <a:solidFill>
                    <a:srgbClr val="000000"/>
                  </a:solidFill>
                  <a:latin typeface="Montserrat Classic"/>
                </a:rPr>
                <a:t> </a:t>
              </a:r>
              <a:r>
                <a:rPr lang="en-US" sz="3000">
                  <a:solidFill>
                    <a:srgbClr val="000000"/>
                  </a:solidFill>
                  <a:latin typeface="Montserrat Classic"/>
                </a:rPr>
                <a:t>tarihinden</a:t>
              </a:r>
              <a:r>
                <a:rPr lang="en-US" sz="3000">
                  <a:solidFill>
                    <a:srgbClr val="000000"/>
                  </a:solidFill>
                  <a:latin typeface="Montserrat Classic"/>
                </a:rPr>
                <a:t> </a:t>
              </a:r>
              <a:r>
                <a:rPr lang="en-US" sz="3000">
                  <a:solidFill>
                    <a:srgbClr val="000000"/>
                  </a:solidFill>
                  <a:latin typeface="Montserrat Classic"/>
                </a:rPr>
                <a:t>itibaren</a:t>
              </a:r>
              <a:r>
                <a:rPr lang="en-US" sz="3000">
                  <a:solidFill>
                    <a:srgbClr val="000000"/>
                  </a:solidFill>
                  <a:latin typeface="Montserrat Classic"/>
                </a:rPr>
                <a:t> </a:t>
              </a:r>
              <a:r>
                <a:rPr lang="tr-TR" sz="3000">
                  <a:solidFill>
                    <a:srgbClr val="000000"/>
                  </a:solidFill>
                  <a:latin typeface="Montserrat Classic Bold"/>
                </a:rPr>
                <a:t>10</a:t>
              </a:r>
              <a:r>
                <a:rPr lang="en-US" sz="3000">
                  <a:solidFill>
                    <a:srgbClr val="000000"/>
                  </a:solidFill>
                  <a:latin typeface="Montserrat Classic Bold"/>
                </a:rPr>
                <a:t> </a:t>
              </a:r>
              <a:r>
                <a:rPr lang="en-US" sz="3000">
                  <a:solidFill>
                    <a:srgbClr val="000000"/>
                  </a:solidFill>
                  <a:latin typeface="Montserrat Classic Bold"/>
                </a:rPr>
                <a:t>yıl</a:t>
              </a:r>
              <a:r>
                <a:rPr lang="en-US" sz="3000">
                  <a:solidFill>
                    <a:srgbClr val="000000"/>
                  </a:solidFill>
                  <a:latin typeface="Montserrat Classic Bold"/>
                </a:rPr>
                <a:t> </a:t>
              </a:r>
              <a:r>
                <a:rPr lang="en-US" sz="3000">
                  <a:solidFill>
                    <a:srgbClr val="000000"/>
                  </a:solidFill>
                  <a:latin typeface="Montserrat Classic"/>
                </a:rPr>
                <a:t>süreyle</a:t>
              </a:r>
              <a:r>
                <a:rPr lang="en-US" sz="3000">
                  <a:solidFill>
                    <a:srgbClr val="000000"/>
                  </a:solidFill>
                  <a:latin typeface="Montserrat Classic"/>
                </a:rPr>
                <a:t> </a:t>
              </a:r>
              <a:r>
                <a:rPr lang="en-US" sz="3000">
                  <a:solidFill>
                    <a:srgbClr val="000000"/>
                  </a:solidFill>
                  <a:latin typeface="Montserrat Classic"/>
                </a:rPr>
                <a:t>saklanmalıdır</a:t>
              </a:r>
              <a:r>
                <a:rPr lang="en-US" sz="3000">
                  <a:solidFill>
                    <a:srgbClr val="000000"/>
                  </a:solidFill>
                  <a:latin typeface="Montserrat Classic"/>
                </a:rPr>
                <a:t>.</a:t>
              </a:r>
              <a:endParaRPr/>
            </a:p>
          </p:txBody>
        </p:sp>
      </p:grpSp>
      <p:grpSp>
        <p:nvGrpSpPr>
          <p:cNvPr id="6" name="Group 6"/>
          <p:cNvGrpSpPr/>
          <p:nvPr/>
        </p:nvGrpSpPr>
        <p:grpSpPr bwMode="auto">
          <a:xfrm>
            <a:off x="9638900" y="3750050"/>
            <a:ext cx="7620400" cy="6197667"/>
            <a:chOff x="0" y="-8334"/>
            <a:chExt cx="10160533" cy="8263555"/>
          </a:xfrm>
        </p:grpSpPr>
        <p:sp>
          <p:nvSpPr>
            <p:cNvPr id="7" name="TextBox 7"/>
            <p:cNvSpPr txBox="1"/>
            <p:nvPr/>
          </p:nvSpPr>
          <p:spPr bwMode="auto">
            <a:xfrm>
              <a:off x="0" y="-8334"/>
              <a:ext cx="10160533" cy="728662"/>
            </a:xfrm>
            <a:prstGeom prst="rect">
              <a:avLst/>
            </a:prstGeom>
            <a:grpFill/>
          </p:spPr>
          <p:txBody>
            <a:bodyPr lIns="0" tIns="0" rIns="0" bIns="0" rtlCol="0" anchor="t">
              <a:spAutoFit/>
            </a:bodyPr>
            <a:lstStyle/>
            <a:p>
              <a:pPr>
                <a:lnSpc>
                  <a:spcPts val="4320"/>
                </a:lnSpc>
                <a:defRPr/>
              </a:pPr>
              <a:endParaRPr/>
            </a:p>
          </p:txBody>
        </p:sp>
        <p:sp>
          <p:nvSpPr>
            <p:cNvPr id="8" name="TextBox 8"/>
            <p:cNvSpPr txBox="1"/>
            <p:nvPr/>
          </p:nvSpPr>
          <p:spPr bwMode="auto">
            <a:xfrm>
              <a:off x="0" y="1423095"/>
              <a:ext cx="10160533" cy="6832126"/>
            </a:xfrm>
            <a:prstGeom prst="rect">
              <a:avLst/>
            </a:prstGeom>
            <a:grpFill/>
          </p:spPr>
          <p:txBody>
            <a:bodyPr lIns="0" tIns="0" rIns="0" bIns="0" rtlCol="0" anchor="t">
              <a:spAutoFit/>
            </a:bodyPr>
            <a:lstStyle/>
            <a:p>
              <a:pPr>
                <a:lnSpc>
                  <a:spcPts val="4500"/>
                </a:lnSpc>
                <a:defRPr/>
              </a:pPr>
              <a:r>
                <a:rPr lang="tr-TR" sz="3000">
                  <a:latin typeface="Montserrat Classic"/>
                </a:rPr>
                <a:t>Sözleşme kapsamında sağlanmış tesis, makine, ekipman, teçhizat ve diğer malzemeler üzerinde,  genel sekreterin gerekçeli ve yazılı izni olmaksızın proje süresince ve projenin sona ermesinden itibaren </a:t>
              </a:r>
              <a:r>
                <a:rPr lang="tr-TR" sz="3000" b="1">
                  <a:latin typeface="Montserrat Classic"/>
                </a:rPr>
                <a:t>3 yıl </a:t>
              </a:r>
              <a:r>
                <a:rPr lang="tr-TR" sz="3000">
                  <a:latin typeface="Montserrat Classic"/>
                </a:rPr>
                <a:t>süreyle üçüncü kişi lehine ayni ya da şahsi hak tesis edilemez ve projede belirtilen iş yeri dışında kullanılamaz.</a:t>
              </a:r>
              <a:endParaRPr lang="en-US" sz="3000">
                <a:solidFill>
                  <a:srgbClr val="000000"/>
                </a:solidFill>
                <a:latin typeface="Montserrat Classic"/>
              </a:endParaRPr>
            </a:p>
          </p:txBody>
        </p:sp>
      </p:grpSp>
      <p:grpSp>
        <p:nvGrpSpPr>
          <p:cNvPr id="9" name="Group 9"/>
          <p:cNvGrpSpPr/>
          <p:nvPr/>
        </p:nvGrpSpPr>
        <p:grpSpPr bwMode="auto">
          <a:xfrm>
            <a:off x="1028700" y="1028700"/>
            <a:ext cx="11811400" cy="2636526"/>
            <a:chOff x="0" y="0"/>
            <a:chExt cx="15748533" cy="3515367"/>
          </a:xfrm>
        </p:grpSpPr>
        <p:sp>
          <p:nvSpPr>
            <p:cNvPr id="10" name="TextBox 10"/>
            <p:cNvSpPr txBox="1"/>
            <p:nvPr/>
          </p:nvSpPr>
          <p:spPr bwMode="auto">
            <a:xfrm>
              <a:off x="5" y="0"/>
              <a:ext cx="15748528" cy="1641475"/>
            </a:xfrm>
            <a:prstGeom prst="rect">
              <a:avLst/>
            </a:prstGeom>
            <a:grpFill/>
          </p:spPr>
          <p:txBody>
            <a:bodyPr lIns="0" tIns="0" rIns="0" bIns="0" rtlCol="0" anchor="t">
              <a:spAutoFit/>
            </a:bodyPr>
            <a:lstStyle/>
            <a:p>
              <a:pPr>
                <a:lnSpc>
                  <a:spcPts val="9600"/>
                </a:lnSpc>
                <a:defRPr/>
              </a:pPr>
              <a:r>
                <a:rPr lang="en-US" sz="8000">
                  <a:latin typeface="Montserrat Semi-Bold Bold"/>
                </a:rPr>
                <a:t>Önemli</a:t>
              </a:r>
              <a:r>
                <a:rPr lang="en-US" sz="8000">
                  <a:latin typeface="Montserrat Semi-Bold Bold"/>
                </a:rPr>
                <a:t> </a:t>
              </a:r>
              <a:r>
                <a:rPr lang="en-US" sz="8000">
                  <a:latin typeface="Montserrat Semi-Bold Bold"/>
                </a:rPr>
                <a:t>Hususlar</a:t>
              </a:r>
              <a:endParaRPr lang="en-US" sz="8000">
                <a:latin typeface="Montserrat Semi-Bold Bold"/>
              </a:endParaRPr>
            </a:p>
          </p:txBody>
        </p:sp>
        <p:sp>
          <p:nvSpPr>
            <p:cNvPr id="11" name="TextBox 11"/>
            <p:cNvSpPr txBox="1"/>
            <p:nvPr/>
          </p:nvSpPr>
          <p:spPr bwMode="auto">
            <a:xfrm>
              <a:off x="0" y="1867138"/>
              <a:ext cx="15748533" cy="1648229"/>
            </a:xfrm>
            <a:prstGeom prst="rect">
              <a:avLst/>
            </a:prstGeom>
            <a:grpFill/>
          </p:spPr>
          <p:txBody>
            <a:bodyPr lIns="0" tIns="0" rIns="0" bIns="0" rtlCol="0" anchor="t">
              <a:spAutoFit/>
            </a:bodyPr>
            <a:lstStyle/>
            <a:p>
              <a:pPr>
                <a:lnSpc>
                  <a:spcPts val="5040"/>
                </a:lnSpc>
                <a:defRPr/>
              </a:pPr>
              <a:r>
                <a:rPr lang="en-US" sz="3600" spc="288">
                  <a:solidFill>
                    <a:srgbClr val="000000"/>
                  </a:solidFill>
                  <a:latin typeface="Montserrat Semi-Bold Bold"/>
                </a:rPr>
                <a:t>KAYITLARIN TUTULMASI VE EK</a:t>
              </a:r>
              <a:r>
                <a:rPr lang="tr-TR" sz="3600" spc="288">
                  <a:solidFill>
                    <a:srgbClr val="000000"/>
                  </a:solidFill>
                  <a:latin typeface="Montserrat Semi-Bold Bold"/>
                </a:rPr>
                <a:t>İ</a:t>
              </a:r>
              <a:r>
                <a:rPr lang="en-US" sz="3600" spc="288">
                  <a:solidFill>
                    <a:srgbClr val="000000"/>
                  </a:solidFill>
                  <a:latin typeface="Montserrat Semi-Bold Bold"/>
                </a:rPr>
                <a:t>PMANIN MUHAFAZA ED</a:t>
              </a:r>
              <a:r>
                <a:rPr lang="tr-TR" sz="3600" spc="288">
                  <a:solidFill>
                    <a:srgbClr val="000000"/>
                  </a:solidFill>
                  <a:latin typeface="Montserrat Semi-Bold Bold"/>
                </a:rPr>
                <a:t>İ</a:t>
              </a:r>
              <a:r>
                <a:rPr lang="en-US" sz="3600" spc="288">
                  <a:solidFill>
                    <a:srgbClr val="000000"/>
                  </a:solidFill>
                  <a:latin typeface="Montserrat Semi-Bold Bold"/>
                </a:rPr>
                <a:t>LMES</a:t>
              </a:r>
              <a:r>
                <a:rPr lang="tr-TR" sz="3600" spc="288">
                  <a:solidFill>
                    <a:srgbClr val="000000"/>
                  </a:solidFill>
                  <a:latin typeface="Montserrat Semi-Bold Bold"/>
                </a:rPr>
                <a:t>İ</a:t>
              </a:r>
              <a:endParaRPr lang="en-US" sz="3600" spc="288">
                <a:solidFill>
                  <a:srgbClr val="000000"/>
                </a:solidFill>
                <a:latin typeface="Montserrat Semi-Bold Bold"/>
              </a:endParaRPr>
            </a:p>
          </p:txBody>
        </p:sp>
      </p:grpSp>
      <p:pic>
        <p:nvPicPr>
          <p:cNvPr id="12" name="Picture 12"/>
          <p:cNvPicPr>
            <a:picLocks noChangeAspect="1"/>
          </p:cNvPicPr>
          <p:nvPr/>
        </p:nvPicPr>
        <p:blipFill>
          <a:blip r:embed="rId3">
            <a:alphaModFix amt="75000"/>
          </a:blip>
          <a:stretch/>
        </p:blipFill>
        <p:spPr bwMode="auto">
          <a:xfrm>
            <a:off x="1074107" y="3713365"/>
            <a:ext cx="1166731" cy="1213401"/>
          </a:xfrm>
          <a:prstGeom prst="rect">
            <a:avLst/>
          </a:prstGeom>
        </p:spPr>
      </p:pic>
      <p:pic>
        <p:nvPicPr>
          <p:cNvPr id="13" name="Picture 13"/>
          <p:cNvPicPr>
            <a:picLocks noChangeAspect="1"/>
          </p:cNvPicPr>
          <p:nvPr/>
        </p:nvPicPr>
        <p:blipFill>
          <a:blip r:embed="rId3">
            <a:alphaModFix amt="75000"/>
          </a:blip>
          <a:stretch/>
        </p:blipFill>
        <p:spPr bwMode="auto">
          <a:xfrm>
            <a:off x="9684303" y="3637724"/>
            <a:ext cx="1166731" cy="1213401"/>
          </a:xfrm>
          <a:prstGeom prst="rect">
            <a:avLst/>
          </a:prstGeom>
        </p:spPr>
      </p:pic>
      <p:sp>
        <p:nvSpPr>
          <p:cNvPr id="17" name="Slayt Numarası Yer Tutucusu 16"/>
          <p:cNvSpPr>
            <a:spLocks noGrp="1"/>
          </p:cNvSpPr>
          <p:nvPr>
            <p:ph type="sldNum" sz="quarter" idx="12"/>
          </p:nvPr>
        </p:nvSpPr>
        <p:spPr bwMode="auto">
          <a:xfrm>
            <a:off x="15621000" y="9639300"/>
            <a:ext cx="2133600" cy="365125"/>
          </a:xfrm>
        </p:spPr>
        <p:txBody>
          <a:bodyPr/>
          <a:lstStyle/>
          <a:p>
            <a:pPr>
              <a:defRPr/>
            </a:pPr>
            <a:r>
              <a:rPr lang="tr-TR" sz="2000"/>
              <a:t>20</a:t>
            </a:r>
            <a:endParaRPr/>
          </a:p>
        </p:txBody>
      </p:sp>
      <p:pic>
        <p:nvPicPr>
          <p:cNvPr id="15" name="Picture 27"/>
          <p:cNvPicPr>
            <a:picLocks noChangeAspect="1"/>
          </p:cNvPicPr>
          <p:nvPr/>
        </p:nvPicPr>
        <p:blipFill>
          <a:blip r:embed="rId4">
            <a:alphaModFix amt="83000"/>
          </a:blip>
          <a:stretch/>
        </p:blipFill>
        <p:spPr bwMode="auto">
          <a:xfrm>
            <a:off x="10210800" y="434652"/>
            <a:ext cx="557024" cy="173086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blipFill>
          <a:blip r:embed="rId3"/>
          <a:srcRect l="4229" t="6271" r="4227" b="0"/>
          <a:stretch/>
        </a:blipFill>
      </p:bgPr>
    </p:bg>
    <p:spTree>
      <p:nvGrpSpPr>
        <p:cNvPr id="1" name=""/>
        <p:cNvGrpSpPr/>
        <p:nvPr/>
      </p:nvGrpSpPr>
      <p:grpSpPr bwMode="auto">
        <a:xfrm>
          <a:off x="0" y="0"/>
          <a:ext cx="0" cy="0"/>
          <a:chOff x="0" y="0"/>
          <a:chExt cx="0" cy="0"/>
        </a:xfrm>
      </p:grpSpPr>
      <p:pic>
        <p:nvPicPr>
          <p:cNvPr id="2" name="Picture 2"/>
          <p:cNvPicPr>
            <a:picLocks noChangeAspect="1"/>
          </p:cNvPicPr>
          <p:nvPr/>
        </p:nvPicPr>
        <p:blipFill>
          <a:blip r:embed="rId4">
            <a:extLst>
              <a:ext uri="{96DAC541-7B7A-43D3-8B79-37D633B846F1}">
                <asvg:svgBlip xmlns:asvg="http://schemas.microsoft.com/office/drawing/2016/SVG/main" r:embed="rId5"/>
              </a:ext>
            </a:extLst>
          </a:blip>
          <a:stretch/>
        </p:blipFill>
        <p:spPr bwMode="auto">
          <a:xfrm>
            <a:off x="8262896" y="0"/>
            <a:ext cx="881104" cy="650415"/>
          </a:xfrm>
          <a:prstGeom prst="rect">
            <a:avLst/>
          </a:prstGeom>
        </p:spPr>
      </p:pic>
      <p:pic>
        <p:nvPicPr>
          <p:cNvPr id="3" name="Picture 3"/>
          <p:cNvPicPr>
            <a:picLocks noChangeAspect="1"/>
          </p:cNvPicPr>
          <p:nvPr/>
        </p:nvPicPr>
        <p:blipFill>
          <a:blip r:embed="rId6">
            <a:extLst>
              <a:ext uri="{96DAC541-7B7A-43D3-8B79-37D633B846F1}">
                <asvg:svgBlip xmlns:asvg="http://schemas.microsoft.com/office/drawing/2016/SVG/main" r:embed="rId7"/>
              </a:ext>
            </a:extLst>
          </a:blip>
          <a:stretch/>
        </p:blipFill>
        <p:spPr bwMode="auto">
          <a:xfrm>
            <a:off x="6540309" y="1945716"/>
            <a:ext cx="1500812" cy="804981"/>
          </a:xfrm>
          <a:prstGeom prst="rect">
            <a:avLst/>
          </a:prstGeom>
        </p:spPr>
      </p:pic>
      <p:sp>
        <p:nvSpPr>
          <p:cNvPr id="7" name="Slayt Numarası Yer Tutucusu 6"/>
          <p:cNvSpPr>
            <a:spLocks noGrp="1"/>
          </p:cNvSpPr>
          <p:nvPr>
            <p:ph type="sldNum" sz="quarter" idx="12"/>
          </p:nvPr>
        </p:nvSpPr>
        <p:spPr bwMode="auto"/>
        <p:txBody>
          <a:bodyPr/>
          <a:lstStyle/>
          <a:p>
            <a:pPr>
              <a:defRPr/>
            </a:pPr>
            <a:fld id="{B6F15528-21DE-4FAA-801E-634DDDAF4B2B}" type="slidenum">
              <a:rPr lang="en-US"/>
              <a:t>29</a:t>
            </a:fld>
            <a:endParaRPr lang="en-U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Veri Yer Tutucusu 2"/>
          <p:cNvSpPr>
            <a:spLocks noGrp="1"/>
          </p:cNvSpPr>
          <p:nvPr>
            <p:ph type="dt" sz="half" idx="10"/>
          </p:nvPr>
        </p:nvSpPr>
        <p:spPr bwMode="auto"/>
        <p:txBody>
          <a:bodyPr/>
          <a:lstStyle/>
          <a:p>
            <a:pPr>
              <a:defRPr/>
            </a:pPr>
            <a:fld id="{B1D97AEB-459C-4143-BF1D-09C1A41094AE}" type="datetime1">
              <a:rPr lang="tr-TR"/>
              <a:t>10.03.2025</a:t>
            </a:fld>
            <a:endParaRPr lang="tr-TR"/>
          </a:p>
        </p:txBody>
      </p:sp>
      <p:sp>
        <p:nvSpPr>
          <p:cNvPr id="9" name="Slayt Numarası Yer Tutucusu 8"/>
          <p:cNvSpPr>
            <a:spLocks noGrp="1"/>
          </p:cNvSpPr>
          <p:nvPr>
            <p:ph type="sldNum" sz="quarter" idx="12"/>
          </p:nvPr>
        </p:nvSpPr>
        <p:spPr bwMode="auto"/>
        <p:txBody>
          <a:bodyPr/>
          <a:lstStyle/>
          <a:p>
            <a:pPr>
              <a:defRPr/>
            </a:pPr>
            <a:fld id="{401752BD-97EE-4FBD-A3C2-B38FAE599B9B}" type="slidenum">
              <a:rPr lang="tr-TR"/>
              <a:t>3</a:t>
            </a:fld>
            <a:endParaRPr lang="tr-TR"/>
          </a:p>
        </p:txBody>
      </p:sp>
      <p:sp>
        <p:nvSpPr>
          <p:cNvPr id="7" name="Alt Başlık 6"/>
          <p:cNvSpPr>
            <a:spLocks noGrp="1"/>
          </p:cNvSpPr>
          <p:nvPr>
            <p:ph type="subTitle" idx="1"/>
          </p:nvPr>
        </p:nvSpPr>
        <p:spPr bwMode="auto">
          <a:xfrm>
            <a:off x="3851412" y="674111"/>
            <a:ext cx="10693188" cy="796980"/>
          </a:xfrm>
        </p:spPr>
        <p:txBody>
          <a:bodyPr/>
          <a:lstStyle/>
          <a:p>
            <a:pPr algn="ctr">
              <a:defRPr/>
            </a:pPr>
            <a:r>
              <a:rPr lang="tr-TR" sz="3600">
                <a:solidFill>
                  <a:srgbClr val="C00000"/>
                </a:solidFill>
                <a:latin typeface="Calibri"/>
                <a:cs typeface="Calibri"/>
              </a:rPr>
              <a:t>Ödemeler Nasıl Yapılacak?</a:t>
            </a:r>
            <a:endParaRPr lang="tr-TR" sz="3300"/>
          </a:p>
        </p:txBody>
      </p:sp>
      <p:graphicFrame>
        <p:nvGraphicFramePr>
          <p:cNvPr id="10" name="Diyagram 9"/>
          <p:cNvGraphicFramePr>
            <a:graphicFrameLocks xmlns:a="http://schemas.openxmlformats.org/drawingml/2006/main"/>
          </p:cNvGraphicFramePr>
          <p:nvPr/>
        </p:nvGraphicFramePr>
        <p:xfrm>
          <a:off x="2771292" y="1363080"/>
          <a:ext cx="12421380" cy="8208912"/>
          <a:chOff x="0" y="0"/>
          <a:chExt cx="12421380" cy="8208912"/>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sp>
        <p:nvSpPr>
          <p:cNvPr id="11" name="6 Metin kutusu"/>
          <p:cNvSpPr txBox="1">
            <a:spLocks noChangeArrowheads="1"/>
          </p:cNvSpPr>
          <p:nvPr/>
        </p:nvSpPr>
        <p:spPr bwMode="auto">
          <a:xfrm>
            <a:off x="9144000" y="3602586"/>
            <a:ext cx="5618838" cy="738664"/>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Calibri"/>
                <a:cs typeface="Arial"/>
              </a:defRPr>
            </a:lvl1pPr>
            <a:lvl2pPr marL="742950" indent="-285750">
              <a:defRPr>
                <a:solidFill>
                  <a:schemeClr val="tx1"/>
                </a:solidFill>
                <a:latin typeface="Calibri"/>
                <a:cs typeface="Arial"/>
              </a:defRPr>
            </a:lvl2pPr>
            <a:lvl3pPr marL="1143000" indent="-228600">
              <a:defRPr>
                <a:solidFill>
                  <a:schemeClr val="tx1"/>
                </a:solidFill>
                <a:latin typeface="Calibri"/>
                <a:cs typeface="Arial"/>
              </a:defRPr>
            </a:lvl3pPr>
            <a:lvl4pPr marL="1600200" indent="-228600">
              <a:defRPr>
                <a:solidFill>
                  <a:schemeClr val="tx1"/>
                </a:solidFill>
                <a:latin typeface="Calibri"/>
                <a:cs typeface="Arial"/>
              </a:defRPr>
            </a:lvl4pPr>
            <a:lvl5pPr marL="2057400" indent="-228600">
              <a:defRPr>
                <a:solidFill>
                  <a:schemeClr val="tx1"/>
                </a:solidFill>
                <a:latin typeface="Calibri"/>
                <a:cs typeface="Arial"/>
              </a:defRPr>
            </a:lvl5pPr>
            <a:lvl6pPr marL="2514600" indent="-228600">
              <a:spcBef>
                <a:spcPts val="0"/>
              </a:spcBef>
              <a:spcAft>
                <a:spcPts val="0"/>
              </a:spcAft>
              <a:defRPr>
                <a:solidFill>
                  <a:schemeClr val="tx1"/>
                </a:solidFill>
                <a:latin typeface="Calibri"/>
                <a:cs typeface="Arial"/>
              </a:defRPr>
            </a:lvl6pPr>
            <a:lvl7pPr marL="2971800" indent="-228600">
              <a:spcBef>
                <a:spcPts val="0"/>
              </a:spcBef>
              <a:spcAft>
                <a:spcPts val="0"/>
              </a:spcAft>
              <a:defRPr>
                <a:solidFill>
                  <a:schemeClr val="tx1"/>
                </a:solidFill>
                <a:latin typeface="Calibri"/>
                <a:cs typeface="Arial"/>
              </a:defRPr>
            </a:lvl7pPr>
            <a:lvl8pPr marL="3429000" indent="-228600">
              <a:spcBef>
                <a:spcPts val="0"/>
              </a:spcBef>
              <a:spcAft>
                <a:spcPts val="0"/>
              </a:spcAft>
              <a:defRPr>
                <a:solidFill>
                  <a:schemeClr val="tx1"/>
                </a:solidFill>
                <a:latin typeface="Calibri"/>
                <a:cs typeface="Arial"/>
              </a:defRPr>
            </a:lvl8pPr>
            <a:lvl9pPr marL="3886200" indent="-228600">
              <a:spcBef>
                <a:spcPts val="0"/>
              </a:spcBef>
              <a:spcAft>
                <a:spcPts val="0"/>
              </a:spcAft>
              <a:defRPr>
                <a:solidFill>
                  <a:schemeClr val="tx1"/>
                </a:solidFill>
                <a:latin typeface="Calibri"/>
                <a:cs typeface="Arial"/>
              </a:defRPr>
            </a:lvl9pPr>
          </a:lstStyle>
          <a:p>
            <a:pPr lvl="0" algn="just">
              <a:defRPr/>
            </a:pPr>
            <a:r>
              <a:rPr lang="tr-TR" sz="2100"/>
              <a:t>Vakıflar Bankası Ankara Şubesi (Ankara-0002)</a:t>
            </a:r>
            <a:endParaRPr/>
          </a:p>
          <a:p>
            <a:pPr algn="just">
              <a:defRPr/>
            </a:pPr>
            <a:r>
              <a:rPr lang="tr-TR" sz="2100"/>
              <a:t>Adres: Çankırı C. </a:t>
            </a:r>
            <a:r>
              <a:rPr lang="tr-TR" sz="2100"/>
              <a:t>Taşhan</a:t>
            </a:r>
            <a:r>
              <a:rPr lang="tr-TR" sz="2100"/>
              <a:t> 9 Ulus Altındağ</a:t>
            </a:r>
            <a:endParaRPr lang="tr-TR" sz="2100">
              <a:cs typeface="Calibri"/>
            </a:endParaRPr>
          </a:p>
        </p:txBody>
      </p:sp>
      <p:sp>
        <p:nvSpPr>
          <p:cNvPr id="4" name="PB2"/>
          <p:cNvSpPr/>
          <p:nvPr/>
        </p:nvSpPr>
        <p:spPr bwMode="auto">
          <a:xfrm>
            <a:off x="7048500" y="9772650"/>
            <a:ext cx="7543800" cy="228600"/>
          </a:xfrm>
          <a:prstGeom prst="rect">
            <a:avLst/>
          </a:prstGeom>
          <a:solidFill>
            <a:srgbClr val="FFFFFF"/>
          </a:solidFill>
          <a:ln w="9525">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sz="2700"/>
          </a:p>
        </p:txBody>
      </p:sp>
      <p:sp>
        <p:nvSpPr>
          <p:cNvPr id="5" name="PB"/>
          <p:cNvSpPr/>
          <p:nvPr/>
        </p:nvSpPr>
        <p:spPr bwMode="auto">
          <a:xfrm>
            <a:off x="7048500" y="9772650"/>
            <a:ext cx="6705600" cy="228600"/>
          </a:xfrm>
          <a:prstGeom prst="rect">
            <a:avLst/>
          </a:prstGeom>
          <a:solidFill>
            <a:srgbClr val="D8D8D8"/>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sz="27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3" name="Resim 2"/>
          <p:cNvPicPr>
            <a:picLocks noChangeAspect="1"/>
          </p:cNvPicPr>
          <p:nvPr/>
        </p:nvPicPr>
        <p:blipFill>
          <a:blip r:embed="rId3"/>
          <a:stretch/>
        </p:blipFill>
        <p:spPr bwMode="auto">
          <a:xfrm>
            <a:off x="0" y="0"/>
            <a:ext cx="18288000" cy="10287000"/>
          </a:xfrm>
          <a:prstGeom prst="rect">
            <a:avLst/>
          </a:prstGeom>
        </p:spPr>
      </p:pic>
      <p:sp>
        <p:nvSpPr>
          <p:cNvPr id="6" name="Slayt Numarası Yer Tutucusu 5"/>
          <p:cNvSpPr>
            <a:spLocks noGrp="1"/>
          </p:cNvSpPr>
          <p:nvPr>
            <p:ph type="sldNum" sz="quarter" idx="12"/>
          </p:nvPr>
        </p:nvSpPr>
        <p:spPr bwMode="auto"/>
        <p:txBody>
          <a:bodyPr/>
          <a:lstStyle/>
          <a:p>
            <a:pPr>
              <a:defRPr/>
            </a:pPr>
            <a:fld id="{B6F15528-21DE-4FAA-801E-634DDDAF4B2B}" type="slidenum">
              <a:rPr lang="en-US"/>
              <a:t>30</a:t>
            </a:fld>
            <a:endParaRPr lang="en-U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chemeClr val="bg1"/>
        </a:solidFill>
      </p:bgPr>
    </p:bg>
    <p:spTree>
      <p:nvGrpSpPr>
        <p:cNvPr id="1" name=""/>
        <p:cNvGrpSpPr/>
        <p:nvPr/>
      </p:nvGrpSpPr>
      <p:grpSpPr bwMode="auto">
        <a:xfrm>
          <a:off x="0" y="0"/>
          <a:ext cx="0" cy="0"/>
          <a:chOff x="0" y="0"/>
          <a:chExt cx="0" cy="0"/>
        </a:xfrm>
      </p:grpSpPr>
      <p:grpSp>
        <p:nvGrpSpPr>
          <p:cNvPr id="2" name="Group 2"/>
          <p:cNvGrpSpPr/>
          <p:nvPr/>
        </p:nvGrpSpPr>
        <p:grpSpPr bwMode="auto">
          <a:xfrm>
            <a:off x="8210149" y="3429000"/>
            <a:ext cx="9049869" cy="5829300"/>
            <a:chOff x="0" y="0"/>
            <a:chExt cx="9049869" cy="5829300"/>
          </a:xfrm>
        </p:grpSpPr>
        <p:sp>
          <p:nvSpPr>
            <p:cNvPr id="3" name="TextBox 3"/>
            <p:cNvSpPr txBox="1"/>
            <p:nvPr/>
          </p:nvSpPr>
          <p:spPr bwMode="auto">
            <a:xfrm>
              <a:off x="0" y="0"/>
              <a:ext cx="9049869" cy="549000"/>
            </a:xfrm>
            <a:prstGeom prst="rect">
              <a:avLst/>
            </a:prstGeom>
            <a:grpFill/>
          </p:spPr>
          <p:txBody>
            <a:bodyPr lIns="0" tIns="0" rIns="0" bIns="0" rtlCol="0" anchor="t">
              <a:spAutoFit/>
            </a:bodyPr>
            <a:lstStyle/>
            <a:p>
              <a:pPr algn="r">
                <a:lnSpc>
                  <a:spcPts val="4320"/>
                </a:lnSpc>
                <a:defRPr/>
              </a:pPr>
              <a:endParaRPr lang="en-US" sz="3600" u="sng" spc="36">
                <a:latin typeface="Montserrat Classic Italics"/>
              </a:endParaRPr>
            </a:p>
          </p:txBody>
        </p:sp>
        <p:sp>
          <p:nvSpPr>
            <p:cNvPr id="4" name="TextBox 4"/>
            <p:cNvSpPr txBox="1"/>
            <p:nvPr/>
          </p:nvSpPr>
          <p:spPr bwMode="auto">
            <a:xfrm>
              <a:off x="0" y="3084462"/>
              <a:ext cx="9049149" cy="553640"/>
            </a:xfrm>
            <a:prstGeom prst="rect">
              <a:avLst/>
            </a:prstGeom>
            <a:grpFill/>
          </p:spPr>
          <p:txBody>
            <a:bodyPr lIns="0" tIns="0" rIns="0" bIns="0" rtlCol="0" anchor="t">
              <a:spAutoFit/>
            </a:bodyPr>
            <a:lstStyle/>
            <a:p>
              <a:pPr algn="r">
                <a:lnSpc>
                  <a:spcPts val="4320"/>
                </a:lnSpc>
                <a:defRPr/>
              </a:pPr>
              <a:r>
                <a:rPr lang="en-US" sz="3600" u="sng" spc="36">
                  <a:latin typeface="Montserrat Classic Italics"/>
                </a:rPr>
                <a:t>Telefon</a:t>
              </a:r>
              <a:r>
                <a:rPr lang="en-US" sz="3600" u="sng" spc="36">
                  <a:latin typeface="Montserrat Classic Italics"/>
                </a:rPr>
                <a:t> </a:t>
              </a:r>
              <a:r>
                <a:rPr lang="en-US" sz="3600" u="sng" spc="36">
                  <a:latin typeface="Montserrat Classic Italics"/>
                </a:rPr>
                <a:t>Numarası</a:t>
              </a:r>
              <a:endParaRPr lang="en-US" sz="3600" u="sng" spc="36">
                <a:latin typeface="Montserrat Classic Italics"/>
              </a:endParaRPr>
            </a:p>
          </p:txBody>
        </p:sp>
        <p:sp>
          <p:nvSpPr>
            <p:cNvPr id="5" name="TextBox 5"/>
            <p:cNvSpPr txBox="1"/>
            <p:nvPr/>
          </p:nvSpPr>
          <p:spPr bwMode="auto">
            <a:xfrm>
              <a:off x="0" y="4640684"/>
              <a:ext cx="9049149" cy="553640"/>
            </a:xfrm>
            <a:prstGeom prst="rect">
              <a:avLst/>
            </a:prstGeom>
            <a:grpFill/>
          </p:spPr>
          <p:txBody>
            <a:bodyPr lIns="0" tIns="0" rIns="0" bIns="0" rtlCol="0" anchor="t">
              <a:spAutoFit/>
            </a:bodyPr>
            <a:lstStyle/>
            <a:p>
              <a:pPr algn="r">
                <a:lnSpc>
                  <a:spcPts val="4320"/>
                </a:lnSpc>
                <a:defRPr/>
              </a:pPr>
              <a:r>
                <a:rPr lang="en-US" sz="3600" u="sng" spc="36">
                  <a:latin typeface="Montserrat Classic Italics"/>
                </a:rPr>
                <a:t>E-</a:t>
              </a:r>
              <a:r>
                <a:rPr lang="en-US" sz="3600" u="sng" spc="36">
                  <a:latin typeface="Montserrat Classic Italics"/>
                </a:rPr>
                <a:t>posta</a:t>
              </a:r>
              <a:r>
                <a:rPr lang="en-US" sz="3600" u="sng" spc="36">
                  <a:latin typeface="Montserrat Classic Italics"/>
                </a:rPr>
                <a:t> </a:t>
              </a:r>
              <a:r>
                <a:rPr lang="en-US" sz="3600" u="sng" spc="36">
                  <a:latin typeface="Montserrat Classic Italics"/>
                </a:rPr>
                <a:t>Adresi</a:t>
              </a:r>
              <a:endParaRPr lang="en-US" sz="3600" u="sng" spc="36">
                <a:latin typeface="Montserrat Classic Italics"/>
              </a:endParaRPr>
            </a:p>
          </p:txBody>
        </p:sp>
        <p:sp>
          <p:nvSpPr>
            <p:cNvPr id="6" name="TextBox 6"/>
            <p:cNvSpPr txBox="1"/>
            <p:nvPr/>
          </p:nvSpPr>
          <p:spPr bwMode="auto">
            <a:xfrm>
              <a:off x="0" y="1631006"/>
              <a:ext cx="9049869" cy="571732"/>
            </a:xfrm>
            <a:prstGeom prst="rect">
              <a:avLst/>
            </a:prstGeom>
            <a:grpFill/>
          </p:spPr>
          <p:txBody>
            <a:bodyPr lIns="0" tIns="0" rIns="0" bIns="0" rtlCol="0" anchor="t">
              <a:spAutoFit/>
            </a:bodyPr>
            <a:lstStyle/>
            <a:p>
              <a:pPr algn="r">
                <a:lnSpc>
                  <a:spcPts val="4499"/>
                </a:lnSpc>
                <a:defRPr/>
              </a:pPr>
              <a:endParaRPr/>
            </a:p>
          </p:txBody>
        </p:sp>
        <p:sp>
          <p:nvSpPr>
            <p:cNvPr id="7" name="TextBox 7"/>
            <p:cNvSpPr txBox="1"/>
            <p:nvPr/>
          </p:nvSpPr>
          <p:spPr bwMode="auto">
            <a:xfrm>
              <a:off x="0" y="3748012"/>
              <a:ext cx="9049149" cy="525065"/>
            </a:xfrm>
            <a:prstGeom prst="rect">
              <a:avLst/>
            </a:prstGeom>
            <a:grpFill/>
          </p:spPr>
          <p:txBody>
            <a:bodyPr lIns="0" tIns="0" rIns="0" bIns="0" rtlCol="0" anchor="t">
              <a:spAutoFit/>
            </a:bodyPr>
            <a:lstStyle/>
            <a:p>
              <a:pPr algn="r">
                <a:lnSpc>
                  <a:spcPts val="4500"/>
                </a:lnSpc>
                <a:defRPr/>
              </a:pPr>
              <a:r>
                <a:rPr lang="en-US" sz="3000">
                  <a:solidFill>
                    <a:srgbClr val="000000"/>
                  </a:solidFill>
                  <a:latin typeface="Montserrat Classic"/>
                </a:rPr>
                <a:t>0 (312) 310 03 00</a:t>
              </a:r>
              <a:endParaRPr/>
            </a:p>
          </p:txBody>
        </p:sp>
        <p:sp>
          <p:nvSpPr>
            <p:cNvPr id="8" name="TextBox 8"/>
            <p:cNvSpPr txBox="1"/>
            <p:nvPr/>
          </p:nvSpPr>
          <p:spPr bwMode="auto">
            <a:xfrm>
              <a:off x="0" y="5311378"/>
              <a:ext cx="9049149" cy="517922"/>
            </a:xfrm>
            <a:prstGeom prst="rect">
              <a:avLst/>
            </a:prstGeom>
            <a:grpFill/>
          </p:spPr>
          <p:txBody>
            <a:bodyPr lIns="0" tIns="0" rIns="0" bIns="0" rtlCol="0" anchor="t">
              <a:spAutoFit/>
            </a:bodyPr>
            <a:lstStyle/>
            <a:p>
              <a:pPr algn="r">
                <a:lnSpc>
                  <a:spcPts val="4499"/>
                </a:lnSpc>
                <a:defRPr/>
              </a:pPr>
              <a:r>
                <a:rPr lang="en-US" sz="3000">
                  <a:solidFill>
                    <a:srgbClr val="000000"/>
                  </a:solidFill>
                  <a:latin typeface="Montserrat Classic"/>
                </a:rPr>
                <a:t>bilgi@ankaraka.org.tr</a:t>
              </a:r>
              <a:endParaRPr/>
            </a:p>
          </p:txBody>
        </p:sp>
      </p:grpSp>
      <p:grpSp>
        <p:nvGrpSpPr>
          <p:cNvPr id="9" name="Group 9"/>
          <p:cNvGrpSpPr/>
          <p:nvPr/>
        </p:nvGrpSpPr>
        <p:grpSpPr bwMode="auto">
          <a:xfrm>
            <a:off x="1028700" y="1028700"/>
            <a:ext cx="13716795" cy="1957997"/>
            <a:chOff x="0" y="0"/>
            <a:chExt cx="18289061" cy="2610664"/>
          </a:xfrm>
        </p:grpSpPr>
        <p:sp>
          <p:nvSpPr>
            <p:cNvPr id="10" name="TextBox 10"/>
            <p:cNvSpPr txBox="1"/>
            <p:nvPr/>
          </p:nvSpPr>
          <p:spPr bwMode="auto">
            <a:xfrm>
              <a:off x="0" y="0"/>
              <a:ext cx="18288529" cy="1641475"/>
            </a:xfrm>
            <a:prstGeom prst="rect">
              <a:avLst/>
            </a:prstGeom>
            <a:grpFill/>
          </p:spPr>
          <p:txBody>
            <a:bodyPr lIns="0" tIns="0" rIns="0" bIns="0" rtlCol="0" anchor="t">
              <a:spAutoFit/>
            </a:bodyPr>
            <a:lstStyle/>
            <a:p>
              <a:pPr>
                <a:lnSpc>
                  <a:spcPts val="9600"/>
                </a:lnSpc>
                <a:defRPr/>
              </a:pPr>
              <a:r>
                <a:rPr lang="en-US" sz="8000">
                  <a:latin typeface="Montserrat Semi-Bold Bold"/>
                </a:rPr>
                <a:t>İletişim</a:t>
              </a:r>
              <a:r>
                <a:rPr lang="en-US" sz="8000">
                  <a:latin typeface="Montserrat Semi-Bold Bold"/>
                </a:rPr>
                <a:t> </a:t>
              </a:r>
              <a:r>
                <a:rPr lang="en-US" sz="8000">
                  <a:latin typeface="Montserrat Semi-Bold Bold"/>
                </a:rPr>
                <a:t>İçin</a:t>
              </a:r>
              <a:endParaRPr lang="en-US" sz="8000">
                <a:latin typeface="Montserrat Semi-Bold Bold"/>
              </a:endParaRPr>
            </a:p>
          </p:txBody>
        </p:sp>
        <p:sp>
          <p:nvSpPr>
            <p:cNvPr id="11" name="TextBox 11"/>
            <p:cNvSpPr txBox="1"/>
            <p:nvPr/>
          </p:nvSpPr>
          <p:spPr bwMode="auto">
            <a:xfrm>
              <a:off x="528" y="1812528"/>
              <a:ext cx="18288533" cy="798136"/>
            </a:xfrm>
            <a:prstGeom prst="rect">
              <a:avLst/>
            </a:prstGeom>
            <a:grpFill/>
          </p:spPr>
          <p:txBody>
            <a:bodyPr lIns="0" tIns="0" rIns="0" bIns="0" rtlCol="0" anchor="t">
              <a:spAutoFit/>
            </a:bodyPr>
            <a:lstStyle/>
            <a:p>
              <a:pPr>
                <a:lnSpc>
                  <a:spcPts val="5040"/>
                </a:lnSpc>
                <a:defRPr/>
              </a:pPr>
              <a:endParaRPr lang="en-US" sz="3600" spc="288">
                <a:solidFill>
                  <a:srgbClr val="000000"/>
                </a:solidFill>
                <a:latin typeface="Montserrat Semi-Bold Bold"/>
              </a:endParaRPr>
            </a:p>
          </p:txBody>
        </p:sp>
      </p:grpSp>
      <p:pic>
        <p:nvPicPr>
          <p:cNvPr id="12" name="Picture 12"/>
          <p:cNvPicPr>
            <a:picLocks noChangeAspect="1"/>
          </p:cNvPicPr>
          <p:nvPr/>
        </p:nvPicPr>
        <p:blipFill>
          <a:blip r:embed="rId3">
            <a:alphaModFix amt="50000"/>
            <a:extLst>
              <a:ext uri="{96DAC541-7B7A-43D3-8B79-37D633B846F1}">
                <asvg:svgBlip xmlns:asvg="http://schemas.microsoft.com/office/drawing/2016/SVG/main" r:embed="rId4"/>
              </a:ext>
            </a:extLst>
          </a:blip>
          <a:stretch/>
        </p:blipFill>
        <p:spPr bwMode="auto">
          <a:xfrm flipH="0" flipV="0">
            <a:off x="7878845" y="6790282"/>
            <a:ext cx="3678913" cy="2775907"/>
          </a:xfrm>
          <a:prstGeom prst="rect">
            <a:avLst/>
          </a:prstGeom>
        </p:spPr>
      </p:pic>
      <p:sp>
        <p:nvSpPr>
          <p:cNvPr id="16" name="Slayt Numarası Yer Tutucusu 15"/>
          <p:cNvSpPr>
            <a:spLocks noGrp="1"/>
          </p:cNvSpPr>
          <p:nvPr>
            <p:ph type="sldNum" sz="quarter" idx="12"/>
          </p:nvPr>
        </p:nvSpPr>
        <p:spPr bwMode="auto"/>
        <p:txBody>
          <a:bodyPr/>
          <a:lstStyle/>
          <a:p>
            <a:pPr>
              <a:defRPr/>
            </a:pPr>
            <a:fld id="{B6F15528-21DE-4FAA-801E-634DDDAF4B2B}" type="slidenum">
              <a:rPr lang="en-US"/>
              <a:t>31</a:t>
            </a:fld>
            <a:endParaRPr lang="en-U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8" name="Resim 7" descr="Hesap makinesi ve not defteri"/>
          <p:cNvPicPr>
            <a:picLocks noChangeAspect="1"/>
          </p:cNvPicPr>
          <p:nvPr/>
        </p:nvPicPr>
        <p:blipFill>
          <a:blip r:embed="rId3">
            <a:alphaModFix amt="24000"/>
          </a:blip>
          <a:stretch/>
        </p:blipFill>
        <p:spPr bwMode="auto">
          <a:xfrm>
            <a:off x="2286000" y="1471092"/>
            <a:ext cx="13716000" cy="8246640"/>
          </a:xfrm>
          <a:prstGeom prst="rect">
            <a:avLst/>
          </a:prstGeom>
        </p:spPr>
      </p:pic>
      <p:sp>
        <p:nvSpPr>
          <p:cNvPr id="3" name="Veri Yer Tutucusu 2"/>
          <p:cNvSpPr>
            <a:spLocks noGrp="1"/>
          </p:cNvSpPr>
          <p:nvPr>
            <p:ph type="dt" sz="half" idx="10"/>
          </p:nvPr>
        </p:nvSpPr>
        <p:spPr bwMode="auto"/>
        <p:txBody>
          <a:bodyPr/>
          <a:lstStyle/>
          <a:p>
            <a:pPr>
              <a:defRPr/>
            </a:pPr>
            <a:fld id="{B1D97AEB-459C-4143-BF1D-09C1A41094AE}" type="datetime1">
              <a:rPr lang="tr-TR"/>
              <a:t>10.03.2025</a:t>
            </a:fld>
            <a:endParaRPr lang="tr-TR"/>
          </a:p>
        </p:txBody>
      </p:sp>
      <p:sp>
        <p:nvSpPr>
          <p:cNvPr id="9" name="Slayt Numarası Yer Tutucusu 8"/>
          <p:cNvSpPr>
            <a:spLocks noGrp="1"/>
          </p:cNvSpPr>
          <p:nvPr>
            <p:ph type="sldNum" sz="quarter" idx="12"/>
          </p:nvPr>
        </p:nvSpPr>
        <p:spPr bwMode="auto"/>
        <p:txBody>
          <a:bodyPr/>
          <a:lstStyle/>
          <a:p>
            <a:pPr>
              <a:defRPr/>
            </a:pPr>
            <a:fld id="{401752BD-97EE-4FBD-A3C2-B38FAE599B9B}" type="slidenum">
              <a:rPr lang="tr-TR"/>
              <a:t>4</a:t>
            </a:fld>
            <a:endParaRPr lang="tr-TR"/>
          </a:p>
        </p:txBody>
      </p:sp>
      <p:sp>
        <p:nvSpPr>
          <p:cNvPr id="7" name="Alt Başlık 6"/>
          <p:cNvSpPr>
            <a:spLocks noGrp="1"/>
          </p:cNvSpPr>
          <p:nvPr>
            <p:ph type="subTitle" idx="1"/>
          </p:nvPr>
        </p:nvSpPr>
        <p:spPr bwMode="auto"/>
        <p:txBody>
          <a:bodyPr/>
          <a:lstStyle/>
          <a:p>
            <a:pPr algn="ctr">
              <a:defRPr/>
            </a:pPr>
            <a:r>
              <a:rPr lang="tr-TR" sz="3600">
                <a:solidFill>
                  <a:srgbClr val="C00000"/>
                </a:solidFill>
                <a:latin typeface="Calibri"/>
                <a:cs typeface="Calibri"/>
              </a:rPr>
              <a:t>Ödemeler Hangi Şartlarda Gerçekleşecek?</a:t>
            </a:r>
            <a:endParaRPr lang="tr-TR" sz="3300"/>
          </a:p>
        </p:txBody>
      </p:sp>
      <p:sp>
        <p:nvSpPr>
          <p:cNvPr id="4" name="PB2"/>
          <p:cNvSpPr/>
          <p:nvPr/>
        </p:nvSpPr>
        <p:spPr bwMode="auto">
          <a:xfrm>
            <a:off x="7048500" y="9772650"/>
            <a:ext cx="7543800" cy="228600"/>
          </a:xfrm>
          <a:prstGeom prst="rect">
            <a:avLst/>
          </a:prstGeom>
          <a:solidFill>
            <a:srgbClr val="FFFFFF"/>
          </a:solidFill>
          <a:ln w="9525">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sz="2700"/>
          </a:p>
        </p:txBody>
      </p:sp>
      <p:sp>
        <p:nvSpPr>
          <p:cNvPr id="5" name="PB"/>
          <p:cNvSpPr/>
          <p:nvPr/>
        </p:nvSpPr>
        <p:spPr bwMode="auto">
          <a:xfrm>
            <a:off x="7048500" y="9772650"/>
            <a:ext cx="6984999" cy="228600"/>
          </a:xfrm>
          <a:prstGeom prst="rect">
            <a:avLst/>
          </a:prstGeom>
          <a:solidFill>
            <a:srgbClr val="D8D8D8"/>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sz="2700"/>
          </a:p>
        </p:txBody>
      </p:sp>
      <p:sp>
        <p:nvSpPr>
          <p:cNvPr id="2" name="Dikdörtgen 1"/>
          <p:cNvSpPr/>
          <p:nvPr/>
        </p:nvSpPr>
        <p:spPr bwMode="auto">
          <a:xfrm>
            <a:off x="3418146" y="1119521"/>
            <a:ext cx="12313368" cy="7992888"/>
          </a:xfrm>
          <a:prstGeom prst="rect">
            <a:avLst/>
          </a:prstGeom>
          <a:noFill/>
        </p:spPr>
        <p:txBody>
          <a:bodyPr/>
          <a:lstStyle/>
          <a:p>
            <a:pPr defTabSz="1371600">
              <a:defRPr/>
            </a:pPr>
            <a:endParaRPr lang="tr-TR" sz="2700">
              <a:latin typeface="Calibri"/>
              <a:cs typeface="Calibri"/>
            </a:endParaRPr>
          </a:p>
          <a:p>
            <a:pPr defTabSz="1371600">
              <a:defRPr/>
            </a:pPr>
            <a:r>
              <a:rPr lang="tr-TR" sz="2100" b="1">
                <a:latin typeface="Times New Roman"/>
                <a:cs typeface="Times New Roman"/>
              </a:rPr>
              <a:t>ÖN ÖDEME (AVANS ve %60)</a:t>
            </a:r>
            <a:r>
              <a:rPr/>
              <a:t> </a:t>
            </a:r>
            <a:endParaRPr/>
          </a:p>
          <a:p>
            <a:pPr lvl="1">
              <a:buChar char="•"/>
              <a:defRPr/>
            </a:pPr>
            <a:r>
              <a:rPr lang="tr-TR" sz="2100">
                <a:latin typeface="Times New Roman"/>
                <a:cs typeface="Times New Roman"/>
              </a:rPr>
              <a:t>Sözleşmenin  tüm ekleriyle tam olması ve yetkili kişilerce imzalanması</a:t>
            </a:r>
            <a:endParaRPr/>
          </a:p>
          <a:p>
            <a:pPr lvl="1">
              <a:buChar char="•"/>
              <a:defRPr/>
            </a:pPr>
            <a:r>
              <a:rPr lang="tr-TR" sz="2100">
                <a:latin typeface="Times New Roman"/>
                <a:cs typeface="Times New Roman"/>
              </a:rPr>
              <a:t>İstenmişse Kesin Teminat şartının yerine getirilmesi ve ilgili belgenin teslimi</a:t>
            </a:r>
            <a:endParaRPr/>
          </a:p>
          <a:p>
            <a:pPr lvl="1">
              <a:buChar char="•"/>
              <a:defRPr/>
            </a:pPr>
            <a:r>
              <a:rPr lang="tr-TR" sz="2100">
                <a:latin typeface="Times New Roman"/>
                <a:cs typeface="Times New Roman"/>
              </a:rPr>
              <a:t>Muaf değilse Damga Vergisinin ödenmesi ve tahakkuk + ödeme dekontunun sunulması</a:t>
            </a:r>
            <a:endParaRPr/>
          </a:p>
          <a:p>
            <a:pPr lvl="1">
              <a:buChar char="•"/>
              <a:defRPr/>
            </a:pPr>
            <a:r>
              <a:rPr lang="tr-TR" sz="2100">
                <a:latin typeface="Times New Roman"/>
                <a:cs typeface="Times New Roman"/>
              </a:rPr>
              <a:t>Görünürlük tabelasının yaptırılması</a:t>
            </a:r>
            <a:endParaRPr/>
          </a:p>
          <a:p>
            <a:pPr lvl="1">
              <a:buChar char="•"/>
              <a:defRPr/>
            </a:pPr>
            <a:r>
              <a:rPr lang="tr-TR" sz="2100">
                <a:latin typeface="Times New Roman"/>
                <a:cs typeface="Times New Roman"/>
              </a:rPr>
              <a:t>Ön ödeme talebinin </a:t>
            </a:r>
            <a:r>
              <a:rPr lang="tr-TR" sz="2100">
                <a:latin typeface="Times New Roman"/>
                <a:cs typeface="Times New Roman"/>
              </a:rPr>
              <a:t>KAYS’a</a:t>
            </a:r>
            <a:r>
              <a:rPr lang="tr-TR" sz="2100">
                <a:latin typeface="Times New Roman"/>
                <a:cs typeface="Times New Roman"/>
              </a:rPr>
              <a:t> girilmesi, onaylanması ve çıktısının imzalanarak Ajans’a iletilmesi </a:t>
            </a:r>
            <a:endParaRPr/>
          </a:p>
          <a:p>
            <a:pPr lvl="1">
              <a:buChar char="•"/>
              <a:defRPr/>
            </a:pPr>
            <a:r>
              <a:rPr lang="tr-TR" sz="2100">
                <a:latin typeface="Times New Roman"/>
                <a:cs typeface="Times New Roman"/>
              </a:rPr>
              <a:t>Vergi ve SGK prim borcunun olmadığını gösterir belge sunulması </a:t>
            </a:r>
            <a:endParaRPr/>
          </a:p>
          <a:p>
            <a:pPr lvl="0">
              <a:defRPr/>
            </a:pPr>
            <a:endParaRPr lang="tr-TR" sz="2400">
              <a:latin typeface="Times New Roman"/>
              <a:cs typeface="Times New Roman"/>
            </a:endParaRPr>
          </a:p>
          <a:p>
            <a:pPr lvl="0">
              <a:buChar char="•"/>
              <a:defRPr/>
            </a:pPr>
            <a:r>
              <a:rPr lang="tr-TR" sz="2100" b="1">
                <a:latin typeface="Times New Roman"/>
                <a:cs typeface="Times New Roman"/>
              </a:rPr>
              <a:t>ARA ÖDEME (HAKEDİŞ ve %10)</a:t>
            </a:r>
            <a:endParaRPr/>
          </a:p>
          <a:p>
            <a:pPr lvl="1">
              <a:buChar char="•"/>
              <a:defRPr/>
            </a:pPr>
            <a:r>
              <a:rPr lang="tr-TR" sz="2100">
                <a:latin typeface="Times New Roman"/>
                <a:cs typeface="Times New Roman"/>
              </a:rPr>
              <a:t>Ara teknik ve mali raporun ekleriyle birlikte sunulması ve onaylanması</a:t>
            </a:r>
            <a:endParaRPr/>
          </a:p>
          <a:p>
            <a:pPr lvl="1">
              <a:buChar char="•"/>
              <a:defRPr/>
            </a:pPr>
            <a:r>
              <a:rPr lang="tr-TR" sz="2100">
                <a:latin typeface="Times New Roman"/>
                <a:cs typeface="Times New Roman"/>
              </a:rPr>
              <a:t>Teknik ve mali raporu destekleyici belgelerin eksiksiz sunulması</a:t>
            </a:r>
            <a:endParaRPr/>
          </a:p>
          <a:p>
            <a:pPr lvl="1">
              <a:buChar char="•"/>
              <a:defRPr/>
            </a:pPr>
            <a:r>
              <a:rPr lang="tr-TR" sz="2100">
                <a:latin typeface="Times New Roman"/>
                <a:cs typeface="Times New Roman"/>
              </a:rPr>
              <a:t>Ön ödemenin ve aynı oranda eş-finansman miktarının harcanmış olması ve bunun üzerindeki harcamalara Ajans eş finansman oranında katılır.</a:t>
            </a:r>
            <a:endParaRPr/>
          </a:p>
          <a:p>
            <a:pPr lvl="1">
              <a:buChar char="•"/>
              <a:defRPr/>
            </a:pPr>
            <a:r>
              <a:rPr lang="tr-TR" sz="2100">
                <a:latin typeface="Times New Roman"/>
                <a:cs typeface="Times New Roman"/>
              </a:rPr>
              <a:t>Ara ödeme talebinin </a:t>
            </a:r>
            <a:r>
              <a:rPr lang="tr-TR" sz="2100">
                <a:latin typeface="Times New Roman"/>
                <a:cs typeface="Times New Roman"/>
              </a:rPr>
              <a:t>KAYS’a</a:t>
            </a:r>
            <a:r>
              <a:rPr lang="tr-TR" sz="2100">
                <a:latin typeface="Times New Roman"/>
                <a:cs typeface="Times New Roman"/>
              </a:rPr>
              <a:t> girilmesi, onaylanması ve çıktısının imzalanarak Ajans’a iletilmesi </a:t>
            </a:r>
            <a:endParaRPr/>
          </a:p>
          <a:p>
            <a:pPr lvl="1">
              <a:buChar char="•"/>
              <a:defRPr/>
            </a:pPr>
            <a:r>
              <a:rPr lang="tr-TR" sz="2100">
                <a:latin typeface="Times New Roman"/>
                <a:cs typeface="Times New Roman"/>
              </a:rPr>
              <a:t>Vergi ve SGK prim borcunun olmadığını gösterir belge sunulması  </a:t>
            </a:r>
            <a:endParaRPr/>
          </a:p>
          <a:p>
            <a:pPr lvl="0">
              <a:buChar char="•"/>
              <a:defRPr/>
            </a:pPr>
            <a:endParaRPr lang="tr-TR" sz="2400">
              <a:latin typeface="Times New Roman"/>
              <a:cs typeface="Times New Roman"/>
            </a:endParaRPr>
          </a:p>
          <a:p>
            <a:pPr lvl="0">
              <a:buChar char="•"/>
              <a:defRPr/>
            </a:pPr>
            <a:r>
              <a:rPr lang="tr-TR" sz="2100" b="1">
                <a:latin typeface="Times New Roman"/>
                <a:cs typeface="Times New Roman"/>
              </a:rPr>
              <a:t>NİHAİ ÖDEME (HAKEDİŞ ve %30)</a:t>
            </a:r>
            <a:endParaRPr/>
          </a:p>
          <a:p>
            <a:pPr lvl="1">
              <a:buChar char="•"/>
              <a:defRPr/>
            </a:pPr>
            <a:r>
              <a:rPr lang="tr-TR" sz="2100">
                <a:latin typeface="Times New Roman"/>
                <a:cs typeface="Times New Roman"/>
              </a:rPr>
              <a:t>Nihai teknik ve mali raporun ekleriyle birlikte sunulması ve onaylanması</a:t>
            </a:r>
            <a:endParaRPr/>
          </a:p>
          <a:p>
            <a:pPr lvl="1">
              <a:buChar char="•"/>
              <a:defRPr/>
            </a:pPr>
            <a:r>
              <a:rPr lang="tr-TR" sz="2100">
                <a:latin typeface="Times New Roman"/>
                <a:cs typeface="Times New Roman"/>
              </a:rPr>
              <a:t>Teknik ve mali raporu destekleyici belgelerin eksiksiz sunulması</a:t>
            </a:r>
            <a:endParaRPr/>
          </a:p>
          <a:p>
            <a:pPr lvl="1">
              <a:buChar char="•"/>
              <a:defRPr/>
            </a:pPr>
            <a:r>
              <a:rPr lang="tr-TR" sz="2100">
                <a:latin typeface="Times New Roman"/>
                <a:cs typeface="Times New Roman"/>
              </a:rPr>
              <a:t>Harcama teyidi raporunun sunulması </a:t>
            </a:r>
            <a:endParaRPr/>
          </a:p>
          <a:p>
            <a:pPr lvl="1">
              <a:buChar char="•"/>
              <a:defRPr/>
            </a:pPr>
            <a:r>
              <a:rPr lang="tr-TR" sz="2100">
                <a:latin typeface="Times New Roman"/>
                <a:cs typeface="Times New Roman"/>
              </a:rPr>
              <a:t>Nihai Ödeme talebinin </a:t>
            </a:r>
            <a:r>
              <a:rPr lang="tr-TR" sz="2100">
                <a:latin typeface="Times New Roman"/>
                <a:cs typeface="Times New Roman"/>
              </a:rPr>
              <a:t>KAYS’a</a:t>
            </a:r>
            <a:r>
              <a:rPr lang="tr-TR" sz="2100">
                <a:latin typeface="Times New Roman"/>
                <a:cs typeface="Times New Roman"/>
              </a:rPr>
              <a:t> girilmesi, onaylanması ve çıktısının imzalanarak Ajans’a iletilmesi Vergi ve SGK prim borcunun olmadığını gösterir belge sunulması</a:t>
            </a:r>
            <a:endParaRPr/>
          </a:p>
          <a:p>
            <a:pPr lvl="1">
              <a:buChar char="•"/>
              <a:defRPr/>
            </a:pPr>
            <a:r>
              <a:rPr lang="tr-TR" sz="2100" b="1">
                <a:latin typeface="Times New Roman"/>
                <a:cs typeface="Times New Roman"/>
              </a:rPr>
              <a:t>UYARI:   Destek tutarının %20’si performans göstergelerinin gerçekleşme oranına bağlı olarak ödenecektir. </a:t>
            </a:r>
            <a:endParaRPr/>
          </a:p>
          <a:p>
            <a:pPr lvl="1">
              <a:buFontTx/>
              <a:buChar char="•"/>
              <a:defRPr/>
            </a:pPr>
            <a:r>
              <a:rPr lang="tr-TR" sz="2100" b="1">
                <a:latin typeface="Times New Roman"/>
                <a:cs typeface="Times New Roman"/>
              </a:rPr>
              <a:t>Kamu kurumları ve belediyelerin vergi ve SGK borcu yoktur yazılarını sunmalarına gerek yoktur.</a:t>
            </a:r>
            <a:endParaRPr lang="tr-TR" sz="2100">
              <a:latin typeface="Times New Roman"/>
              <a:cs typeface="Times New Roman"/>
            </a:endParaRPr>
          </a:p>
          <a:p>
            <a:pPr lvl="1">
              <a:buChar char="•"/>
              <a:defRPr/>
            </a:pPr>
            <a:endParaRPr lang="tr-TR" sz="2100" b="1">
              <a:latin typeface="Times New Roman"/>
              <a:cs typeface="Times New Roman"/>
            </a:endParaRPr>
          </a:p>
          <a:p>
            <a:pPr lvl="1">
              <a:defRPr/>
            </a:pPr>
            <a:endParaRPr lang="tr-TR" sz="2100">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Veri Yer Tutucusu 2"/>
          <p:cNvSpPr>
            <a:spLocks noGrp="1"/>
          </p:cNvSpPr>
          <p:nvPr>
            <p:ph type="dt" sz="half" idx="10"/>
          </p:nvPr>
        </p:nvSpPr>
        <p:spPr bwMode="auto"/>
        <p:txBody>
          <a:bodyPr/>
          <a:lstStyle/>
          <a:p>
            <a:pPr>
              <a:defRPr/>
            </a:pPr>
            <a:fld id="{B1D97AEB-459C-4143-BF1D-09C1A41094AE}" type="datetime1">
              <a:rPr lang="tr-TR"/>
              <a:t>10.03.2025</a:t>
            </a:fld>
            <a:endParaRPr lang="tr-TR"/>
          </a:p>
        </p:txBody>
      </p:sp>
      <p:sp>
        <p:nvSpPr>
          <p:cNvPr id="9" name="Slayt Numarası Yer Tutucusu 8"/>
          <p:cNvSpPr>
            <a:spLocks noGrp="1"/>
          </p:cNvSpPr>
          <p:nvPr>
            <p:ph type="sldNum" sz="quarter" idx="12"/>
          </p:nvPr>
        </p:nvSpPr>
        <p:spPr bwMode="auto"/>
        <p:txBody>
          <a:bodyPr/>
          <a:lstStyle/>
          <a:p>
            <a:pPr>
              <a:defRPr/>
            </a:pPr>
            <a:fld id="{401752BD-97EE-4FBD-A3C2-B38FAE599B9B}" type="slidenum">
              <a:rPr lang="tr-TR"/>
              <a:t>5</a:t>
            </a:fld>
            <a:endParaRPr lang="tr-TR"/>
          </a:p>
        </p:txBody>
      </p:sp>
      <p:sp>
        <p:nvSpPr>
          <p:cNvPr id="7" name="Alt Başlık 6"/>
          <p:cNvSpPr>
            <a:spLocks noGrp="1"/>
          </p:cNvSpPr>
          <p:nvPr>
            <p:ph type="subTitle" idx="1"/>
          </p:nvPr>
        </p:nvSpPr>
        <p:spPr bwMode="auto">
          <a:xfrm>
            <a:off x="4748706" y="823020"/>
            <a:ext cx="10693188" cy="796980"/>
          </a:xfrm>
        </p:spPr>
        <p:txBody>
          <a:bodyPr/>
          <a:lstStyle/>
          <a:p>
            <a:pPr algn="ctr">
              <a:defRPr/>
            </a:pPr>
            <a:r>
              <a:rPr lang="tr-TR" sz="3600">
                <a:solidFill>
                  <a:srgbClr val="C00000"/>
                </a:solidFill>
                <a:latin typeface="Calibri"/>
                <a:cs typeface="Calibri"/>
              </a:rPr>
              <a:t>Proje muhasebesini nasıl tutacağım?</a:t>
            </a:r>
            <a:endParaRPr lang="tr-TR" sz="3300"/>
          </a:p>
        </p:txBody>
      </p:sp>
      <p:graphicFrame>
        <p:nvGraphicFramePr>
          <p:cNvPr id="8" name="Diyagram 7"/>
          <p:cNvGraphicFramePr>
            <a:graphicFrameLocks xmlns:a="http://schemas.openxmlformats.org/drawingml/2006/main"/>
          </p:cNvGraphicFramePr>
          <p:nvPr/>
        </p:nvGraphicFramePr>
        <p:xfrm>
          <a:off x="3596900" y="715008"/>
          <a:ext cx="11017224" cy="5616624"/>
          <a:chOff x="0" y="0"/>
          <a:chExt cx="11017224" cy="5616624"/>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sp>
        <p:nvSpPr>
          <p:cNvPr id="4" name="PB2"/>
          <p:cNvSpPr/>
          <p:nvPr/>
        </p:nvSpPr>
        <p:spPr bwMode="auto">
          <a:xfrm>
            <a:off x="7048500" y="9772650"/>
            <a:ext cx="7543800" cy="228600"/>
          </a:xfrm>
          <a:prstGeom prst="rect">
            <a:avLst/>
          </a:prstGeom>
          <a:solidFill>
            <a:srgbClr val="FFFFFF"/>
          </a:solidFill>
          <a:ln w="9525">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sz="2700"/>
          </a:p>
        </p:txBody>
      </p:sp>
      <p:sp>
        <p:nvSpPr>
          <p:cNvPr id="5" name="PB"/>
          <p:cNvSpPr/>
          <p:nvPr/>
        </p:nvSpPr>
        <p:spPr bwMode="auto">
          <a:xfrm>
            <a:off x="7048500" y="9772650"/>
            <a:ext cx="6426201" cy="228600"/>
          </a:xfrm>
          <a:prstGeom prst="rect">
            <a:avLst/>
          </a:prstGeom>
          <a:solidFill>
            <a:srgbClr val="D8D8D8"/>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sz="2700"/>
          </a:p>
        </p:txBody>
      </p:sp>
      <p:sp>
        <p:nvSpPr>
          <p:cNvPr id="2" name="Dikdörtgen 1"/>
          <p:cNvSpPr/>
          <p:nvPr/>
        </p:nvSpPr>
        <p:spPr bwMode="auto">
          <a:xfrm>
            <a:off x="3449519" y="6459077"/>
            <a:ext cx="11388960" cy="1823576"/>
          </a:xfrm>
          <a:prstGeom prst="rect">
            <a:avLst/>
          </a:prstGeom>
        </p:spPr>
        <p:txBody>
          <a:bodyPr wrap="square">
            <a:spAutoFit/>
          </a:bodyPr>
          <a:lstStyle/>
          <a:p>
            <a:pPr marL="428625" indent="-428625" algn="just">
              <a:buFont typeface="Arial"/>
              <a:buChar char="•"/>
              <a:defRPr/>
            </a:pPr>
            <a:r>
              <a:rPr lang="tr-TR" sz="2250">
                <a:latin typeface="Times New Roman"/>
                <a:cs typeface="Times New Roman"/>
              </a:rPr>
              <a:t>Alınan mali destek, </a:t>
            </a:r>
            <a:r>
              <a:rPr lang="tr-TR" sz="2250" b="1">
                <a:latin typeface="Times New Roman"/>
                <a:cs typeface="Times New Roman"/>
              </a:rPr>
              <a:t>gelir </a:t>
            </a:r>
            <a:r>
              <a:rPr lang="tr-TR" sz="2250">
                <a:latin typeface="Times New Roman"/>
                <a:cs typeface="Times New Roman"/>
              </a:rPr>
              <a:t>olarak kaydedilebilir. Tüm kamu kurum ve kuruluşları bu metodu kullanmalıdır.</a:t>
            </a:r>
            <a:endParaRPr/>
          </a:p>
          <a:p>
            <a:pPr marL="428625" indent="-428625" algn="just">
              <a:buFont typeface="Arial"/>
              <a:buChar char="•"/>
              <a:defRPr/>
            </a:pPr>
            <a:r>
              <a:rPr lang="tr-TR" sz="2250">
                <a:latin typeface="Times New Roman"/>
                <a:cs typeface="Times New Roman"/>
              </a:rPr>
              <a:t>Öz kaynak yönteminde ise alınan mali destek </a:t>
            </a:r>
            <a:r>
              <a:rPr lang="tr-TR" sz="2250" b="1">
                <a:latin typeface="Times New Roman"/>
                <a:cs typeface="Times New Roman"/>
              </a:rPr>
              <a:t>özel fon </a:t>
            </a:r>
            <a:r>
              <a:rPr lang="tr-TR" sz="2250">
                <a:latin typeface="Times New Roman"/>
                <a:cs typeface="Times New Roman"/>
              </a:rPr>
              <a:t>olarak kaydedilebilir. Ancak, bu</a:t>
            </a:r>
            <a:endParaRPr/>
          </a:p>
          <a:p>
            <a:pPr algn="just">
              <a:defRPr/>
            </a:pPr>
            <a:r>
              <a:rPr lang="tr-TR" sz="2250">
                <a:latin typeface="Times New Roman"/>
                <a:cs typeface="Times New Roman"/>
              </a:rPr>
              <a:t>durumda, satın alınan demirbaşın mali destek oranına tekabül eden kısmı amortismana tabi</a:t>
            </a:r>
            <a:endParaRPr/>
          </a:p>
          <a:p>
            <a:pPr algn="just">
              <a:defRPr/>
            </a:pPr>
            <a:r>
              <a:rPr lang="tr-TR" sz="2250">
                <a:latin typeface="Times New Roman"/>
                <a:cs typeface="Times New Roman"/>
              </a:rPr>
              <a:t>tutulmaz.</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bldLst>
      <p:bldGraphic spid="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chemeClr val="bg1"/>
        </a:solidFill>
      </p:bgPr>
    </p:bg>
    <p:spTree>
      <p:nvGrpSpPr>
        <p:cNvPr id="1" name=""/>
        <p:cNvGrpSpPr/>
        <p:nvPr/>
      </p:nvGrpSpPr>
      <p:grpSpPr bwMode="auto">
        <a:xfrm>
          <a:off x="0" y="0"/>
          <a:ext cx="0" cy="0"/>
          <a:chOff x="0" y="0"/>
          <a:chExt cx="0" cy="0"/>
        </a:xfrm>
      </p:grpSpPr>
      <p:sp>
        <p:nvSpPr>
          <p:cNvPr id="2" name="TextBox 2"/>
          <p:cNvSpPr txBox="1"/>
          <p:nvPr/>
        </p:nvSpPr>
        <p:spPr bwMode="auto">
          <a:xfrm>
            <a:off x="8001000" y="613175"/>
            <a:ext cx="8211724" cy="3209925"/>
          </a:xfrm>
          <a:prstGeom prst="rect">
            <a:avLst/>
          </a:prstGeom>
        </p:spPr>
        <p:txBody>
          <a:bodyPr lIns="0" tIns="0" rIns="0" bIns="0" rtlCol="0" anchor="t">
            <a:spAutoFit/>
          </a:bodyPr>
          <a:lstStyle/>
          <a:p>
            <a:pPr>
              <a:lnSpc>
                <a:spcPts val="8400"/>
              </a:lnSpc>
              <a:defRPr/>
            </a:pPr>
            <a:r>
              <a:rPr lang="en-US" sz="7000">
                <a:latin typeface="Montserrat Semi-Bold Bold"/>
              </a:rPr>
              <a:t>Harcamalarınızda</a:t>
            </a:r>
            <a:r>
              <a:rPr lang="en-US" sz="7000">
                <a:latin typeface="Montserrat Semi-Bold Bold"/>
              </a:rPr>
              <a:t> hang</a:t>
            </a:r>
            <a:r>
              <a:rPr lang="tr-TR" sz="7000">
                <a:latin typeface="Montserrat Semi-Bold Bold"/>
              </a:rPr>
              <a:t>i</a:t>
            </a:r>
            <a:r>
              <a:rPr lang="en-US" sz="7000">
                <a:latin typeface="Montserrat Semi-Bold Bold"/>
              </a:rPr>
              <a:t> </a:t>
            </a:r>
            <a:r>
              <a:rPr lang="tr-TR" sz="7000">
                <a:latin typeface="Montserrat Semi-Bold Bold"/>
              </a:rPr>
              <a:t>kurallara</a:t>
            </a:r>
            <a:r>
              <a:rPr lang="en-US" sz="7000">
                <a:latin typeface="Montserrat Semi-Bold Bold"/>
              </a:rPr>
              <a:t> tabisiniz?</a:t>
            </a:r>
            <a:endParaRPr/>
          </a:p>
        </p:txBody>
      </p:sp>
      <p:grpSp>
        <p:nvGrpSpPr>
          <p:cNvPr id="3" name="Group 3"/>
          <p:cNvGrpSpPr/>
          <p:nvPr/>
        </p:nvGrpSpPr>
        <p:grpSpPr bwMode="auto">
          <a:xfrm>
            <a:off x="9372600" y="4146978"/>
            <a:ext cx="8608582" cy="3565926"/>
            <a:chOff x="0" y="-57150"/>
            <a:chExt cx="11478109" cy="4754569"/>
          </a:xfrm>
        </p:grpSpPr>
        <p:sp>
          <p:nvSpPr>
            <p:cNvPr id="4" name="TextBox 4"/>
            <p:cNvSpPr txBox="1"/>
            <p:nvPr/>
          </p:nvSpPr>
          <p:spPr bwMode="auto">
            <a:xfrm>
              <a:off x="5" y="-57150"/>
              <a:ext cx="10376300" cy="1377950"/>
            </a:xfrm>
            <a:prstGeom prst="rect">
              <a:avLst/>
            </a:prstGeom>
            <a:grpFill/>
          </p:spPr>
          <p:txBody>
            <a:bodyPr lIns="0" tIns="0" rIns="0" bIns="0" rtlCol="0" anchor="t">
              <a:spAutoFit/>
            </a:bodyPr>
            <a:lstStyle/>
            <a:p>
              <a:pPr>
                <a:lnSpc>
                  <a:spcPts val="4200"/>
                </a:lnSpc>
                <a:defRPr/>
              </a:pPr>
              <a:r>
                <a:rPr lang="en-US" sz="3000" b="1" i="1" u="sng" spc="240">
                  <a:latin typeface="Montserrat Semi-Bold Bold"/>
                </a:rPr>
                <a:t>HARCAMALARI B</a:t>
              </a:r>
              <a:r>
                <a:rPr lang="tr-TR" sz="3000" b="1" i="1" u="sng" spc="240">
                  <a:latin typeface="Montserrat Semi-Bold Bold"/>
                </a:rPr>
                <a:t>İ</a:t>
              </a:r>
              <a:r>
                <a:rPr lang="en-US" sz="3000" b="1" i="1" u="sng" spc="240">
                  <a:latin typeface="Montserrat Semi-Bold Bold"/>
                </a:rPr>
                <a:t>R MEVZUATA BAĞLANMAMIŞ YARARLANICILAR</a:t>
              </a:r>
              <a:endParaRPr/>
            </a:p>
          </p:txBody>
        </p:sp>
        <p:sp>
          <p:nvSpPr>
            <p:cNvPr id="5" name="TextBox 5"/>
            <p:cNvSpPr txBox="1"/>
            <p:nvPr/>
          </p:nvSpPr>
          <p:spPr bwMode="auto">
            <a:xfrm>
              <a:off x="0" y="1729085"/>
              <a:ext cx="11478109" cy="2968334"/>
            </a:xfrm>
            <a:prstGeom prst="rect">
              <a:avLst/>
            </a:prstGeom>
            <a:grpFill/>
          </p:spPr>
          <p:txBody>
            <a:bodyPr wrap="square" lIns="0" tIns="0" rIns="0" bIns="0" rtlCol="0" anchor="t">
              <a:spAutoFit/>
            </a:bodyPr>
            <a:lstStyle/>
            <a:p>
              <a:pPr>
                <a:lnSpc>
                  <a:spcPts val="4499"/>
                </a:lnSpc>
                <a:defRPr/>
              </a:pPr>
              <a:r>
                <a:rPr lang="en-US" sz="3000">
                  <a:solidFill>
                    <a:srgbClr val="000000"/>
                  </a:solidFill>
                  <a:latin typeface="Montserrat Classic Bold"/>
                </a:rPr>
                <a:t>Satın Alma Rehberi</a:t>
              </a:r>
              <a:r>
                <a:rPr lang="en-US" sz="3000">
                  <a:solidFill>
                    <a:srgbClr val="000000"/>
                  </a:solidFill>
                  <a:latin typeface="Montserrat Classic"/>
                </a:rPr>
                <a:t>’ndeki usul ve esaslara göre </a:t>
              </a:r>
              <a:r>
                <a:rPr lang="en-US" sz="3000">
                  <a:solidFill>
                    <a:srgbClr val="000000"/>
                  </a:solidFill>
                  <a:latin typeface="Montserrat Classic"/>
                </a:rPr>
                <a:t>gerçekleştirir</a:t>
              </a:r>
              <a:r>
                <a:rPr lang="en-US" sz="3000">
                  <a:solidFill>
                    <a:srgbClr val="000000"/>
                  </a:solidFill>
                  <a:latin typeface="Montserrat Classic"/>
                </a:rPr>
                <a:t>.</a:t>
              </a:r>
              <a:r>
                <a:rPr lang="tr-TR" sz="3000">
                  <a:solidFill>
                    <a:srgbClr val="000000"/>
                  </a:solidFill>
                  <a:latin typeface="Montserrat Classic"/>
                </a:rPr>
                <a:t> </a:t>
              </a:r>
              <a:endParaRPr/>
            </a:p>
            <a:p>
              <a:pPr>
                <a:lnSpc>
                  <a:spcPts val="4499"/>
                </a:lnSpc>
                <a:defRPr/>
              </a:pPr>
              <a:r>
                <a:rPr lang="en-US" sz="2500">
                  <a:solidFill>
                    <a:srgbClr val="000000"/>
                  </a:solidFill>
                  <a:latin typeface="Montserrat Classic"/>
                </a:rPr>
                <a:t>(</a:t>
              </a:r>
              <a:r>
                <a:rPr lang="en-US" sz="2500">
                  <a:solidFill>
                    <a:srgbClr val="000000"/>
                  </a:solidFill>
                  <a:latin typeface="Montserrat Classic"/>
                </a:rPr>
                <a:t>Şirketler</a:t>
              </a:r>
              <a:r>
                <a:rPr lang="en-US" sz="2500">
                  <a:solidFill>
                    <a:srgbClr val="000000"/>
                  </a:solidFill>
                  <a:latin typeface="Montserrat Classic"/>
                </a:rPr>
                <a:t>, </a:t>
              </a:r>
              <a:r>
                <a:rPr lang="tr-TR" sz="2500">
                  <a:solidFill>
                    <a:srgbClr val="000000"/>
                  </a:solidFill>
                  <a:latin typeface="Montserrat Classic"/>
                </a:rPr>
                <a:t>kooperatifler, </a:t>
              </a:r>
              <a:r>
                <a:rPr lang="en-US" sz="2500">
                  <a:solidFill>
                    <a:srgbClr val="000000"/>
                  </a:solidFill>
                  <a:latin typeface="Montserrat Classic"/>
                </a:rPr>
                <a:t>vakıflar</a:t>
              </a:r>
              <a:r>
                <a:rPr lang="en-US" sz="2500">
                  <a:solidFill>
                    <a:srgbClr val="000000"/>
                  </a:solidFill>
                  <a:latin typeface="Montserrat Classic"/>
                </a:rPr>
                <a:t>, </a:t>
              </a:r>
              <a:r>
                <a:rPr lang="en-US" sz="2500">
                  <a:solidFill>
                    <a:srgbClr val="000000"/>
                  </a:solidFill>
                  <a:latin typeface="Montserrat Classic"/>
                </a:rPr>
                <a:t>dernekler</a:t>
              </a:r>
              <a:r>
                <a:rPr lang="en-US" sz="2500">
                  <a:solidFill>
                    <a:srgbClr val="000000"/>
                  </a:solidFill>
                  <a:latin typeface="Montserrat Classic"/>
                </a:rPr>
                <a:t>, </a:t>
              </a:r>
              <a:r>
                <a:rPr lang="en-US" sz="2500">
                  <a:solidFill>
                    <a:srgbClr val="000000"/>
                  </a:solidFill>
                  <a:latin typeface="Montserrat Classic"/>
                </a:rPr>
                <a:t>diğer</a:t>
              </a:r>
              <a:r>
                <a:rPr lang="en-US" sz="2500">
                  <a:solidFill>
                    <a:srgbClr val="000000"/>
                  </a:solidFill>
                  <a:latin typeface="Montserrat Classic"/>
                </a:rPr>
                <a:t> </a:t>
              </a:r>
              <a:r>
                <a:rPr lang="en-US" sz="2500">
                  <a:solidFill>
                    <a:srgbClr val="000000"/>
                  </a:solidFill>
                  <a:latin typeface="Montserrat Classic"/>
                </a:rPr>
                <a:t>STK’lar</a:t>
              </a:r>
              <a:r>
                <a:rPr lang="en-US" sz="2500">
                  <a:solidFill>
                    <a:srgbClr val="000000"/>
                  </a:solidFill>
                  <a:latin typeface="Montserrat Classic"/>
                </a:rPr>
                <a:t>)</a:t>
              </a:r>
              <a:endParaRPr/>
            </a:p>
          </p:txBody>
        </p:sp>
      </p:grpSp>
      <p:grpSp>
        <p:nvGrpSpPr>
          <p:cNvPr id="6" name="Group 6"/>
          <p:cNvGrpSpPr/>
          <p:nvPr/>
        </p:nvGrpSpPr>
        <p:grpSpPr bwMode="auto">
          <a:xfrm>
            <a:off x="577642" y="4152791"/>
            <a:ext cx="8794958" cy="4038282"/>
            <a:chOff x="-78860" y="-641273"/>
            <a:chExt cx="11726610" cy="5384375"/>
          </a:xfrm>
        </p:grpSpPr>
        <p:sp>
          <p:nvSpPr>
            <p:cNvPr id="7" name="TextBox 7"/>
            <p:cNvSpPr txBox="1"/>
            <p:nvPr/>
          </p:nvSpPr>
          <p:spPr bwMode="auto">
            <a:xfrm>
              <a:off x="-78860" y="-641273"/>
              <a:ext cx="10919890" cy="1377949"/>
            </a:xfrm>
            <a:prstGeom prst="rect">
              <a:avLst/>
            </a:prstGeom>
            <a:grpFill/>
          </p:spPr>
          <p:txBody>
            <a:bodyPr lIns="0" tIns="0" rIns="0" bIns="0" rtlCol="0" anchor="t">
              <a:spAutoFit/>
            </a:bodyPr>
            <a:lstStyle/>
            <a:p>
              <a:pPr>
                <a:lnSpc>
                  <a:spcPts val="4200"/>
                </a:lnSpc>
                <a:defRPr/>
              </a:pPr>
              <a:r>
                <a:rPr lang="en-US" sz="3000" i="1" u="sng" spc="240">
                  <a:latin typeface="Montserrat Semi-Bold Bold"/>
                </a:rPr>
                <a:t>HARCAMALARI B</a:t>
              </a:r>
              <a:r>
                <a:rPr lang="tr-TR" sz="3000" i="1" u="sng" spc="240">
                  <a:latin typeface="Montserrat Semi-Bold Bold"/>
                </a:rPr>
                <a:t>İ</a:t>
              </a:r>
              <a:r>
                <a:rPr lang="en-US" sz="3000" i="1" u="sng" spc="240">
                  <a:latin typeface="Montserrat Semi-Bold Bold"/>
                </a:rPr>
                <a:t>R MEVZUATA BAĞLANMIŞ YARARLANICILAR</a:t>
              </a:r>
              <a:endParaRPr/>
            </a:p>
          </p:txBody>
        </p:sp>
        <p:sp>
          <p:nvSpPr>
            <p:cNvPr id="8" name="TextBox 8"/>
            <p:cNvSpPr txBox="1"/>
            <p:nvPr/>
          </p:nvSpPr>
          <p:spPr bwMode="auto">
            <a:xfrm>
              <a:off x="-44993" y="1095096"/>
              <a:ext cx="11692742" cy="3648006"/>
            </a:xfrm>
            <a:prstGeom prst="rect">
              <a:avLst/>
            </a:prstGeom>
            <a:grpFill/>
          </p:spPr>
          <p:txBody>
            <a:bodyPr wrap="square" lIns="0" tIns="0" rIns="0" bIns="0" rtlCol="0" anchor="t">
              <a:spAutoFit/>
            </a:bodyPr>
            <a:lstStyle/>
            <a:p>
              <a:pPr>
                <a:lnSpc>
                  <a:spcPts val="4499"/>
                </a:lnSpc>
                <a:defRPr/>
              </a:pPr>
              <a:r>
                <a:rPr lang="en-US" sz="3000">
                  <a:solidFill>
                    <a:srgbClr val="000000"/>
                  </a:solidFill>
                  <a:latin typeface="Montserrat Classic"/>
                </a:rPr>
                <a:t>Tabi</a:t>
              </a:r>
              <a:r>
                <a:rPr lang="en-US" sz="3000">
                  <a:solidFill>
                    <a:srgbClr val="000000"/>
                  </a:solidFill>
                  <a:latin typeface="Montserrat Classic"/>
                </a:rPr>
                <a:t> </a:t>
              </a:r>
              <a:r>
                <a:rPr lang="en-US" sz="3000">
                  <a:solidFill>
                    <a:srgbClr val="000000"/>
                  </a:solidFill>
                  <a:latin typeface="Montserrat Classic"/>
                </a:rPr>
                <a:t>oldukları</a:t>
              </a:r>
              <a:r>
                <a:rPr lang="en-US" sz="3000">
                  <a:solidFill>
                    <a:srgbClr val="000000"/>
                  </a:solidFill>
                  <a:latin typeface="Montserrat Classic"/>
                </a:rPr>
                <a:t> </a:t>
              </a:r>
              <a:r>
                <a:rPr lang="en-US" sz="3000">
                  <a:solidFill>
                    <a:srgbClr val="000000"/>
                  </a:solidFill>
                  <a:latin typeface="Montserrat Classic"/>
                </a:rPr>
                <a:t>satın</a:t>
              </a:r>
              <a:r>
                <a:rPr lang="en-US" sz="3000">
                  <a:solidFill>
                    <a:srgbClr val="000000"/>
                  </a:solidFill>
                  <a:latin typeface="Montserrat Classic"/>
                </a:rPr>
                <a:t> alma </a:t>
              </a:r>
              <a:r>
                <a:rPr lang="en-US" sz="3000">
                  <a:solidFill>
                    <a:srgbClr val="000000"/>
                  </a:solidFill>
                  <a:latin typeface="Montserrat Classic"/>
                </a:rPr>
                <a:t>mevzuatı</a:t>
              </a:r>
              <a:r>
                <a:rPr lang="en-US" sz="3000">
                  <a:solidFill>
                    <a:srgbClr val="000000"/>
                  </a:solidFill>
                  <a:latin typeface="Montserrat Classic"/>
                </a:rPr>
                <a:t> </a:t>
              </a:r>
              <a:r>
                <a:rPr lang="en-US" sz="3000">
                  <a:solidFill>
                    <a:srgbClr val="000000"/>
                  </a:solidFill>
                  <a:latin typeface="Montserrat Classic"/>
                </a:rPr>
                <a:t>çerçevesinde</a:t>
              </a:r>
              <a:r>
                <a:rPr lang="en-US" sz="3000">
                  <a:solidFill>
                    <a:srgbClr val="000000"/>
                  </a:solidFill>
                  <a:latin typeface="Montserrat Classic"/>
                </a:rPr>
                <a:t> </a:t>
              </a:r>
              <a:r>
                <a:rPr lang="en-US" sz="3000">
                  <a:solidFill>
                    <a:srgbClr val="000000"/>
                  </a:solidFill>
                  <a:latin typeface="Montserrat Classic"/>
                </a:rPr>
                <a:t>gerçekleştirir</a:t>
              </a:r>
              <a:r>
                <a:rPr lang="en-US" sz="3000">
                  <a:solidFill>
                    <a:srgbClr val="000000"/>
                  </a:solidFill>
                  <a:latin typeface="Montserrat Classic"/>
                </a:rPr>
                <a:t>.</a:t>
              </a:r>
              <a:r>
                <a:rPr lang="tr-TR" sz="3000">
                  <a:solidFill>
                    <a:srgbClr val="000000"/>
                  </a:solidFill>
                  <a:latin typeface="Montserrat Classic"/>
                </a:rPr>
                <a:t> S</a:t>
              </a:r>
              <a:r>
                <a:rPr lang="tr-TR" sz="3000">
                  <a:latin typeface="Montserrat Classic"/>
                </a:rPr>
                <a:t>atın alma kurallarına uygunluk yararlanıcı sorumluluğundadır.</a:t>
              </a:r>
              <a:endParaRPr lang="en-US" sz="3000">
                <a:solidFill>
                  <a:srgbClr val="000000"/>
                </a:solidFill>
                <a:latin typeface="Montserrat Classic"/>
              </a:endParaRPr>
            </a:p>
            <a:p>
              <a:pPr>
                <a:lnSpc>
                  <a:spcPts val="3750"/>
                </a:lnSpc>
                <a:defRPr/>
              </a:pPr>
              <a:r>
                <a:rPr lang="en-US" sz="2500">
                  <a:solidFill>
                    <a:srgbClr val="000000"/>
                  </a:solidFill>
                  <a:latin typeface="Montserrat Classic"/>
                </a:rPr>
                <a:t>(</a:t>
              </a:r>
              <a:r>
                <a:rPr lang="en-US" sz="2500">
                  <a:solidFill>
                    <a:srgbClr val="000000"/>
                  </a:solidFill>
                  <a:latin typeface="Montserrat Classic"/>
                </a:rPr>
                <a:t>Kamu</a:t>
              </a:r>
              <a:r>
                <a:rPr lang="en-US" sz="2500">
                  <a:solidFill>
                    <a:srgbClr val="000000"/>
                  </a:solidFill>
                  <a:latin typeface="Montserrat Classic"/>
                </a:rPr>
                <a:t> </a:t>
              </a:r>
              <a:r>
                <a:rPr lang="en-US" sz="2500">
                  <a:solidFill>
                    <a:srgbClr val="000000"/>
                  </a:solidFill>
                  <a:latin typeface="Montserrat Classic"/>
                </a:rPr>
                <a:t>kurumları</a:t>
              </a:r>
              <a:r>
                <a:rPr lang="en-US" sz="2500">
                  <a:solidFill>
                    <a:srgbClr val="000000"/>
                  </a:solidFill>
                  <a:latin typeface="Montserrat Classic"/>
                </a:rPr>
                <a:t>, </a:t>
              </a:r>
              <a:r>
                <a:rPr lang="en-US" sz="2500">
                  <a:solidFill>
                    <a:srgbClr val="000000"/>
                  </a:solidFill>
                  <a:latin typeface="Montserrat Classic"/>
                </a:rPr>
                <a:t>KİK’ler</a:t>
              </a:r>
              <a:r>
                <a:rPr lang="en-US" sz="2500">
                  <a:solidFill>
                    <a:srgbClr val="000000"/>
                  </a:solidFill>
                  <a:latin typeface="Montserrat Classic"/>
                </a:rPr>
                <a:t>, üniversiteler)</a:t>
              </a:r>
              <a:endParaRPr lang="en-US" sz="2500">
                <a:solidFill>
                  <a:srgbClr val="000000"/>
                </a:solidFill>
                <a:latin typeface="Montserrat Classic"/>
              </a:endParaRPr>
            </a:p>
          </p:txBody>
        </p:sp>
      </p:grpSp>
      <p:pic>
        <p:nvPicPr>
          <p:cNvPr id="9" name="Picture 9"/>
          <p:cNvPicPr>
            <a:picLocks noChangeAspect="1"/>
          </p:cNvPicPr>
          <p:nvPr/>
        </p:nvPicPr>
        <p:blipFill>
          <a:blip r:embed="rId3">
            <a:alphaModFix amt="29000"/>
            <a:extLst>
              <a:ext uri="{96DAC541-7B7A-43D3-8B79-37D633B846F1}">
                <asvg:svgBlip xmlns:asvg="http://schemas.microsoft.com/office/drawing/2016/SVG/main" r:embed="rId4"/>
              </a:ext>
            </a:extLst>
          </a:blip>
          <a:stretch/>
        </p:blipFill>
        <p:spPr bwMode="auto">
          <a:xfrm>
            <a:off x="1714166" y="510346"/>
            <a:ext cx="3362178" cy="2956754"/>
          </a:xfrm>
          <a:prstGeom prst="rect">
            <a:avLst/>
          </a:prstGeom>
        </p:spPr>
      </p:pic>
      <p:sp>
        <p:nvSpPr>
          <p:cNvPr id="13" name="Slayt Numarası Yer Tutucusu 12"/>
          <p:cNvSpPr>
            <a:spLocks noGrp="1"/>
          </p:cNvSpPr>
          <p:nvPr>
            <p:ph type="sldNum" sz="quarter" idx="12"/>
          </p:nvPr>
        </p:nvSpPr>
        <p:spPr bwMode="auto">
          <a:xfrm>
            <a:off x="15316200" y="9374219"/>
            <a:ext cx="2133600" cy="365125"/>
          </a:xfrm>
        </p:spPr>
        <p:txBody>
          <a:bodyPr/>
          <a:lstStyle/>
          <a:p>
            <a:pPr>
              <a:defRPr/>
            </a:pPr>
            <a:r>
              <a:rPr lang="tr-TR" sz="2000"/>
              <a:t>1</a:t>
            </a:r>
            <a:endParaRPr lang="en-US" sz="2000"/>
          </a:p>
        </p:txBody>
      </p:sp>
      <p:pic>
        <p:nvPicPr>
          <p:cNvPr id="11" name="Picture 29"/>
          <p:cNvPicPr>
            <a:picLocks noChangeAspect="1"/>
          </p:cNvPicPr>
          <p:nvPr/>
        </p:nvPicPr>
        <p:blipFill>
          <a:blip r:embed="rId5">
            <a:alphaModFix amt="75000"/>
            <a:extLst>
              <a:ext uri="{96DAC541-7B7A-43D3-8B79-37D633B846F1}">
                <asvg:svgBlip xmlns:asvg="http://schemas.microsoft.com/office/drawing/2016/SVG/main" r:embed="rId6"/>
              </a:ext>
            </a:extLst>
          </a:blip>
          <a:stretch/>
        </p:blipFill>
        <p:spPr bwMode="auto">
          <a:xfrm>
            <a:off x="1624475" y="8753826"/>
            <a:ext cx="732692" cy="762000"/>
          </a:xfrm>
          <a:prstGeom prst="rect">
            <a:avLst/>
          </a:prstGeom>
        </p:spPr>
      </p:pic>
      <p:sp>
        <p:nvSpPr>
          <p:cNvPr id="12" name="TextBox 28"/>
          <p:cNvSpPr txBox="1"/>
          <p:nvPr/>
        </p:nvSpPr>
        <p:spPr bwMode="auto">
          <a:xfrm>
            <a:off x="2357167" y="8396262"/>
            <a:ext cx="13573665" cy="1477328"/>
          </a:xfrm>
          <a:prstGeom prst="rect">
            <a:avLst/>
          </a:prstGeom>
        </p:spPr>
        <p:txBody>
          <a:bodyPr lIns="0" tIns="0" rIns="0" bIns="0" rtlCol="0" anchor="t">
            <a:spAutoFit/>
          </a:bodyPr>
          <a:lstStyle/>
          <a:p>
            <a:pPr>
              <a:defRPr/>
            </a:pPr>
            <a:endParaRPr lang="tr-TR"/>
          </a:p>
          <a:p>
            <a:pPr>
              <a:defRPr/>
            </a:pPr>
            <a:r>
              <a:rPr lang="tr-TR" sz="3000">
                <a:latin typeface="Montserrat Classic"/>
              </a:rPr>
              <a:t>Ortaklık durumunda her ortak satın alma faaliyetlerini kendi satın alma yöntemiyle gerçekleştirir.</a:t>
            </a:r>
            <a:endParaRPr/>
          </a:p>
          <a:p>
            <a:pPr>
              <a:defRPr/>
            </a:pPr>
            <a:endParaRPr lang="tr-T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chemeClr val="bg1"/>
        </a:solidFill>
      </p:bgPr>
    </p:bg>
    <p:spTree>
      <p:nvGrpSpPr>
        <p:cNvPr id="1" name=""/>
        <p:cNvGrpSpPr/>
        <p:nvPr/>
      </p:nvGrpSpPr>
      <p:grpSpPr bwMode="auto">
        <a:xfrm>
          <a:off x="0" y="0"/>
          <a:ext cx="0" cy="0"/>
          <a:chOff x="0" y="0"/>
          <a:chExt cx="0" cy="0"/>
        </a:xfrm>
      </p:grpSpPr>
      <p:sp>
        <p:nvSpPr>
          <p:cNvPr id="2" name="AutoShape 2"/>
          <p:cNvSpPr/>
          <p:nvPr/>
        </p:nvSpPr>
        <p:spPr bwMode="auto">
          <a:xfrm>
            <a:off x="0" y="0"/>
            <a:ext cx="8774994" cy="10287000"/>
          </a:xfrm>
          <a:prstGeom prst="rect">
            <a:avLst/>
          </a:prstGeom>
          <a:solidFill>
            <a:srgbClr val="FFC000"/>
          </a:solidFill>
        </p:spPr>
      </p:sp>
      <p:pic>
        <p:nvPicPr>
          <p:cNvPr id="3" name="Picture 3"/>
          <p:cNvPicPr>
            <a:picLocks noChangeAspect="1"/>
          </p:cNvPicPr>
          <p:nvPr/>
        </p:nvPicPr>
        <p:blipFill>
          <a:blip r:embed="rId3">
            <a:alphaModFix amt="23000"/>
          </a:blip>
          <a:srcRect l="25503" t="0" r="25503" b="0"/>
          <a:stretch/>
        </p:blipFill>
        <p:spPr bwMode="auto">
          <a:xfrm>
            <a:off x="9098" y="0"/>
            <a:ext cx="8774994" cy="10287000"/>
          </a:xfrm>
          <a:prstGeom prst="rect">
            <a:avLst/>
          </a:prstGeom>
          <a:solidFill>
            <a:srgbClr val="FFC000"/>
          </a:solidFill>
        </p:spPr>
      </p:pic>
      <p:sp>
        <p:nvSpPr>
          <p:cNvPr id="4" name="TextBox 4"/>
          <p:cNvSpPr txBox="1"/>
          <p:nvPr/>
        </p:nvSpPr>
        <p:spPr bwMode="auto">
          <a:xfrm>
            <a:off x="10161492" y="1700821"/>
            <a:ext cx="7400794" cy="5695950"/>
          </a:xfrm>
          <a:prstGeom prst="rect">
            <a:avLst/>
          </a:prstGeom>
        </p:spPr>
        <p:txBody>
          <a:bodyPr lIns="0" tIns="0" rIns="0" bIns="0" rtlCol="0" anchor="t">
            <a:spAutoFit/>
          </a:bodyPr>
          <a:lstStyle/>
          <a:p>
            <a:pPr algn="just">
              <a:lnSpc>
                <a:spcPts val="4500"/>
              </a:lnSpc>
              <a:defRPr/>
            </a:pPr>
            <a:r>
              <a:rPr lang="en-US" sz="3000">
                <a:latin typeface="Montserrat Classic"/>
              </a:rPr>
              <a:t>Satın Alma </a:t>
            </a:r>
            <a:r>
              <a:rPr lang="en-US" sz="3000">
                <a:latin typeface="Montserrat Classic"/>
              </a:rPr>
              <a:t>Planı</a:t>
            </a:r>
            <a:r>
              <a:rPr lang="en-US" sz="3000">
                <a:latin typeface="Montserrat Classic"/>
              </a:rPr>
              <a:t> ilk </a:t>
            </a:r>
            <a:r>
              <a:rPr lang="en-US" sz="3000">
                <a:latin typeface="Montserrat Classic"/>
              </a:rPr>
              <a:t>izleme</a:t>
            </a:r>
            <a:r>
              <a:rPr lang="en-US" sz="3000">
                <a:latin typeface="Montserrat Classic"/>
              </a:rPr>
              <a:t> </a:t>
            </a:r>
            <a:r>
              <a:rPr lang="en-US" sz="3000">
                <a:latin typeface="Montserrat Classic"/>
              </a:rPr>
              <a:t>ziyaretinde</a:t>
            </a:r>
            <a:r>
              <a:rPr lang="en-US" sz="3000">
                <a:latin typeface="Montserrat Classic"/>
              </a:rPr>
              <a:t> Satın Alma </a:t>
            </a:r>
            <a:r>
              <a:rPr lang="en-US" sz="3000">
                <a:latin typeface="Montserrat Classic"/>
              </a:rPr>
              <a:t>Rehberi'ne</a:t>
            </a:r>
            <a:r>
              <a:rPr lang="en-US" sz="3000">
                <a:latin typeface="Montserrat Classic"/>
              </a:rPr>
              <a:t> </a:t>
            </a:r>
            <a:r>
              <a:rPr lang="en-US" sz="3000">
                <a:latin typeface="Montserrat Classic"/>
              </a:rPr>
              <a:t>uygun</a:t>
            </a:r>
            <a:r>
              <a:rPr lang="en-US" sz="3000">
                <a:latin typeface="Montserrat Classic"/>
              </a:rPr>
              <a:t> </a:t>
            </a:r>
            <a:r>
              <a:rPr lang="en-US" sz="3000">
                <a:latin typeface="Montserrat Classic"/>
              </a:rPr>
              <a:t>olarak</a:t>
            </a:r>
            <a:r>
              <a:rPr lang="en-US" sz="3000">
                <a:latin typeface="Montserrat Classic"/>
              </a:rPr>
              <a:t> </a:t>
            </a:r>
            <a:r>
              <a:rPr lang="en-US" sz="3000">
                <a:latin typeface="Montserrat Classic"/>
              </a:rPr>
              <a:t>izleme</a:t>
            </a:r>
            <a:r>
              <a:rPr lang="en-US" sz="3000">
                <a:latin typeface="Montserrat Classic"/>
              </a:rPr>
              <a:t> </a:t>
            </a:r>
            <a:r>
              <a:rPr lang="en-US" sz="3000">
                <a:latin typeface="Montserrat Classic"/>
              </a:rPr>
              <a:t>uzmanıyla</a:t>
            </a:r>
            <a:r>
              <a:rPr lang="en-US" sz="3000">
                <a:latin typeface="Montserrat Classic"/>
              </a:rPr>
              <a:t> </a:t>
            </a:r>
            <a:r>
              <a:rPr lang="en-US" sz="3000">
                <a:latin typeface="Montserrat Classic"/>
              </a:rPr>
              <a:t>birlikte</a:t>
            </a:r>
            <a:r>
              <a:rPr lang="en-US" sz="3000">
                <a:latin typeface="Montserrat Classic"/>
              </a:rPr>
              <a:t> </a:t>
            </a:r>
            <a:r>
              <a:rPr lang="en-US" sz="3000">
                <a:latin typeface="Montserrat Classic"/>
              </a:rPr>
              <a:t>yapılır</a:t>
            </a:r>
            <a:r>
              <a:rPr lang="en-US" sz="3000">
                <a:latin typeface="Montserrat Classic"/>
              </a:rPr>
              <a:t>. </a:t>
            </a:r>
            <a:r>
              <a:rPr lang="en-US" sz="3000">
                <a:latin typeface="Montserrat Classic"/>
              </a:rPr>
              <a:t>Planda</a:t>
            </a:r>
            <a:r>
              <a:rPr lang="en-US" sz="3000">
                <a:latin typeface="Montserrat Classic"/>
              </a:rPr>
              <a:t>,</a:t>
            </a:r>
            <a:endParaRPr/>
          </a:p>
          <a:p>
            <a:pPr>
              <a:lnSpc>
                <a:spcPts val="4500"/>
              </a:lnSpc>
              <a:defRPr/>
            </a:pPr>
            <a:endParaRPr lang="en-US" sz="3000">
              <a:solidFill>
                <a:srgbClr val="000000"/>
              </a:solidFill>
              <a:latin typeface="Montserrat Classic"/>
            </a:endParaRPr>
          </a:p>
          <a:p>
            <a:pPr marL="647700" lvl="1" indent="-323850">
              <a:lnSpc>
                <a:spcPts val="4500"/>
              </a:lnSpc>
              <a:buFont typeface="Arial"/>
              <a:buChar char="•"/>
              <a:defRPr/>
            </a:pPr>
            <a:r>
              <a:rPr lang="en-US" sz="3000">
                <a:latin typeface="Montserrat Classic"/>
              </a:rPr>
              <a:t>Satın alma </a:t>
            </a:r>
            <a:r>
              <a:rPr lang="en-US" sz="3000">
                <a:latin typeface="Montserrat Classic"/>
              </a:rPr>
              <a:t>yöntemleri</a:t>
            </a:r>
            <a:endParaRPr lang="en-US" sz="3000">
              <a:latin typeface="Montserrat Classic"/>
            </a:endParaRPr>
          </a:p>
          <a:p>
            <a:pPr marL="647700" lvl="1" indent="-323850">
              <a:lnSpc>
                <a:spcPts val="4500"/>
              </a:lnSpc>
              <a:buFont typeface="Arial"/>
              <a:buChar char="•"/>
              <a:defRPr/>
            </a:pPr>
            <a:r>
              <a:rPr lang="en-US" sz="3000">
                <a:latin typeface="Montserrat Classic"/>
              </a:rPr>
              <a:t>Alımların</a:t>
            </a:r>
            <a:r>
              <a:rPr lang="en-US" sz="3000">
                <a:latin typeface="Montserrat Classic"/>
              </a:rPr>
              <a:t> </a:t>
            </a:r>
            <a:r>
              <a:rPr lang="en-US" sz="3000">
                <a:latin typeface="Montserrat Classic"/>
              </a:rPr>
              <a:t>gruplanması</a:t>
            </a:r>
            <a:endParaRPr lang="en-US" sz="3000">
              <a:latin typeface="Montserrat Classic"/>
            </a:endParaRPr>
          </a:p>
          <a:p>
            <a:pPr marL="647700" lvl="1" indent="-323850">
              <a:lnSpc>
                <a:spcPts val="4500"/>
              </a:lnSpc>
              <a:buFont typeface="Arial"/>
              <a:buChar char="•"/>
              <a:defRPr/>
            </a:pPr>
            <a:r>
              <a:rPr lang="en-US" sz="3000" spc="30">
                <a:latin typeface="Montserrat Classic"/>
              </a:rPr>
              <a:t>İhale</a:t>
            </a:r>
            <a:r>
              <a:rPr lang="en-US" sz="3000" spc="30">
                <a:latin typeface="Montserrat Classic"/>
              </a:rPr>
              <a:t> </a:t>
            </a:r>
            <a:r>
              <a:rPr lang="en-US" sz="3000" spc="30">
                <a:latin typeface="Montserrat Classic"/>
              </a:rPr>
              <a:t>süreçleri</a:t>
            </a:r>
            <a:r>
              <a:rPr lang="en-US" sz="3000" spc="30">
                <a:latin typeface="Montserrat Classic"/>
              </a:rPr>
              <a:t> ve </a:t>
            </a:r>
            <a:r>
              <a:rPr lang="en-US" sz="3000" spc="30">
                <a:latin typeface="Montserrat Classic"/>
              </a:rPr>
              <a:t>tarihleri</a:t>
            </a:r>
            <a:r>
              <a:rPr lang="en-US" sz="3000" spc="30">
                <a:latin typeface="Montserrat Classic"/>
              </a:rPr>
              <a:t> </a:t>
            </a:r>
            <a:r>
              <a:rPr lang="en-US" sz="3000" spc="30">
                <a:latin typeface="Montserrat Classic"/>
              </a:rPr>
              <a:t>belirlenir</a:t>
            </a:r>
            <a:r>
              <a:rPr lang="en-US" sz="3000" spc="30">
                <a:latin typeface="Montserrat Classic"/>
              </a:rPr>
              <a:t>. </a:t>
            </a:r>
            <a:endParaRPr/>
          </a:p>
          <a:p>
            <a:pPr>
              <a:lnSpc>
                <a:spcPts val="4500"/>
              </a:lnSpc>
              <a:defRPr/>
            </a:pPr>
            <a:endParaRPr lang="en-US" sz="3000" spc="30">
              <a:solidFill>
                <a:srgbClr val="000000"/>
              </a:solidFill>
              <a:latin typeface="Montserrat Classic"/>
            </a:endParaRPr>
          </a:p>
        </p:txBody>
      </p:sp>
      <p:sp>
        <p:nvSpPr>
          <p:cNvPr id="5" name="TextBox 5"/>
          <p:cNvSpPr txBox="1"/>
          <p:nvPr/>
        </p:nvSpPr>
        <p:spPr bwMode="auto">
          <a:xfrm>
            <a:off x="534985" y="3434308"/>
            <a:ext cx="7807762" cy="2154436"/>
          </a:xfrm>
          <a:prstGeom prst="rect">
            <a:avLst/>
          </a:prstGeom>
        </p:spPr>
        <p:txBody>
          <a:bodyPr lIns="0" tIns="0" rIns="0" bIns="0" rtlCol="0" anchor="t">
            <a:spAutoFit/>
          </a:bodyPr>
          <a:lstStyle/>
          <a:p>
            <a:pPr algn="ctr">
              <a:lnSpc>
                <a:spcPts val="8400"/>
              </a:lnSpc>
              <a:spcBef>
                <a:spcPts val="0"/>
              </a:spcBef>
              <a:defRPr/>
            </a:pPr>
            <a:r>
              <a:rPr lang="en-US" sz="7000" spc="70">
                <a:latin typeface="Montserrat Semi-Bold Bold"/>
              </a:rPr>
              <a:t>Satın Alma </a:t>
            </a:r>
            <a:r>
              <a:rPr lang="en-US" sz="7000" spc="70">
                <a:latin typeface="Montserrat Semi-Bold Bold"/>
              </a:rPr>
              <a:t>Planı</a:t>
            </a:r>
            <a:endParaRPr lang="en-US" sz="7000" spc="70">
              <a:latin typeface="Montserrat Semi-Bold Bold"/>
            </a:endParaRPr>
          </a:p>
        </p:txBody>
      </p:sp>
      <p:pic>
        <p:nvPicPr>
          <p:cNvPr id="6" name="Picture 6"/>
          <p:cNvPicPr>
            <a:picLocks noChangeAspect="1"/>
          </p:cNvPicPr>
          <p:nvPr/>
        </p:nvPicPr>
        <p:blipFill>
          <a:blip r:embed="rId4">
            <a:alphaModFix amt="75000"/>
            <a:extLst>
              <a:ext uri="{96DAC541-7B7A-43D3-8B79-37D633B846F1}">
                <asvg:svgBlip xmlns:asvg="http://schemas.microsoft.com/office/drawing/2016/SVG/main" r:embed="rId5"/>
              </a:ext>
            </a:extLst>
          </a:blip>
          <a:stretch/>
        </p:blipFill>
        <p:spPr bwMode="auto">
          <a:xfrm>
            <a:off x="9048750" y="1843696"/>
            <a:ext cx="1017492" cy="1058192"/>
          </a:xfrm>
          <a:prstGeom prst="rect">
            <a:avLst/>
          </a:prstGeom>
        </p:spPr>
      </p:pic>
      <p:sp>
        <p:nvSpPr>
          <p:cNvPr id="10" name="Slayt Numarası Yer Tutucusu 9"/>
          <p:cNvSpPr>
            <a:spLocks noGrp="1"/>
          </p:cNvSpPr>
          <p:nvPr>
            <p:ph type="sldNum" sz="quarter" idx="12"/>
          </p:nvPr>
        </p:nvSpPr>
        <p:spPr bwMode="auto">
          <a:xfrm>
            <a:off x="15773400" y="9639300"/>
            <a:ext cx="2133600" cy="365125"/>
          </a:xfrm>
        </p:spPr>
        <p:txBody>
          <a:bodyPr/>
          <a:lstStyle/>
          <a:p>
            <a:pPr>
              <a:defRPr/>
            </a:pPr>
            <a:r>
              <a:rPr lang="tr-TR" sz="2000"/>
              <a:t>2</a:t>
            </a:r>
            <a:endParaRPr lang="en-US"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pSp>
        <p:nvGrpSpPr>
          <p:cNvPr id="2" name="Group 2"/>
          <p:cNvGrpSpPr/>
          <p:nvPr/>
        </p:nvGrpSpPr>
        <p:grpSpPr bwMode="auto">
          <a:xfrm rot="5400000">
            <a:off x="5432855" y="4748643"/>
            <a:ext cx="520059" cy="450371"/>
            <a:chOff x="0" y="0"/>
            <a:chExt cx="6350000" cy="5499100"/>
          </a:xfrm>
          <a:solidFill>
            <a:schemeClr val="accent6">
              <a:lumMod val="50000"/>
            </a:schemeClr>
          </a:solidFill>
        </p:grpSpPr>
        <p:sp>
          <p:nvSpPr>
            <p:cNvPr id="3" name="Freeform 3"/>
            <p:cNvSpPr/>
            <p:nvPr/>
          </p:nvSpPr>
          <p:spPr bwMode="auto">
            <a:xfrm>
              <a:off x="0" y="0"/>
              <a:ext cx="6350000" cy="5499100"/>
            </a:xfrm>
            <a:custGeom>
              <a:avLst/>
              <a:gdLst/>
              <a:ahLst/>
              <a:cxnLst/>
              <a:rect l="l" t="t" r="r" b="b"/>
              <a:pathLst>
                <a:path w="6350000" h="5499100" fill="norm" stroke="1" extrusionOk="0">
                  <a:moveTo>
                    <a:pt x="0" y="5499100"/>
                  </a:moveTo>
                  <a:lnTo>
                    <a:pt x="3175000" y="0"/>
                  </a:lnTo>
                  <a:lnTo>
                    <a:pt x="6350000" y="5499100"/>
                  </a:lnTo>
                  <a:close/>
                </a:path>
              </a:pathLst>
            </a:custGeom>
            <a:grpFill/>
          </p:spPr>
        </p:sp>
      </p:grpSp>
      <p:grpSp>
        <p:nvGrpSpPr>
          <p:cNvPr id="4" name="Group 4"/>
          <p:cNvGrpSpPr/>
          <p:nvPr/>
        </p:nvGrpSpPr>
        <p:grpSpPr bwMode="auto">
          <a:xfrm rot="5400000">
            <a:off x="11575049" y="4748643"/>
            <a:ext cx="520059" cy="450371"/>
            <a:chOff x="0" y="0"/>
            <a:chExt cx="6350000" cy="5499100"/>
          </a:xfrm>
          <a:solidFill>
            <a:schemeClr val="accent6">
              <a:lumMod val="50000"/>
            </a:schemeClr>
          </a:solidFill>
        </p:grpSpPr>
        <p:sp>
          <p:nvSpPr>
            <p:cNvPr id="5" name="Freeform 5"/>
            <p:cNvSpPr/>
            <p:nvPr/>
          </p:nvSpPr>
          <p:spPr bwMode="auto">
            <a:xfrm>
              <a:off x="0" y="0"/>
              <a:ext cx="6350000" cy="5499100"/>
            </a:xfrm>
            <a:custGeom>
              <a:avLst/>
              <a:gdLst/>
              <a:ahLst/>
              <a:cxnLst/>
              <a:rect l="l" t="t" r="r" b="b"/>
              <a:pathLst>
                <a:path w="6350000" h="5499100" fill="norm" stroke="1" extrusionOk="0">
                  <a:moveTo>
                    <a:pt x="0" y="5499100"/>
                  </a:moveTo>
                  <a:lnTo>
                    <a:pt x="3175000" y="0"/>
                  </a:lnTo>
                  <a:lnTo>
                    <a:pt x="6350000" y="5499100"/>
                  </a:lnTo>
                  <a:close/>
                </a:path>
              </a:pathLst>
            </a:custGeom>
            <a:grpFill/>
          </p:spPr>
        </p:sp>
      </p:grpSp>
      <p:grpSp>
        <p:nvGrpSpPr>
          <p:cNvPr id="7" name="Group 7"/>
          <p:cNvGrpSpPr/>
          <p:nvPr/>
        </p:nvGrpSpPr>
        <p:grpSpPr bwMode="auto">
          <a:xfrm>
            <a:off x="6315075" y="2263723"/>
            <a:ext cx="4900153" cy="4900153"/>
            <a:chOff x="0" y="0"/>
            <a:chExt cx="6350000" cy="6350000"/>
          </a:xfrm>
          <a:solidFill>
            <a:schemeClr val="accent6">
              <a:lumMod val="60000"/>
              <a:lumOff val="40000"/>
            </a:schemeClr>
          </a:solidFill>
        </p:grpSpPr>
        <p:sp>
          <p:nvSpPr>
            <p:cNvPr id="8" name="Freeform 8"/>
            <p:cNvSpPr/>
            <p:nvPr/>
          </p:nvSpPr>
          <p:spPr bwMode="auto">
            <a:xfrm>
              <a:off x="14167" y="0"/>
              <a:ext cx="6321665" cy="6350000"/>
            </a:xfrm>
            <a:custGeom>
              <a:avLst/>
              <a:gdLst/>
              <a:ahLst/>
              <a:cxnLst/>
              <a:rect l="l" t="t" r="r" b="b"/>
              <a:pathLst>
                <a:path w="6321665" h="6350000" fill="norm" stroke="1"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9" name="Group 9"/>
          <p:cNvGrpSpPr/>
          <p:nvPr/>
        </p:nvGrpSpPr>
        <p:grpSpPr bwMode="auto">
          <a:xfrm>
            <a:off x="1183267" y="3050307"/>
            <a:ext cx="3919565" cy="3919565"/>
            <a:chOff x="0" y="0"/>
            <a:chExt cx="6350000" cy="6350000"/>
          </a:xfrm>
          <a:solidFill>
            <a:schemeClr val="accent6">
              <a:lumMod val="20000"/>
              <a:lumOff val="80000"/>
            </a:schemeClr>
          </a:solidFill>
        </p:grpSpPr>
        <p:sp>
          <p:nvSpPr>
            <p:cNvPr id="10" name="Freeform 10"/>
            <p:cNvSpPr/>
            <p:nvPr/>
          </p:nvSpPr>
          <p:spPr bwMode="auto">
            <a:xfrm>
              <a:off x="14167" y="0"/>
              <a:ext cx="6321665" cy="6350000"/>
            </a:xfrm>
            <a:custGeom>
              <a:avLst/>
              <a:gdLst/>
              <a:ahLst/>
              <a:cxnLst/>
              <a:rect l="l" t="t" r="r" b="b"/>
              <a:pathLst>
                <a:path w="6321665" h="6350000" fill="norm" stroke="1"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1" name="Group 11"/>
          <p:cNvGrpSpPr/>
          <p:nvPr/>
        </p:nvGrpSpPr>
        <p:grpSpPr bwMode="auto">
          <a:xfrm>
            <a:off x="12379086" y="1998098"/>
            <a:ext cx="5251498" cy="5279002"/>
            <a:chOff x="0" y="0"/>
            <a:chExt cx="6350000" cy="6350000"/>
          </a:xfrm>
          <a:solidFill>
            <a:schemeClr val="accent6">
              <a:lumMod val="75000"/>
            </a:schemeClr>
          </a:solidFill>
        </p:grpSpPr>
        <p:sp>
          <p:nvSpPr>
            <p:cNvPr id="12" name="Freeform 12"/>
            <p:cNvSpPr/>
            <p:nvPr/>
          </p:nvSpPr>
          <p:spPr bwMode="auto">
            <a:xfrm>
              <a:off x="14167" y="0"/>
              <a:ext cx="6321665" cy="6350000"/>
            </a:xfrm>
            <a:custGeom>
              <a:avLst/>
              <a:gdLst/>
              <a:ahLst/>
              <a:cxnLst/>
              <a:rect l="l" t="t" r="r" b="b"/>
              <a:pathLst>
                <a:path w="6321665" h="6350000" fill="norm" stroke="1"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3" name="TextBox 13"/>
          <p:cNvSpPr txBox="1"/>
          <p:nvPr/>
        </p:nvSpPr>
        <p:spPr bwMode="auto">
          <a:xfrm>
            <a:off x="3133525" y="781503"/>
            <a:ext cx="11811400" cy="1076325"/>
          </a:xfrm>
          <a:prstGeom prst="rect">
            <a:avLst/>
          </a:prstGeom>
        </p:spPr>
        <p:txBody>
          <a:bodyPr lIns="0" tIns="0" rIns="0" bIns="0" rtlCol="0" anchor="t">
            <a:spAutoFit/>
          </a:bodyPr>
          <a:lstStyle/>
          <a:p>
            <a:pPr algn="ctr">
              <a:lnSpc>
                <a:spcPts val="8400"/>
              </a:lnSpc>
              <a:defRPr/>
            </a:pPr>
            <a:r>
              <a:rPr lang="en-US" sz="7000" spc="70">
                <a:latin typeface="Montserrat Semi-Bold Bold"/>
              </a:rPr>
              <a:t>Satın Alma </a:t>
            </a:r>
            <a:r>
              <a:rPr lang="en-US" sz="7000" spc="70">
                <a:latin typeface="Montserrat Semi-Bold Bold"/>
              </a:rPr>
              <a:t>Yöntemi</a:t>
            </a:r>
            <a:endParaRPr lang="en-US" sz="7000" spc="70">
              <a:latin typeface="Montserrat Semi-Bold Bold"/>
            </a:endParaRPr>
          </a:p>
        </p:txBody>
      </p:sp>
      <p:grpSp>
        <p:nvGrpSpPr>
          <p:cNvPr id="14" name="Group 14"/>
          <p:cNvGrpSpPr/>
          <p:nvPr/>
        </p:nvGrpSpPr>
        <p:grpSpPr bwMode="auto">
          <a:xfrm>
            <a:off x="6975597" y="5623128"/>
            <a:ext cx="3579109" cy="1795254"/>
            <a:chOff x="0" y="0"/>
            <a:chExt cx="4772145" cy="2393672"/>
          </a:xfrm>
        </p:grpSpPr>
        <p:sp>
          <p:nvSpPr>
            <p:cNvPr id="15" name="TextBox 15"/>
            <p:cNvSpPr txBox="1"/>
            <p:nvPr/>
          </p:nvSpPr>
          <p:spPr bwMode="auto">
            <a:xfrm>
              <a:off x="0" y="293489"/>
              <a:ext cx="4772145" cy="1127760"/>
            </a:xfrm>
            <a:prstGeom prst="rect">
              <a:avLst/>
            </a:prstGeom>
            <a:grpFill/>
          </p:spPr>
          <p:txBody>
            <a:bodyPr lIns="0" tIns="0" rIns="0" bIns="0" rtlCol="0" anchor="t">
              <a:spAutoFit/>
            </a:bodyPr>
            <a:lstStyle/>
            <a:p>
              <a:pPr algn="ctr">
                <a:lnSpc>
                  <a:spcPts val="4320"/>
                </a:lnSpc>
                <a:defRPr/>
              </a:pPr>
              <a:endParaRPr/>
            </a:p>
            <a:p>
              <a:pPr algn="ctr">
                <a:lnSpc>
                  <a:spcPts val="2400"/>
                </a:lnSpc>
                <a:defRPr/>
              </a:pPr>
              <a:endParaRPr/>
            </a:p>
          </p:txBody>
        </p:sp>
        <p:sp>
          <p:nvSpPr>
            <p:cNvPr id="16" name="TextBox 16"/>
            <p:cNvSpPr txBox="1"/>
            <p:nvPr/>
          </p:nvSpPr>
          <p:spPr bwMode="auto">
            <a:xfrm>
              <a:off x="0" y="1800066"/>
              <a:ext cx="4772145" cy="568603"/>
            </a:xfrm>
            <a:prstGeom prst="rect">
              <a:avLst/>
            </a:prstGeom>
            <a:grpFill/>
          </p:spPr>
          <p:txBody>
            <a:bodyPr lIns="0" tIns="0" rIns="0" bIns="0" rtlCol="0" anchor="t">
              <a:spAutoFit/>
            </a:bodyPr>
            <a:lstStyle/>
            <a:p>
              <a:pPr algn="ctr">
                <a:lnSpc>
                  <a:spcPts val="3740"/>
                </a:lnSpc>
                <a:defRPr/>
              </a:pPr>
              <a:endParaRPr/>
            </a:p>
          </p:txBody>
        </p:sp>
      </p:grpSp>
      <p:grpSp>
        <p:nvGrpSpPr>
          <p:cNvPr id="17" name="Group 17"/>
          <p:cNvGrpSpPr/>
          <p:nvPr/>
        </p:nvGrpSpPr>
        <p:grpSpPr bwMode="auto">
          <a:xfrm>
            <a:off x="13260236" y="3467098"/>
            <a:ext cx="3491712" cy="2750827"/>
            <a:chOff x="0" y="0"/>
            <a:chExt cx="3491712" cy="2750827"/>
          </a:xfrm>
        </p:grpSpPr>
        <p:sp>
          <p:nvSpPr>
            <p:cNvPr id="18" name="TextBox 18"/>
            <p:cNvSpPr txBox="1"/>
            <p:nvPr/>
          </p:nvSpPr>
          <p:spPr bwMode="auto">
            <a:xfrm>
              <a:off x="0" y="0"/>
              <a:ext cx="3489192" cy="904157"/>
            </a:xfrm>
            <a:prstGeom prst="rect">
              <a:avLst/>
            </a:prstGeom>
            <a:grpFill/>
          </p:spPr>
          <p:txBody>
            <a:bodyPr lIns="0" tIns="0" rIns="0" bIns="0" rtlCol="0" anchor="t">
              <a:spAutoFit/>
            </a:bodyPr>
            <a:lstStyle/>
            <a:p>
              <a:pPr algn="ctr">
                <a:lnSpc>
                  <a:spcPts val="4320"/>
                </a:lnSpc>
                <a:defRPr/>
              </a:pPr>
              <a:r>
                <a:rPr lang="en-US" sz="3600" b="1" spc="36">
                  <a:latin typeface="Montserrat Classic Bold"/>
                </a:rPr>
                <a:t>Açık</a:t>
              </a:r>
              <a:r>
                <a:rPr lang="en-US" sz="3600" b="1" spc="36">
                  <a:latin typeface="Montserrat Classic Bold"/>
                </a:rPr>
                <a:t> </a:t>
              </a:r>
              <a:r>
                <a:rPr lang="en-US" sz="3600" b="1" spc="36">
                  <a:latin typeface="Montserrat Classic Bold"/>
                </a:rPr>
                <a:t>İhale</a:t>
              </a:r>
              <a:endParaRPr lang="en-US" sz="3600" b="1" spc="36">
                <a:latin typeface="Montserrat Classic Bold"/>
              </a:endParaRPr>
            </a:p>
            <a:p>
              <a:pPr algn="ctr">
                <a:lnSpc>
                  <a:spcPts val="2400"/>
                </a:lnSpc>
                <a:defRPr/>
              </a:pPr>
              <a:endParaRPr lang="en-US" sz="3600" spc="36">
                <a:solidFill>
                  <a:srgbClr val="BD2640"/>
                </a:solidFill>
                <a:latin typeface="Montserrat Classic Bold Italics"/>
              </a:endParaRPr>
            </a:p>
          </p:txBody>
        </p:sp>
        <p:sp>
          <p:nvSpPr>
            <p:cNvPr id="19" name="TextBox 19"/>
            <p:cNvSpPr txBox="1"/>
            <p:nvPr/>
          </p:nvSpPr>
          <p:spPr bwMode="auto">
            <a:xfrm>
              <a:off x="0" y="743232"/>
              <a:ext cx="3491712" cy="2007594"/>
            </a:xfrm>
            <a:prstGeom prst="rect">
              <a:avLst/>
            </a:prstGeom>
            <a:grpFill/>
          </p:spPr>
          <p:txBody>
            <a:bodyPr lIns="0" tIns="0" rIns="0" bIns="0" rtlCol="0" anchor="t">
              <a:spAutoFit/>
            </a:bodyPr>
            <a:lstStyle/>
            <a:p>
              <a:pPr marL="0" marR="0" indent="0" algn="ctr">
                <a:lnSpc>
                  <a:spcPts val="3902"/>
                </a:lnSpc>
                <a:spcBef>
                  <a:spcPts val="0"/>
                </a:spcBef>
                <a:spcAft>
                  <a:spcPts val="0"/>
                </a:spcAft>
                <a:defRPr/>
              </a:pPr>
              <a:r>
                <a:rPr lang="en-US" sz="2800" b="0" i="0" u="none" strike="noStrike" cap="none" spc="0">
                  <a:solidFill>
                    <a:srgbClr val="000000"/>
                  </a:solidFill>
                  <a:latin typeface="Montserrat Classic Bold"/>
                  <a:ea typeface="Montserrat Classic Bold"/>
                  <a:cs typeface="Montserrat Classic Bold"/>
                </a:rPr>
                <a:t>1.600.732,00</a:t>
              </a:r>
              <a:r>
                <a:rPr lang="en-US" sz="2800" b="0" i="0" u="none" strike="noStrike" cap="none" spc="0">
                  <a:solidFill>
                    <a:srgbClr val="000000"/>
                  </a:solidFill>
                  <a:latin typeface="Times New Roman"/>
                  <a:ea typeface="Times New Roman"/>
                  <a:cs typeface="Times New Roman"/>
                </a:rPr>
                <a:t>TL</a:t>
              </a:r>
              <a:endParaRPr sz="2800"/>
            </a:p>
            <a:p>
              <a:pPr algn="ctr">
                <a:lnSpc>
                  <a:spcPts val="3968"/>
                </a:lnSpc>
                <a:defRPr/>
              </a:pPr>
              <a:r>
                <a:rPr lang="en-US" sz="2650">
                  <a:solidFill>
                    <a:srgbClr val="000000"/>
                  </a:solidFill>
                  <a:latin typeface="Montserrat Classic Bold"/>
                </a:rPr>
                <a:t> &lt; </a:t>
              </a:r>
              <a:endParaRPr/>
            </a:p>
            <a:p>
              <a:pPr algn="ctr">
                <a:lnSpc>
                  <a:spcPts val="3968"/>
                </a:lnSpc>
                <a:defRPr/>
              </a:pPr>
              <a:r>
                <a:rPr lang="en-US" sz="2650">
                  <a:solidFill>
                    <a:srgbClr val="000000"/>
                  </a:solidFill>
                  <a:latin typeface="Montserrat Classic Bold"/>
                </a:rPr>
                <a:t>Yaklaşık</a:t>
              </a:r>
              <a:r>
                <a:rPr lang="en-US" sz="2650">
                  <a:solidFill>
                    <a:srgbClr val="000000"/>
                  </a:solidFill>
                  <a:latin typeface="Montserrat Classic Bold"/>
                </a:rPr>
                <a:t> </a:t>
              </a:r>
              <a:r>
                <a:rPr lang="en-US" sz="2650">
                  <a:solidFill>
                    <a:srgbClr val="000000"/>
                  </a:solidFill>
                  <a:latin typeface="Montserrat Classic Bold"/>
                </a:rPr>
                <a:t>Maliyet</a:t>
              </a:r>
              <a:endParaRPr lang="en-US" sz="2650">
                <a:solidFill>
                  <a:srgbClr val="000000"/>
                </a:solidFill>
                <a:latin typeface="Montserrat Classic Bold"/>
              </a:endParaRPr>
            </a:p>
            <a:p>
              <a:pPr algn="ctr">
                <a:lnSpc>
                  <a:spcPts val="3967"/>
                </a:lnSpc>
                <a:defRPr/>
              </a:pPr>
              <a:r>
                <a:rPr lang="en-US" sz="2650">
                  <a:solidFill>
                    <a:srgbClr val="000000"/>
                  </a:solidFill>
                  <a:latin typeface="Montserrat Classic"/>
                </a:rPr>
                <a:t> (KDV </a:t>
              </a:r>
              <a:r>
                <a:rPr lang="en-US" sz="2650">
                  <a:solidFill>
                    <a:srgbClr val="000000"/>
                  </a:solidFill>
                  <a:latin typeface="Montserrat Classic"/>
                </a:rPr>
                <a:t>hariç</a:t>
              </a:r>
              <a:r>
                <a:rPr lang="en-US" sz="2650">
                  <a:solidFill>
                    <a:srgbClr val="000000"/>
                  </a:solidFill>
                  <a:latin typeface="Montserrat Classic"/>
                </a:rPr>
                <a:t>)</a:t>
              </a:r>
              <a:endParaRPr/>
            </a:p>
          </p:txBody>
        </p:sp>
      </p:grpSp>
      <p:grpSp>
        <p:nvGrpSpPr>
          <p:cNvPr id="20" name="Group 20"/>
          <p:cNvGrpSpPr/>
          <p:nvPr/>
        </p:nvGrpSpPr>
        <p:grpSpPr bwMode="auto">
          <a:xfrm>
            <a:off x="1417314" y="3882915"/>
            <a:ext cx="3439257" cy="2703298"/>
            <a:chOff x="0" y="0"/>
            <a:chExt cx="3439257" cy="2703298"/>
          </a:xfrm>
        </p:grpSpPr>
        <p:sp>
          <p:nvSpPr>
            <p:cNvPr id="21" name="TextBox 21"/>
            <p:cNvSpPr txBox="1"/>
            <p:nvPr/>
          </p:nvSpPr>
          <p:spPr bwMode="auto">
            <a:xfrm>
              <a:off x="0" y="0"/>
              <a:ext cx="3433138" cy="990959"/>
            </a:xfrm>
            <a:prstGeom prst="rect">
              <a:avLst/>
            </a:prstGeom>
            <a:grpFill/>
          </p:spPr>
          <p:txBody>
            <a:bodyPr lIns="0" tIns="0" rIns="0" bIns="0" rtlCol="0" anchor="t">
              <a:spAutoFit/>
            </a:bodyPr>
            <a:lstStyle/>
            <a:p>
              <a:pPr marL="0" marR="0" indent="0" algn="ctr">
                <a:lnSpc>
                  <a:spcPts val="3899"/>
                </a:lnSpc>
                <a:spcBef>
                  <a:spcPts val="0"/>
                </a:spcBef>
                <a:spcAft>
                  <a:spcPts val="0"/>
                </a:spcAft>
                <a:defRPr/>
              </a:pPr>
              <a:r>
                <a:rPr lang="en-US" sz="2600" b="0" i="0" u="none" strike="noStrike" cap="none" spc="0">
                  <a:solidFill>
                    <a:srgbClr val="000000"/>
                  </a:solidFill>
                  <a:latin typeface="Montserrat Classic Bold"/>
                  <a:ea typeface="Montserrat Classic Bold"/>
                  <a:cs typeface="Montserrat Classic Bold"/>
                </a:rPr>
                <a:t>Doğrudan</a:t>
              </a:r>
              <a:r>
                <a:rPr lang="en-US" sz="2600" b="0" i="0" u="none" strike="noStrike" cap="none" spc="0">
                  <a:solidFill>
                    <a:srgbClr val="000000"/>
                  </a:solidFill>
                  <a:latin typeface="Montserrat Classic Bold"/>
                  <a:ea typeface="Montserrat Classic Bold"/>
                  <a:cs typeface="Montserrat Classic Bold"/>
                </a:rPr>
                <a:t> Temin</a:t>
              </a:r>
              <a:endParaRPr lang="en-US" sz="2600" b="0" i="0" u="none" strike="noStrike" cap="none" spc="0">
                <a:solidFill>
                  <a:srgbClr val="000000"/>
                </a:solidFill>
                <a:latin typeface="Montserrat Classic Bold"/>
                <a:cs typeface="Montserrat Classic Bold"/>
              </a:endParaRPr>
            </a:p>
            <a:p>
              <a:pPr marL="0" marR="0" indent="0" algn="ctr">
                <a:lnSpc>
                  <a:spcPts val="3899"/>
                </a:lnSpc>
                <a:spcBef>
                  <a:spcPts val="0"/>
                </a:spcBef>
                <a:spcAft>
                  <a:spcPts val="0"/>
                </a:spcAft>
                <a:defRPr/>
              </a:pPr>
              <a:endParaRPr lang="en-US" sz="2600" b="0" i="0" u="none" strike="noStrike" cap="none" spc="0">
                <a:solidFill>
                  <a:srgbClr val="000000"/>
                </a:solidFill>
                <a:latin typeface="Montserrat Classic Bold"/>
                <a:cs typeface="Montserrat Classic Bold"/>
              </a:endParaRPr>
            </a:p>
          </p:txBody>
        </p:sp>
        <p:sp>
          <p:nvSpPr>
            <p:cNvPr id="22" name="TextBox 22"/>
            <p:cNvSpPr txBox="1"/>
            <p:nvPr/>
          </p:nvSpPr>
          <p:spPr bwMode="auto">
            <a:xfrm>
              <a:off x="0" y="1216022"/>
              <a:ext cx="3439257" cy="1487275"/>
            </a:xfrm>
            <a:prstGeom prst="rect">
              <a:avLst/>
            </a:prstGeom>
            <a:grpFill/>
          </p:spPr>
          <p:txBody>
            <a:bodyPr lIns="0" tIns="0" rIns="0" bIns="0" rtlCol="0" anchor="t">
              <a:spAutoFit/>
            </a:bodyPr>
            <a:lstStyle/>
            <a:p>
              <a:pPr algn="ctr">
                <a:lnSpc>
                  <a:spcPts val="3903"/>
                </a:lnSpc>
                <a:defRPr/>
              </a:pPr>
              <a:r>
                <a:rPr lang="en-US" sz="2600">
                  <a:solidFill>
                    <a:srgbClr val="000000"/>
                  </a:solidFill>
                  <a:latin typeface="Montserrat Classic Bold"/>
                </a:rPr>
                <a:t>Yaklaşık</a:t>
              </a:r>
              <a:r>
                <a:rPr lang="en-US" sz="2600">
                  <a:solidFill>
                    <a:srgbClr val="000000"/>
                  </a:solidFill>
                  <a:latin typeface="Montserrat Classic Bold"/>
                </a:rPr>
                <a:t> </a:t>
              </a:r>
              <a:r>
                <a:rPr lang="en-US" sz="2600">
                  <a:solidFill>
                    <a:srgbClr val="000000"/>
                  </a:solidFill>
                  <a:latin typeface="Montserrat Classic Bold"/>
                </a:rPr>
                <a:t>maliyet</a:t>
              </a:r>
              <a:r>
                <a:rPr lang="en-US" sz="2600">
                  <a:solidFill>
                    <a:srgbClr val="000000"/>
                  </a:solidFill>
                  <a:latin typeface="Montserrat Classic Bold"/>
                </a:rPr>
                <a:t> ≤ </a:t>
              </a:r>
              <a:endParaRPr lang="tr-TR" sz="2600" b="0" i="0" u="none" strike="noStrike" cap="none" spc="0">
                <a:solidFill>
                  <a:srgbClr val="000000"/>
                </a:solidFill>
                <a:latin typeface="Times New Roman"/>
                <a:cs typeface="Times New Roman"/>
              </a:endParaRPr>
            </a:p>
            <a:p>
              <a:pPr marL="0" marR="0" indent="0" algn="ctr">
                <a:lnSpc>
                  <a:spcPts val="3902"/>
                </a:lnSpc>
                <a:spcBef>
                  <a:spcPts val="0"/>
                </a:spcBef>
                <a:spcAft>
                  <a:spcPts val="0"/>
                </a:spcAft>
                <a:defRPr/>
              </a:pPr>
              <a:r>
                <a:rPr lang="en-US" sz="2600" b="0" i="0" u="none" strike="noStrike" cap="none" spc="0">
                  <a:solidFill>
                    <a:srgbClr val="000000"/>
                  </a:solidFill>
                  <a:latin typeface="Montserrat Classic Bold"/>
                  <a:ea typeface="Montserrat Classic Bold"/>
                  <a:cs typeface="Montserrat Classic Bold"/>
                </a:rPr>
                <a:t>1.600.732,00</a:t>
              </a:r>
              <a:endParaRPr/>
            </a:p>
            <a:p>
              <a:pPr algn="ctr">
                <a:lnSpc>
                  <a:spcPts val="3903"/>
                </a:lnSpc>
                <a:defRPr/>
              </a:pPr>
              <a:r>
                <a:rPr lang="en-US" sz="2600">
                  <a:solidFill>
                    <a:srgbClr val="000000"/>
                  </a:solidFill>
                  <a:latin typeface="Montserrat Classic"/>
                </a:rPr>
                <a:t> (KDV </a:t>
              </a:r>
              <a:r>
                <a:rPr lang="en-US" sz="2600">
                  <a:solidFill>
                    <a:srgbClr val="000000"/>
                  </a:solidFill>
                  <a:latin typeface="Montserrat Classic"/>
                </a:rPr>
                <a:t>hariç</a:t>
              </a:r>
              <a:r>
                <a:rPr lang="en-US" sz="2600">
                  <a:solidFill>
                    <a:srgbClr val="000000"/>
                  </a:solidFill>
                  <a:latin typeface="Montserrat Classic"/>
                </a:rPr>
                <a:t>)</a:t>
              </a:r>
              <a:endParaRPr/>
            </a:p>
          </p:txBody>
        </p:sp>
      </p:grpSp>
      <p:grpSp>
        <p:nvGrpSpPr>
          <p:cNvPr id="23" name="Group 23"/>
          <p:cNvGrpSpPr/>
          <p:nvPr/>
        </p:nvGrpSpPr>
        <p:grpSpPr bwMode="auto">
          <a:xfrm>
            <a:off x="7020553" y="3609144"/>
            <a:ext cx="3499272" cy="2842036"/>
            <a:chOff x="0" y="0"/>
            <a:chExt cx="3499272" cy="2842036"/>
          </a:xfrm>
        </p:grpSpPr>
        <p:sp>
          <p:nvSpPr>
            <p:cNvPr id="24" name="TextBox 24"/>
            <p:cNvSpPr txBox="1"/>
            <p:nvPr/>
          </p:nvSpPr>
          <p:spPr bwMode="auto">
            <a:xfrm>
              <a:off x="0" y="0"/>
              <a:ext cx="3490632" cy="1007469"/>
            </a:xfrm>
            <a:prstGeom prst="rect">
              <a:avLst/>
            </a:prstGeom>
            <a:grpFill/>
          </p:spPr>
          <p:txBody>
            <a:bodyPr lIns="0" tIns="0" rIns="0" bIns="0" rtlCol="0" anchor="t">
              <a:spAutoFit/>
            </a:bodyPr>
            <a:lstStyle/>
            <a:p>
              <a:pPr marL="0" marR="0" indent="0" algn="ctr">
                <a:lnSpc>
                  <a:spcPts val="3964"/>
                </a:lnSpc>
                <a:spcBef>
                  <a:spcPts val="0"/>
                </a:spcBef>
                <a:spcAft>
                  <a:spcPts val="0"/>
                </a:spcAft>
                <a:defRPr/>
              </a:pPr>
              <a:r>
                <a:rPr lang="en-US" sz="2600" b="0" i="0" u="none" strike="noStrike" cap="none" spc="0">
                  <a:solidFill>
                    <a:srgbClr val="000000"/>
                  </a:solidFill>
                  <a:latin typeface="Montserrat Classic Bold"/>
                  <a:ea typeface="Montserrat Classic Bold"/>
                  <a:cs typeface="Montserrat Classic Bold"/>
                </a:rPr>
                <a:t>Pazarlık</a:t>
              </a:r>
              <a:r>
                <a:rPr lang="en-US" sz="2600" b="0" i="0" u="none" strike="noStrike" cap="none" spc="0">
                  <a:solidFill>
                    <a:srgbClr val="000000"/>
                  </a:solidFill>
                  <a:latin typeface="Montserrat Classic Bold"/>
                  <a:ea typeface="Montserrat Classic Bold"/>
                  <a:cs typeface="Montserrat Classic Bold"/>
                </a:rPr>
                <a:t> </a:t>
              </a:r>
              <a:r>
                <a:rPr lang="en-US" sz="2600" b="0" i="0" u="none" strike="noStrike" cap="none" spc="0">
                  <a:solidFill>
                    <a:srgbClr val="000000"/>
                  </a:solidFill>
                  <a:latin typeface="Montserrat Classic Bold"/>
                  <a:ea typeface="Montserrat Classic Bold"/>
                  <a:cs typeface="Montserrat Classic Bold"/>
                </a:rPr>
                <a:t>Usulü</a:t>
              </a:r>
              <a:endParaRPr lang="en-US" sz="2600" b="0" i="0" u="none" strike="noStrike" cap="none" spc="0">
                <a:solidFill>
                  <a:srgbClr val="000000"/>
                </a:solidFill>
                <a:latin typeface="Montserrat Classic Bold"/>
                <a:cs typeface="Montserrat Classic Bold"/>
              </a:endParaRPr>
            </a:p>
            <a:p>
              <a:pPr marL="0" marR="0" indent="0" algn="ctr">
                <a:lnSpc>
                  <a:spcPts val="3964"/>
                </a:lnSpc>
                <a:spcBef>
                  <a:spcPts val="0"/>
                </a:spcBef>
                <a:spcAft>
                  <a:spcPts val="0"/>
                </a:spcAft>
                <a:defRPr/>
              </a:pPr>
              <a:endParaRPr lang="en-US" sz="2600" b="0" i="0" u="none" strike="noStrike" cap="none" spc="0">
                <a:solidFill>
                  <a:srgbClr val="000000"/>
                </a:solidFill>
                <a:latin typeface="Montserrat Classic Bold"/>
                <a:cs typeface="Montserrat Classic Bold"/>
              </a:endParaRPr>
            </a:p>
          </p:txBody>
        </p:sp>
        <p:sp>
          <p:nvSpPr>
            <p:cNvPr id="25" name="TextBox 25"/>
            <p:cNvSpPr txBox="1"/>
            <p:nvPr/>
          </p:nvSpPr>
          <p:spPr bwMode="auto">
            <a:xfrm>
              <a:off x="0" y="826059"/>
              <a:ext cx="3499272" cy="2015976"/>
            </a:xfrm>
            <a:prstGeom prst="rect">
              <a:avLst/>
            </a:prstGeom>
            <a:grpFill/>
          </p:spPr>
          <p:txBody>
            <a:bodyPr lIns="0" tIns="0" rIns="0" bIns="0" rtlCol="0" anchor="t">
              <a:spAutoFit/>
            </a:bodyPr>
            <a:lstStyle/>
            <a:p>
              <a:pPr marL="0" marR="0" indent="0" algn="ctr">
                <a:lnSpc>
                  <a:spcPts val="3968"/>
                </a:lnSpc>
                <a:spcBef>
                  <a:spcPts val="0"/>
                </a:spcBef>
                <a:spcAft>
                  <a:spcPts val="0"/>
                </a:spcAft>
                <a:defRPr/>
              </a:pPr>
              <a:r>
                <a:rPr lang="en-US" sz="2600" b="0" i="0" u="none" strike="noStrike" cap="none" spc="0">
                  <a:solidFill>
                    <a:srgbClr val="000000"/>
                  </a:solidFill>
                  <a:latin typeface="Montserrat Classic Bold"/>
                  <a:ea typeface="Montserrat Classic Bold"/>
                  <a:cs typeface="Montserrat Classic Bold"/>
                </a:rPr>
                <a:t>1.600.732,00</a:t>
              </a:r>
              <a:r>
                <a:rPr lang="en-US" sz="2600" b="0" i="0" u="none" strike="noStrike" cap="none" spc="0">
                  <a:solidFill>
                    <a:srgbClr val="000000"/>
                  </a:solidFill>
                  <a:latin typeface="Montserrat Classic Bold"/>
                  <a:ea typeface="Montserrat Classic Bold"/>
                  <a:cs typeface="Montserrat Classic Bold"/>
                </a:rPr>
                <a:t> </a:t>
              </a:r>
              <a:r>
                <a:rPr lang="en-US" sz="2600" b="0" i="0" u="none" strike="noStrike" cap="none" spc="0">
                  <a:solidFill>
                    <a:srgbClr val="000000"/>
                  </a:solidFill>
                  <a:latin typeface="Montserrat Classic Bold"/>
                  <a:ea typeface="Montserrat Classic Bold"/>
                  <a:cs typeface="Montserrat Classic Bold"/>
                </a:rPr>
                <a:t> T</a:t>
              </a:r>
              <a:r>
                <a:rPr lang="en-US" sz="2650">
                  <a:solidFill>
                    <a:srgbClr val="000000"/>
                  </a:solidFill>
                  <a:latin typeface="Montserrat Classic Bold"/>
                </a:rPr>
                <a:t>L &lt;</a:t>
              </a:r>
              <a:r>
                <a:rPr lang="en-US" sz="1700">
                  <a:solidFill>
                    <a:srgbClr val="000000"/>
                  </a:solidFill>
                  <a:latin typeface="Montserrat Classic Bold"/>
                </a:rPr>
                <a:t> </a:t>
              </a:r>
              <a:endParaRPr/>
            </a:p>
            <a:p>
              <a:pPr marL="0" marR="0" indent="0" algn="ctr">
                <a:lnSpc>
                  <a:spcPts val="3968"/>
                </a:lnSpc>
                <a:spcBef>
                  <a:spcPts val="0"/>
                </a:spcBef>
                <a:spcAft>
                  <a:spcPts val="0"/>
                </a:spcAft>
                <a:defRPr/>
              </a:pPr>
              <a:r>
                <a:rPr lang="en-US" sz="2600">
                  <a:solidFill>
                    <a:srgbClr val="000000"/>
                  </a:solidFill>
                  <a:latin typeface="Montserrat Classic Bold"/>
                </a:rPr>
                <a:t>Yaklaşık</a:t>
              </a:r>
              <a:r>
                <a:rPr lang="en-US" sz="2600">
                  <a:solidFill>
                    <a:srgbClr val="000000"/>
                  </a:solidFill>
                  <a:latin typeface="Montserrat Classic Bold"/>
                </a:rPr>
                <a:t> </a:t>
              </a:r>
              <a:r>
                <a:rPr lang="en-US" sz="2600">
                  <a:solidFill>
                    <a:srgbClr val="000000"/>
                  </a:solidFill>
                  <a:latin typeface="Montserrat Classic Bold"/>
                </a:rPr>
                <a:t>Maliyet</a:t>
              </a:r>
              <a:r>
                <a:rPr lang="en-US" sz="2600">
                  <a:solidFill>
                    <a:srgbClr val="000000"/>
                  </a:solidFill>
                  <a:latin typeface="Montserrat Classic Bold"/>
                </a:rPr>
                <a:t> ≤ </a:t>
              </a:r>
              <a:r>
                <a:rPr lang="en-US" sz="2600" b="0" i="0" u="none" strike="noStrike" cap="none" spc="0">
                  <a:solidFill>
                    <a:srgbClr val="000000"/>
                  </a:solidFill>
                  <a:latin typeface="Montserrat Classic Bold"/>
                  <a:ea typeface="Montserrat Classic Bold"/>
                  <a:cs typeface="Montserrat Classic Bold"/>
                </a:rPr>
                <a:t>5.336.428,00 TL</a:t>
              </a:r>
              <a:endParaRPr lang="en-US" sz="2600" b="0" i="0" u="none" strike="noStrike" cap="none" spc="0">
                <a:solidFill>
                  <a:srgbClr val="000000"/>
                </a:solidFill>
                <a:latin typeface="Montserrat Classic Bold"/>
                <a:cs typeface="Montserrat Classic Bold"/>
              </a:endParaRPr>
            </a:p>
            <a:p>
              <a:pPr algn="ctr">
                <a:lnSpc>
                  <a:spcPts val="3967"/>
                </a:lnSpc>
                <a:defRPr/>
              </a:pPr>
              <a:r>
                <a:rPr lang="en-US" sz="2600">
                  <a:solidFill>
                    <a:srgbClr val="000000"/>
                  </a:solidFill>
                  <a:latin typeface="Montserrat Classic"/>
                </a:rPr>
                <a:t> (KDV </a:t>
              </a:r>
              <a:r>
                <a:rPr lang="en-US" sz="2600">
                  <a:solidFill>
                    <a:srgbClr val="000000"/>
                  </a:solidFill>
                  <a:latin typeface="Montserrat Classic"/>
                </a:rPr>
                <a:t>hariç</a:t>
              </a:r>
              <a:r>
                <a:rPr lang="en-US" sz="2600">
                  <a:solidFill>
                    <a:srgbClr val="000000"/>
                  </a:solidFill>
                  <a:latin typeface="Montserrat Classic"/>
                </a:rPr>
                <a:t>) </a:t>
              </a:r>
              <a:endParaRPr/>
            </a:p>
          </p:txBody>
        </p:sp>
      </p:grpSp>
      <p:sp>
        <p:nvSpPr>
          <p:cNvPr id="26" name="TextBox 26"/>
          <p:cNvSpPr txBox="1"/>
          <p:nvPr/>
        </p:nvSpPr>
        <p:spPr bwMode="auto">
          <a:xfrm>
            <a:off x="2514600" y="7473840"/>
            <a:ext cx="12753719" cy="923925"/>
          </a:xfrm>
          <a:prstGeom prst="rect">
            <a:avLst/>
          </a:prstGeom>
        </p:spPr>
        <p:txBody>
          <a:bodyPr lIns="0" tIns="0" rIns="0" bIns="0" rtlCol="0" anchor="t">
            <a:spAutoFit/>
          </a:bodyPr>
          <a:lstStyle/>
          <a:p>
            <a:pPr>
              <a:lnSpc>
                <a:spcPts val="3600"/>
              </a:lnSpc>
              <a:spcBef>
                <a:spcPts val="0"/>
              </a:spcBef>
              <a:defRPr/>
            </a:pPr>
            <a:r>
              <a:rPr lang="en-US" sz="3000" b="1" i="1" spc="30">
                <a:latin typeface="Montserrat Classic Italics"/>
              </a:rPr>
              <a:t>Belirlenmiş</a:t>
            </a:r>
            <a:r>
              <a:rPr lang="en-US" sz="3000" b="1" i="1" spc="30">
                <a:latin typeface="Montserrat Classic Italics"/>
              </a:rPr>
              <a:t> </a:t>
            </a:r>
            <a:r>
              <a:rPr lang="en-US" sz="3000" b="1" i="1" spc="30">
                <a:latin typeface="Montserrat Classic Italics"/>
              </a:rPr>
              <a:t>parasal</a:t>
            </a:r>
            <a:r>
              <a:rPr lang="en-US" sz="3000" b="1" i="1" spc="30">
                <a:latin typeface="Montserrat Classic Italics"/>
              </a:rPr>
              <a:t> </a:t>
            </a:r>
            <a:r>
              <a:rPr lang="en-US" sz="3000" b="1" i="1" spc="30">
                <a:latin typeface="Montserrat Classic Italics"/>
              </a:rPr>
              <a:t>limitler</a:t>
            </a:r>
            <a:r>
              <a:rPr lang="en-US" sz="3000" b="1" i="1" spc="30">
                <a:latin typeface="Montserrat Classic Italics"/>
              </a:rPr>
              <a:t> </a:t>
            </a:r>
            <a:r>
              <a:rPr lang="en-US" sz="3000" b="1" i="1" spc="30">
                <a:latin typeface="Montserrat Classic Italics"/>
              </a:rPr>
              <a:t>dâhilinde</a:t>
            </a:r>
            <a:r>
              <a:rPr lang="en-US" sz="3000" b="1" i="1" spc="30">
                <a:latin typeface="Montserrat Classic Italics"/>
              </a:rPr>
              <a:t> </a:t>
            </a:r>
            <a:r>
              <a:rPr lang="en-US" sz="3000" b="1" i="1" spc="30">
                <a:latin typeface="Montserrat Classic Italics"/>
              </a:rPr>
              <a:t>kalmak</a:t>
            </a:r>
            <a:r>
              <a:rPr lang="en-US" sz="3000" b="1" i="1" spc="30">
                <a:latin typeface="Montserrat Classic Italics"/>
              </a:rPr>
              <a:t> </a:t>
            </a:r>
            <a:r>
              <a:rPr lang="en-US" sz="3000" b="1" i="1" spc="30">
                <a:latin typeface="Montserrat Classic Italics"/>
              </a:rPr>
              <a:t>amacıyla</a:t>
            </a:r>
            <a:r>
              <a:rPr lang="en-US" sz="3000" b="1" i="1" spc="30">
                <a:latin typeface="Montserrat Classic Italics"/>
              </a:rPr>
              <a:t>, </a:t>
            </a:r>
            <a:r>
              <a:rPr lang="en-US" sz="3000" b="1" i="1" spc="30">
                <a:latin typeface="Montserrat Classic Italics"/>
              </a:rPr>
              <a:t>bütünlük</a:t>
            </a:r>
            <a:r>
              <a:rPr lang="en-US" sz="3000" b="1" i="1" spc="30">
                <a:latin typeface="Montserrat Classic Italics"/>
              </a:rPr>
              <a:t> </a:t>
            </a:r>
            <a:r>
              <a:rPr lang="en-US" sz="3000" b="1" i="1" spc="30">
                <a:latin typeface="Montserrat Classic Italics"/>
              </a:rPr>
              <a:t>arz</a:t>
            </a:r>
            <a:r>
              <a:rPr lang="en-US" sz="3000" b="1" i="1" spc="30">
                <a:latin typeface="Montserrat Classic Italics"/>
              </a:rPr>
              <a:t> </a:t>
            </a:r>
            <a:r>
              <a:rPr lang="en-US" sz="3000" b="1" i="1" spc="30">
                <a:latin typeface="Montserrat Classic Italics"/>
              </a:rPr>
              <a:t>eden</a:t>
            </a:r>
            <a:r>
              <a:rPr lang="en-US" sz="3000" b="1" i="1" spc="30">
                <a:latin typeface="Montserrat Classic Italics"/>
              </a:rPr>
              <a:t> </a:t>
            </a:r>
            <a:r>
              <a:rPr lang="en-US" sz="3000" b="1" i="1" spc="30">
                <a:latin typeface="Montserrat Classic Italics"/>
              </a:rPr>
              <a:t>işler</a:t>
            </a:r>
            <a:r>
              <a:rPr lang="en-US" sz="3000" b="1" i="1" spc="30">
                <a:latin typeface="Montserrat Classic Italics"/>
              </a:rPr>
              <a:t> </a:t>
            </a:r>
            <a:r>
              <a:rPr lang="en-US" sz="3000" b="1" i="1" spc="30">
                <a:latin typeface="Montserrat Classic Italics"/>
              </a:rPr>
              <a:t>suni</a:t>
            </a:r>
            <a:r>
              <a:rPr lang="en-US" sz="3000" b="1" i="1" spc="30">
                <a:latin typeface="Montserrat Classic Italics"/>
              </a:rPr>
              <a:t> </a:t>
            </a:r>
            <a:r>
              <a:rPr lang="en-US" sz="3000" b="1" i="1" spc="30">
                <a:latin typeface="Montserrat Classic Italics"/>
              </a:rPr>
              <a:t>bir</a:t>
            </a:r>
            <a:r>
              <a:rPr lang="en-US" sz="3000" b="1" i="1" spc="30">
                <a:latin typeface="Montserrat Classic Italics"/>
              </a:rPr>
              <a:t> </a:t>
            </a:r>
            <a:r>
              <a:rPr lang="en-US" sz="3000" b="1" i="1" spc="30">
                <a:latin typeface="Montserrat Classic Italics"/>
              </a:rPr>
              <a:t>şekilde</a:t>
            </a:r>
            <a:r>
              <a:rPr lang="en-US" sz="3000" b="1" i="1" spc="30">
                <a:latin typeface="Montserrat Classic Italics"/>
              </a:rPr>
              <a:t> </a:t>
            </a:r>
            <a:r>
              <a:rPr lang="en-US" sz="3000" b="1" i="1" spc="30">
                <a:latin typeface="Montserrat Classic Italics"/>
              </a:rPr>
              <a:t>kısımlara</a:t>
            </a:r>
            <a:r>
              <a:rPr lang="en-US" sz="3000" b="1" i="1" spc="30">
                <a:latin typeface="Montserrat Classic Italics"/>
              </a:rPr>
              <a:t> </a:t>
            </a:r>
            <a:r>
              <a:rPr lang="en-US" sz="3000" b="1" i="1" spc="30">
                <a:latin typeface="Montserrat Classic Italics"/>
              </a:rPr>
              <a:t>ayrılarak</a:t>
            </a:r>
            <a:r>
              <a:rPr lang="en-US" sz="3000" b="1" i="1" spc="30">
                <a:latin typeface="Montserrat Classic Italics"/>
              </a:rPr>
              <a:t> </a:t>
            </a:r>
            <a:r>
              <a:rPr lang="en-US" sz="3000" b="1" i="1" spc="30">
                <a:latin typeface="Montserrat Classic Italics"/>
              </a:rPr>
              <a:t>ihale</a:t>
            </a:r>
            <a:r>
              <a:rPr lang="en-US" sz="3000" b="1" i="1" spc="30">
                <a:latin typeface="Montserrat Classic Italics"/>
              </a:rPr>
              <a:t> </a:t>
            </a:r>
            <a:r>
              <a:rPr lang="en-US" sz="3000" b="1" i="1" spc="30">
                <a:latin typeface="Montserrat Classic Italics"/>
              </a:rPr>
              <a:t>edilemez</a:t>
            </a:r>
            <a:r>
              <a:rPr lang="en-US" sz="3000" b="1" i="1" spc="30">
                <a:latin typeface="Montserrat Classic Italics"/>
              </a:rPr>
              <a:t>.</a:t>
            </a:r>
            <a:endParaRPr/>
          </a:p>
        </p:txBody>
      </p:sp>
      <p:sp>
        <p:nvSpPr>
          <p:cNvPr id="28" name="TextBox 28"/>
          <p:cNvSpPr txBox="1"/>
          <p:nvPr/>
        </p:nvSpPr>
        <p:spPr bwMode="auto">
          <a:xfrm>
            <a:off x="1910880" y="8889474"/>
            <a:ext cx="13577623" cy="1487021"/>
          </a:xfrm>
          <a:prstGeom prst="rect">
            <a:avLst/>
          </a:prstGeom>
        </p:spPr>
        <p:txBody>
          <a:bodyPr lIns="0" tIns="0" rIns="0" bIns="0" rtlCol="0" anchor="t">
            <a:spAutoFit/>
          </a:bodyPr>
          <a:lstStyle/>
          <a:p>
            <a:pPr marL="0" marR="0" indent="0" algn="l">
              <a:lnSpc>
                <a:spcPts val="3902"/>
              </a:lnSpc>
              <a:spcBef>
                <a:spcPts val="0"/>
              </a:spcBef>
              <a:spcAft>
                <a:spcPts val="0"/>
              </a:spcAft>
              <a:defRPr/>
            </a:pPr>
            <a:r>
              <a:rPr lang="en-US" sz="3000" b="1" i="1" spc="23">
                <a:solidFill>
                  <a:srgbClr val="000000"/>
                </a:solidFill>
                <a:latin typeface="Montserrat Classic Italics"/>
              </a:rPr>
              <a:t>Tüm</a:t>
            </a:r>
            <a:r>
              <a:rPr lang="en-US" sz="3000" b="1" i="1" spc="23">
                <a:solidFill>
                  <a:srgbClr val="000000"/>
                </a:solidFill>
                <a:latin typeface="Montserrat Classic Italics"/>
              </a:rPr>
              <a:t> </a:t>
            </a:r>
            <a:r>
              <a:rPr lang="en-US" sz="3000" b="1" i="1" spc="23">
                <a:solidFill>
                  <a:srgbClr val="000000"/>
                </a:solidFill>
                <a:latin typeface="Montserrat Classic Italics"/>
              </a:rPr>
              <a:t>satın</a:t>
            </a:r>
            <a:r>
              <a:rPr lang="en-US" sz="3000" b="1" i="1" spc="23">
                <a:solidFill>
                  <a:srgbClr val="000000"/>
                </a:solidFill>
                <a:latin typeface="Montserrat Classic Italics"/>
              </a:rPr>
              <a:t> alma </a:t>
            </a:r>
            <a:r>
              <a:rPr lang="en-US" sz="3000" b="1" i="1" spc="23">
                <a:solidFill>
                  <a:srgbClr val="000000"/>
                </a:solidFill>
                <a:latin typeface="Montserrat Classic Italics"/>
              </a:rPr>
              <a:t>faaliyetlerinde</a:t>
            </a:r>
            <a:r>
              <a:rPr lang="en-US" sz="3000" b="1" i="1" spc="23">
                <a:solidFill>
                  <a:srgbClr val="000000"/>
                </a:solidFill>
                <a:latin typeface="Montserrat Classic Italics"/>
              </a:rPr>
              <a:t> </a:t>
            </a:r>
            <a:r>
              <a:rPr lang="en-US" sz="3000" b="1" i="1" spc="23">
                <a:solidFill>
                  <a:srgbClr val="000000"/>
                </a:solidFill>
                <a:latin typeface="Montserrat Classic Italics"/>
              </a:rPr>
              <a:t>açık</a:t>
            </a:r>
            <a:r>
              <a:rPr lang="en-US" sz="3000" b="1" i="1" spc="23">
                <a:solidFill>
                  <a:srgbClr val="000000"/>
                </a:solidFill>
                <a:latin typeface="Montserrat Classic Italics"/>
              </a:rPr>
              <a:t> </a:t>
            </a:r>
            <a:r>
              <a:rPr lang="en-US" sz="3000" b="1" i="1" spc="23">
                <a:solidFill>
                  <a:srgbClr val="000000"/>
                </a:solidFill>
                <a:latin typeface="Montserrat Classic Italics"/>
              </a:rPr>
              <a:t>ihale</a:t>
            </a:r>
            <a:r>
              <a:rPr lang="en-US" sz="3000" b="1" i="1" spc="23">
                <a:solidFill>
                  <a:srgbClr val="000000"/>
                </a:solidFill>
                <a:latin typeface="Montserrat Classic Italics"/>
              </a:rPr>
              <a:t> </a:t>
            </a:r>
            <a:r>
              <a:rPr lang="en-US" sz="3000" b="1" i="1" spc="23">
                <a:solidFill>
                  <a:srgbClr val="000000"/>
                </a:solidFill>
                <a:latin typeface="Montserrat Classic Italics"/>
              </a:rPr>
              <a:t>usulü</a:t>
            </a:r>
            <a:r>
              <a:rPr lang="en-US" sz="3000" b="1" i="1" spc="23">
                <a:solidFill>
                  <a:srgbClr val="000000"/>
                </a:solidFill>
                <a:latin typeface="Montserrat Classic Italics"/>
              </a:rPr>
              <a:t> </a:t>
            </a:r>
            <a:r>
              <a:rPr lang="en-US" sz="3000" b="1" i="1" spc="23">
                <a:solidFill>
                  <a:srgbClr val="000000"/>
                </a:solidFill>
                <a:latin typeface="Montserrat Classic Italics"/>
              </a:rPr>
              <a:t>kullanılabilir</a:t>
            </a:r>
            <a:r>
              <a:rPr lang="en-US" sz="3000" b="1" i="1" spc="23">
                <a:solidFill>
                  <a:srgbClr val="000000"/>
                </a:solidFill>
                <a:latin typeface="Montserrat Classic Italics"/>
              </a:rPr>
              <a:t> </a:t>
            </a:r>
            <a:r>
              <a:rPr lang="en-US" sz="3000" b="1" i="1" spc="23">
                <a:solidFill>
                  <a:srgbClr val="000000"/>
                </a:solidFill>
                <a:latin typeface="Montserrat Classic Italics"/>
              </a:rPr>
              <a:t>ancak</a:t>
            </a:r>
            <a:r>
              <a:rPr lang="en-US" sz="3000" b="1" i="1" spc="23">
                <a:solidFill>
                  <a:srgbClr val="000000"/>
                </a:solidFill>
                <a:latin typeface="Montserrat Classic Italics"/>
              </a:rPr>
              <a:t> </a:t>
            </a:r>
            <a:r>
              <a:rPr lang="en-US" sz="3000" b="1" i="0" u="none" strike="noStrike" cap="none" spc="0">
                <a:solidFill>
                  <a:srgbClr val="000000"/>
                </a:solidFill>
                <a:latin typeface="Montserrat Classic Bold"/>
                <a:ea typeface="Montserrat Classic Bold"/>
                <a:cs typeface="Montserrat Classic Bold"/>
              </a:rPr>
              <a:t>1.600.732,00</a:t>
            </a:r>
            <a:r>
              <a:rPr lang="en-US" sz="3000" b="0" i="0" u="none" strike="noStrike" cap="none" spc="0">
                <a:solidFill>
                  <a:srgbClr val="000000"/>
                </a:solidFill>
                <a:latin typeface="Times New Roman"/>
                <a:ea typeface="Times New Roman"/>
                <a:cs typeface="Times New Roman"/>
              </a:rPr>
              <a:t> </a:t>
            </a:r>
            <a:r>
              <a:rPr lang="en-US" sz="3000" b="1" i="1" spc="23">
                <a:solidFill>
                  <a:srgbClr val="000000"/>
                </a:solidFill>
                <a:latin typeface="Montserrat Classic Italics"/>
              </a:rPr>
              <a:t>TL ve </a:t>
            </a:r>
            <a:r>
              <a:rPr lang="en-US" sz="3000" b="1" i="1" spc="23">
                <a:solidFill>
                  <a:srgbClr val="000000"/>
                </a:solidFill>
                <a:latin typeface="Montserrat Classic Italics"/>
              </a:rPr>
              <a:t>altı</a:t>
            </a:r>
            <a:r>
              <a:rPr lang="en-US" sz="3000" b="1" i="1" spc="23">
                <a:solidFill>
                  <a:srgbClr val="000000"/>
                </a:solidFill>
                <a:latin typeface="Montserrat Classic Italics"/>
              </a:rPr>
              <a:t> </a:t>
            </a:r>
            <a:r>
              <a:rPr lang="en-US" sz="3000" b="1" i="1" spc="23">
                <a:solidFill>
                  <a:srgbClr val="000000"/>
                </a:solidFill>
                <a:latin typeface="Montserrat Classic Italics"/>
              </a:rPr>
              <a:t>alımlarda</a:t>
            </a:r>
            <a:r>
              <a:rPr lang="en-US" sz="3000" b="1" i="1" spc="23">
                <a:solidFill>
                  <a:srgbClr val="000000"/>
                </a:solidFill>
                <a:latin typeface="Montserrat Classic Italics"/>
              </a:rPr>
              <a:t> </a:t>
            </a:r>
            <a:r>
              <a:rPr lang="en-US" sz="3000" b="1" i="1" spc="23">
                <a:solidFill>
                  <a:srgbClr val="000000"/>
                </a:solidFill>
                <a:latin typeface="Montserrat Classic Italics"/>
              </a:rPr>
              <a:t>doğrudan</a:t>
            </a:r>
            <a:r>
              <a:rPr lang="en-US" sz="3000" b="1" i="1" spc="23">
                <a:solidFill>
                  <a:srgbClr val="000000"/>
                </a:solidFill>
                <a:latin typeface="Montserrat Classic Italics"/>
              </a:rPr>
              <a:t> </a:t>
            </a:r>
            <a:r>
              <a:rPr lang="en-US" sz="3000" b="1" i="1" spc="23">
                <a:solidFill>
                  <a:srgbClr val="000000"/>
                </a:solidFill>
                <a:latin typeface="Montserrat Classic Italics"/>
              </a:rPr>
              <a:t>temin</a:t>
            </a:r>
            <a:r>
              <a:rPr lang="en-US" sz="3000" b="1" i="1" spc="23">
                <a:solidFill>
                  <a:srgbClr val="000000"/>
                </a:solidFill>
                <a:latin typeface="Montserrat Classic Italics"/>
              </a:rPr>
              <a:t> </a:t>
            </a:r>
            <a:r>
              <a:rPr lang="en-US" sz="3000" b="1" i="1" spc="23">
                <a:solidFill>
                  <a:srgbClr val="000000"/>
                </a:solidFill>
                <a:latin typeface="Montserrat Classic Italics"/>
              </a:rPr>
              <a:t>daha</a:t>
            </a:r>
            <a:r>
              <a:rPr lang="en-US" sz="3000" b="1" i="1" spc="23">
                <a:solidFill>
                  <a:srgbClr val="000000"/>
                </a:solidFill>
                <a:latin typeface="Montserrat Classic Italics"/>
              </a:rPr>
              <a:t> </a:t>
            </a:r>
            <a:r>
              <a:rPr lang="en-US" sz="3000" b="1" i="1" spc="23">
                <a:solidFill>
                  <a:srgbClr val="000000"/>
                </a:solidFill>
                <a:latin typeface="Montserrat Classic Italics"/>
              </a:rPr>
              <a:t>hızlı</a:t>
            </a:r>
            <a:r>
              <a:rPr lang="en-US" sz="3000" b="1" i="1" spc="23">
                <a:solidFill>
                  <a:srgbClr val="000000"/>
                </a:solidFill>
                <a:latin typeface="Montserrat Classic Italics"/>
              </a:rPr>
              <a:t> ve </a:t>
            </a:r>
            <a:r>
              <a:rPr lang="en-US" sz="3000" b="1" i="1" spc="23">
                <a:solidFill>
                  <a:srgbClr val="000000"/>
                </a:solidFill>
                <a:latin typeface="Montserrat Classic Italics"/>
              </a:rPr>
              <a:t>maliyet</a:t>
            </a:r>
            <a:r>
              <a:rPr lang="en-US" sz="3000" b="1" i="1" spc="23">
                <a:solidFill>
                  <a:srgbClr val="000000"/>
                </a:solidFill>
                <a:latin typeface="Montserrat Classic Italics"/>
              </a:rPr>
              <a:t> </a:t>
            </a:r>
            <a:r>
              <a:rPr lang="en-US" sz="3000" b="1" i="1" spc="23">
                <a:solidFill>
                  <a:srgbClr val="000000"/>
                </a:solidFill>
                <a:latin typeface="Montserrat Classic Italics"/>
              </a:rPr>
              <a:t>etkin</a:t>
            </a:r>
            <a:r>
              <a:rPr lang="en-US" sz="3000" b="1" i="1" spc="23">
                <a:solidFill>
                  <a:srgbClr val="000000"/>
                </a:solidFill>
                <a:latin typeface="Montserrat Classic Italics"/>
              </a:rPr>
              <a:t> </a:t>
            </a:r>
            <a:r>
              <a:rPr lang="en-US" sz="3000" b="1" i="1" spc="23">
                <a:solidFill>
                  <a:srgbClr val="000000"/>
                </a:solidFill>
                <a:latin typeface="Montserrat Classic Italics"/>
              </a:rPr>
              <a:t>olabilir</a:t>
            </a:r>
            <a:r>
              <a:rPr lang="en-US" sz="3000" b="1" i="1" spc="23">
                <a:solidFill>
                  <a:srgbClr val="000000"/>
                </a:solidFill>
                <a:latin typeface="Montserrat Classic Italics"/>
              </a:rPr>
              <a:t>. </a:t>
            </a:r>
            <a:endParaRPr sz="3000"/>
          </a:p>
        </p:txBody>
      </p:sp>
      <p:pic>
        <p:nvPicPr>
          <p:cNvPr id="29" name="Picture 29"/>
          <p:cNvPicPr>
            <a:picLocks noChangeAspect="1"/>
          </p:cNvPicPr>
          <p:nvPr/>
        </p:nvPicPr>
        <p:blipFill>
          <a:blip r:embed="rId3">
            <a:alphaModFix amt="75000"/>
          </a:blip>
          <a:stretch/>
        </p:blipFill>
        <p:spPr bwMode="auto">
          <a:xfrm>
            <a:off x="1417316" y="8961120"/>
            <a:ext cx="732692" cy="762000"/>
          </a:xfrm>
          <a:prstGeom prst="rect">
            <a:avLst/>
          </a:prstGeom>
        </p:spPr>
      </p:pic>
      <p:sp>
        <p:nvSpPr>
          <p:cNvPr id="33" name="Slayt Numarası Yer Tutucusu 32"/>
          <p:cNvSpPr>
            <a:spLocks noGrp="1"/>
          </p:cNvSpPr>
          <p:nvPr>
            <p:ph type="sldNum" sz="quarter" idx="12"/>
          </p:nvPr>
        </p:nvSpPr>
        <p:spPr bwMode="auto">
          <a:xfrm>
            <a:off x="15485267" y="9695906"/>
            <a:ext cx="2133600" cy="365125"/>
          </a:xfrm>
        </p:spPr>
        <p:txBody>
          <a:bodyPr/>
          <a:lstStyle/>
          <a:p>
            <a:pPr>
              <a:defRPr/>
            </a:pPr>
            <a:fld id="{B6F15528-21DE-4FAA-801E-634DDDAF4B2B}" type="slidenum">
              <a:rPr lang="en-US" sz="2000"/>
              <a:t>8</a:t>
            </a:fld>
            <a:endParaRPr lang="en-US" sz="2000"/>
          </a:p>
        </p:txBody>
      </p:sp>
      <p:pic>
        <p:nvPicPr>
          <p:cNvPr id="31" name="Picture 29"/>
          <p:cNvPicPr>
            <a:picLocks noChangeAspect="1"/>
          </p:cNvPicPr>
          <p:nvPr/>
        </p:nvPicPr>
        <p:blipFill>
          <a:blip r:embed="rId3">
            <a:alphaModFix amt="75000"/>
          </a:blip>
          <a:stretch/>
        </p:blipFill>
        <p:spPr bwMode="auto">
          <a:xfrm>
            <a:off x="1424573" y="7554802"/>
            <a:ext cx="732692" cy="762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chemeClr val="bg1"/>
        </a:solidFill>
      </p:bgPr>
    </p:bg>
    <p:spTree>
      <p:nvGrpSpPr>
        <p:cNvPr id="1" name=""/>
        <p:cNvGrpSpPr/>
        <p:nvPr/>
      </p:nvGrpSpPr>
      <p:grpSpPr bwMode="auto">
        <a:xfrm>
          <a:off x="0" y="0"/>
          <a:ext cx="0" cy="0"/>
          <a:chOff x="0" y="0"/>
          <a:chExt cx="0" cy="0"/>
        </a:xfrm>
      </p:grpSpPr>
      <p:grpSp>
        <p:nvGrpSpPr>
          <p:cNvPr id="2" name="Group 2"/>
          <p:cNvGrpSpPr/>
          <p:nvPr/>
        </p:nvGrpSpPr>
        <p:grpSpPr bwMode="auto">
          <a:xfrm>
            <a:off x="3904850" y="1028700"/>
            <a:ext cx="13354450" cy="1781379"/>
            <a:chOff x="0" y="0"/>
            <a:chExt cx="17805933" cy="2375172"/>
          </a:xfrm>
        </p:grpSpPr>
        <p:sp>
          <p:nvSpPr>
            <p:cNvPr id="3" name="TextBox 3"/>
            <p:cNvSpPr txBox="1"/>
            <p:nvPr/>
          </p:nvSpPr>
          <p:spPr bwMode="auto">
            <a:xfrm>
              <a:off x="584733" y="0"/>
              <a:ext cx="17221200" cy="1463040"/>
            </a:xfrm>
            <a:prstGeom prst="rect">
              <a:avLst/>
            </a:prstGeom>
            <a:grpFill/>
          </p:spPr>
          <p:txBody>
            <a:bodyPr wrap="square" lIns="0" tIns="0" rIns="0" bIns="0" rtlCol="0" anchor="t">
              <a:spAutoFit/>
            </a:bodyPr>
            <a:lstStyle/>
            <a:p>
              <a:pPr algn="just">
                <a:lnSpc>
                  <a:spcPts val="8640"/>
                </a:lnSpc>
                <a:defRPr/>
              </a:pPr>
              <a:r>
                <a:rPr lang="en-US" sz="7200">
                  <a:latin typeface="Montserrat Semi-Bold Bold"/>
                </a:rPr>
                <a:t>Doğrudan</a:t>
              </a:r>
              <a:r>
                <a:rPr lang="en-US" sz="7200">
                  <a:latin typeface="Montserrat Semi-Bold Bold"/>
                </a:rPr>
                <a:t> Temin</a:t>
              </a:r>
              <a:endParaRPr/>
            </a:p>
          </p:txBody>
        </p:sp>
        <p:sp>
          <p:nvSpPr>
            <p:cNvPr id="4" name="TextBox 4"/>
            <p:cNvSpPr txBox="1"/>
            <p:nvPr/>
          </p:nvSpPr>
          <p:spPr bwMode="auto">
            <a:xfrm>
              <a:off x="0" y="1937445"/>
              <a:ext cx="17805933" cy="437727"/>
            </a:xfrm>
            <a:prstGeom prst="rect">
              <a:avLst/>
            </a:prstGeom>
            <a:grpFill/>
          </p:spPr>
          <p:txBody>
            <a:bodyPr lIns="0" tIns="0" rIns="0" bIns="0" rtlCol="0" anchor="t">
              <a:spAutoFit/>
            </a:bodyPr>
            <a:lstStyle/>
            <a:p>
              <a:pPr algn="r">
                <a:lnSpc>
                  <a:spcPts val="2800"/>
                </a:lnSpc>
                <a:defRPr/>
              </a:pPr>
              <a:endParaRPr/>
            </a:p>
          </p:txBody>
        </p:sp>
      </p:grpSp>
      <p:pic>
        <p:nvPicPr>
          <p:cNvPr id="5" name="Picture 5"/>
          <p:cNvPicPr>
            <a:picLocks noChangeAspect="1"/>
          </p:cNvPicPr>
          <p:nvPr/>
        </p:nvPicPr>
        <p:blipFill>
          <a:blip r:embed="rId3">
            <a:alphaModFix amt="75000"/>
          </a:blip>
          <a:stretch/>
        </p:blipFill>
        <p:spPr bwMode="auto">
          <a:xfrm>
            <a:off x="5053962" y="4994942"/>
            <a:ext cx="1017492" cy="1058192"/>
          </a:xfrm>
          <a:prstGeom prst="rect">
            <a:avLst/>
          </a:prstGeom>
        </p:spPr>
      </p:pic>
      <p:pic>
        <p:nvPicPr>
          <p:cNvPr id="6" name="Picture 6"/>
          <p:cNvPicPr>
            <a:picLocks noChangeAspect="1"/>
          </p:cNvPicPr>
          <p:nvPr/>
        </p:nvPicPr>
        <p:blipFill>
          <a:blip r:embed="rId3">
            <a:alphaModFix amt="75000"/>
          </a:blip>
          <a:stretch/>
        </p:blipFill>
        <p:spPr bwMode="auto">
          <a:xfrm>
            <a:off x="8323904" y="4994942"/>
            <a:ext cx="1017492" cy="1058192"/>
          </a:xfrm>
          <a:prstGeom prst="rect">
            <a:avLst/>
          </a:prstGeom>
        </p:spPr>
      </p:pic>
      <p:pic>
        <p:nvPicPr>
          <p:cNvPr id="7" name="Picture 7"/>
          <p:cNvPicPr>
            <a:picLocks noChangeAspect="1"/>
          </p:cNvPicPr>
          <p:nvPr/>
        </p:nvPicPr>
        <p:blipFill>
          <a:blip r:embed="rId3">
            <a:alphaModFix amt="75000"/>
          </a:blip>
          <a:stretch/>
        </p:blipFill>
        <p:spPr bwMode="auto">
          <a:xfrm>
            <a:off x="11822754" y="5048250"/>
            <a:ext cx="1017492" cy="1058192"/>
          </a:xfrm>
          <a:prstGeom prst="rect">
            <a:avLst/>
          </a:prstGeom>
        </p:spPr>
      </p:pic>
      <p:pic>
        <p:nvPicPr>
          <p:cNvPr id="8" name="Picture 8"/>
          <p:cNvPicPr>
            <a:picLocks noChangeAspect="1"/>
          </p:cNvPicPr>
          <p:nvPr/>
        </p:nvPicPr>
        <p:blipFill>
          <a:blip r:embed="rId3">
            <a:alphaModFix amt="75000"/>
          </a:blip>
          <a:stretch/>
        </p:blipFill>
        <p:spPr bwMode="auto">
          <a:xfrm>
            <a:off x="15321604" y="5048250"/>
            <a:ext cx="1017492" cy="1058192"/>
          </a:xfrm>
          <a:prstGeom prst="rect">
            <a:avLst/>
          </a:prstGeom>
        </p:spPr>
      </p:pic>
      <p:pic>
        <p:nvPicPr>
          <p:cNvPr id="9" name="Picture 9"/>
          <p:cNvPicPr>
            <a:picLocks noChangeAspect="1"/>
          </p:cNvPicPr>
          <p:nvPr/>
        </p:nvPicPr>
        <p:blipFill>
          <a:blip r:embed="rId4">
            <a:alphaModFix amt="60000"/>
          </a:blip>
          <a:srcRect l="30282" t="0" r="37137" b="0"/>
          <a:stretch/>
        </p:blipFill>
        <p:spPr bwMode="auto">
          <a:xfrm>
            <a:off x="34875" y="731584"/>
            <a:ext cx="4166993" cy="8526716"/>
          </a:xfrm>
          <a:prstGeom prst="rect">
            <a:avLst/>
          </a:prstGeom>
          <a:solidFill>
            <a:schemeClr val="accent6">
              <a:lumMod val="75000"/>
            </a:schemeClr>
          </a:solidFill>
        </p:spPr>
      </p:pic>
      <p:sp>
        <p:nvSpPr>
          <p:cNvPr id="10" name="TextBox 10"/>
          <p:cNvSpPr txBox="1"/>
          <p:nvPr/>
        </p:nvSpPr>
        <p:spPr bwMode="auto">
          <a:xfrm>
            <a:off x="7403700" y="6875234"/>
            <a:ext cx="2857900" cy="1177290"/>
          </a:xfrm>
          <a:prstGeom prst="rect">
            <a:avLst/>
          </a:prstGeom>
        </p:spPr>
        <p:txBody>
          <a:bodyPr lIns="0" tIns="0" rIns="0" bIns="0" rtlCol="0" anchor="t">
            <a:spAutoFit/>
          </a:bodyPr>
          <a:lstStyle/>
          <a:p>
            <a:pPr algn="ctr">
              <a:lnSpc>
                <a:spcPts val="4800"/>
              </a:lnSpc>
              <a:defRPr/>
            </a:pPr>
            <a:r>
              <a:rPr lang="en-US" sz="3200">
                <a:solidFill>
                  <a:srgbClr val="000000"/>
                </a:solidFill>
                <a:latin typeface="Montserrat Classic"/>
              </a:rPr>
              <a:t>Teknik </a:t>
            </a:r>
            <a:r>
              <a:rPr lang="en-US" sz="3200">
                <a:solidFill>
                  <a:srgbClr val="000000"/>
                </a:solidFill>
                <a:latin typeface="Montserrat Classic"/>
              </a:rPr>
              <a:t>Şartname</a:t>
            </a:r>
            <a:endParaRPr lang="en-US" sz="3200">
              <a:solidFill>
                <a:srgbClr val="000000"/>
              </a:solidFill>
              <a:latin typeface="Montserrat Classic"/>
            </a:endParaRPr>
          </a:p>
        </p:txBody>
      </p:sp>
      <p:sp>
        <p:nvSpPr>
          <p:cNvPr id="11" name="TextBox 11"/>
          <p:cNvSpPr txBox="1"/>
          <p:nvPr/>
        </p:nvSpPr>
        <p:spPr bwMode="auto">
          <a:xfrm>
            <a:off x="4599729" y="6552424"/>
            <a:ext cx="2944886" cy="2820141"/>
          </a:xfrm>
          <a:prstGeom prst="rect">
            <a:avLst/>
          </a:prstGeom>
        </p:spPr>
        <p:txBody>
          <a:bodyPr lIns="0" tIns="0" rIns="0" bIns="0" rtlCol="0" anchor="t">
            <a:spAutoFit/>
          </a:bodyPr>
          <a:lstStyle/>
          <a:p>
            <a:pPr marL="0" marR="0" indent="0" algn="ctr">
              <a:lnSpc>
                <a:spcPts val="3902"/>
              </a:lnSpc>
              <a:spcBef>
                <a:spcPts val="0"/>
              </a:spcBef>
              <a:spcAft>
                <a:spcPts val="0"/>
              </a:spcAft>
              <a:defRPr/>
            </a:pPr>
            <a:r>
              <a:rPr lang="en-US" sz="3200">
                <a:solidFill>
                  <a:srgbClr val="000000"/>
                </a:solidFill>
                <a:latin typeface="Montserrat Semi-Bold"/>
              </a:rPr>
              <a:t>Yaklaşık</a:t>
            </a:r>
            <a:r>
              <a:rPr lang="en-US" sz="3200">
                <a:solidFill>
                  <a:srgbClr val="000000"/>
                </a:solidFill>
                <a:latin typeface="Montserrat Semi-Bold"/>
              </a:rPr>
              <a:t> </a:t>
            </a:r>
            <a:r>
              <a:rPr lang="en-US" sz="3200">
                <a:solidFill>
                  <a:srgbClr val="000000"/>
                </a:solidFill>
                <a:latin typeface="Montserrat Semi-Bold"/>
              </a:rPr>
              <a:t>Maliyet</a:t>
            </a:r>
            <a:r>
              <a:rPr lang="en-US" sz="3200">
                <a:solidFill>
                  <a:srgbClr val="000000"/>
                </a:solidFill>
                <a:latin typeface="Montserrat Semi-Bold"/>
              </a:rPr>
              <a:t> ≤ </a:t>
            </a:r>
            <a:r>
              <a:rPr lang="en-US" sz="3200" b="0" i="0" u="none" strike="noStrike" cap="none" spc="0">
                <a:solidFill>
                  <a:srgbClr val="000000"/>
                </a:solidFill>
                <a:latin typeface="Montserrat Classic Bold"/>
                <a:ea typeface="Montserrat Classic Bold"/>
                <a:cs typeface="Montserrat Classic Bold"/>
              </a:rPr>
              <a:t>1.600.732,00</a:t>
            </a:r>
            <a:r>
              <a:rPr lang="en-US" sz="3200" b="0" i="0" u="none" strike="noStrike" cap="none" spc="0">
                <a:solidFill>
                  <a:srgbClr val="000000"/>
                </a:solidFill>
                <a:latin typeface="Times New Roman"/>
                <a:ea typeface="Times New Roman"/>
                <a:cs typeface="Times New Roman"/>
              </a:rPr>
              <a:t> </a:t>
            </a:r>
            <a:endParaRPr sz="3200"/>
          </a:p>
          <a:p>
            <a:pPr algn="ctr">
              <a:lnSpc>
                <a:spcPts val="4799"/>
              </a:lnSpc>
              <a:defRPr/>
            </a:pPr>
            <a:r>
              <a:rPr lang="en-US" sz="3200">
                <a:solidFill>
                  <a:srgbClr val="000000"/>
                </a:solidFill>
                <a:latin typeface="Montserrat Semi-Bold"/>
              </a:rPr>
              <a:t> TL</a:t>
            </a:r>
            <a:endParaRPr lang="tr-TR" sz="3200">
              <a:solidFill>
                <a:srgbClr val="000000"/>
              </a:solidFill>
              <a:latin typeface="Montserrat Semi-Bold"/>
            </a:endParaRPr>
          </a:p>
          <a:p>
            <a:pPr algn="ctr">
              <a:lnSpc>
                <a:spcPts val="4800"/>
              </a:lnSpc>
              <a:defRPr/>
            </a:pPr>
            <a:r>
              <a:rPr lang="en-US" sz="3200">
                <a:solidFill>
                  <a:srgbClr val="000000"/>
                </a:solidFill>
                <a:latin typeface="Montserrat Classic"/>
              </a:rPr>
              <a:t>(KDV </a:t>
            </a:r>
            <a:r>
              <a:rPr lang="en-US" sz="3200">
                <a:solidFill>
                  <a:srgbClr val="000000"/>
                </a:solidFill>
                <a:latin typeface="Montserrat Classic"/>
              </a:rPr>
              <a:t>hariç</a:t>
            </a:r>
            <a:r>
              <a:rPr lang="en-US" sz="3200">
                <a:solidFill>
                  <a:srgbClr val="000000"/>
                </a:solidFill>
                <a:latin typeface="Montserrat Classic"/>
              </a:rPr>
              <a:t>)</a:t>
            </a:r>
            <a:endParaRPr lang="tr-TR" sz="3200">
              <a:solidFill>
                <a:srgbClr val="000000"/>
              </a:solidFill>
              <a:latin typeface="Montserrat Semi-Bold"/>
            </a:endParaRPr>
          </a:p>
          <a:p>
            <a:pPr algn="ctr">
              <a:lnSpc>
                <a:spcPts val="4800"/>
              </a:lnSpc>
              <a:defRPr/>
            </a:pPr>
            <a:r>
              <a:rPr lang="en-US" sz="3200">
                <a:solidFill>
                  <a:srgbClr val="000000"/>
                </a:solidFill>
                <a:latin typeface="Montserrat Semi-Bold"/>
              </a:rPr>
              <a:t> </a:t>
            </a:r>
            <a:endParaRPr/>
          </a:p>
        </p:txBody>
      </p:sp>
      <p:sp>
        <p:nvSpPr>
          <p:cNvPr id="12" name="TextBox 12"/>
          <p:cNvSpPr txBox="1"/>
          <p:nvPr/>
        </p:nvSpPr>
        <p:spPr bwMode="auto">
          <a:xfrm>
            <a:off x="10902550" y="7120354"/>
            <a:ext cx="2857900" cy="541302"/>
          </a:xfrm>
          <a:prstGeom prst="rect">
            <a:avLst/>
          </a:prstGeom>
        </p:spPr>
        <p:txBody>
          <a:bodyPr lIns="0" tIns="0" rIns="0" bIns="0" rtlCol="0" anchor="t">
            <a:spAutoFit/>
          </a:bodyPr>
          <a:lstStyle/>
          <a:p>
            <a:pPr algn="ctr">
              <a:lnSpc>
                <a:spcPts val="4800"/>
              </a:lnSpc>
              <a:defRPr/>
            </a:pPr>
            <a:r>
              <a:rPr lang="en-US" sz="3200">
                <a:solidFill>
                  <a:srgbClr val="000000"/>
                </a:solidFill>
                <a:latin typeface="Montserrat Classic"/>
              </a:rPr>
              <a:t>En</a:t>
            </a:r>
            <a:r>
              <a:rPr lang="en-US" sz="3200">
                <a:solidFill>
                  <a:srgbClr val="000000"/>
                </a:solidFill>
                <a:latin typeface="Montserrat Classic"/>
              </a:rPr>
              <a:t> </a:t>
            </a:r>
            <a:r>
              <a:rPr lang="en-US" sz="3200">
                <a:solidFill>
                  <a:srgbClr val="000000"/>
                </a:solidFill>
                <a:latin typeface="Montserrat Classic"/>
              </a:rPr>
              <a:t>az</a:t>
            </a:r>
            <a:r>
              <a:rPr lang="en-US" sz="3200">
                <a:solidFill>
                  <a:srgbClr val="000000"/>
                </a:solidFill>
                <a:latin typeface="Montserrat Classic"/>
              </a:rPr>
              <a:t> 3 </a:t>
            </a:r>
            <a:r>
              <a:rPr lang="en-US" sz="3200">
                <a:solidFill>
                  <a:srgbClr val="000000"/>
                </a:solidFill>
                <a:latin typeface="Montserrat Classic"/>
              </a:rPr>
              <a:t>teklif</a:t>
            </a:r>
            <a:endParaRPr lang="en-US" sz="3200">
              <a:solidFill>
                <a:srgbClr val="000000"/>
              </a:solidFill>
              <a:latin typeface="Montserrat Classic"/>
            </a:endParaRPr>
          </a:p>
        </p:txBody>
      </p:sp>
      <p:sp>
        <p:nvSpPr>
          <p:cNvPr id="13" name="TextBox 13"/>
          <p:cNvSpPr txBox="1"/>
          <p:nvPr/>
        </p:nvSpPr>
        <p:spPr bwMode="auto">
          <a:xfrm>
            <a:off x="14287856" y="6882229"/>
            <a:ext cx="3129672" cy="1789849"/>
          </a:xfrm>
          <a:prstGeom prst="rect">
            <a:avLst/>
          </a:prstGeom>
        </p:spPr>
        <p:txBody>
          <a:bodyPr lIns="0" tIns="0" rIns="0" bIns="0" rtlCol="0" anchor="t">
            <a:spAutoFit/>
          </a:bodyPr>
          <a:lstStyle/>
          <a:p>
            <a:pPr algn="ctr">
              <a:lnSpc>
                <a:spcPts val="4800"/>
              </a:lnSpc>
              <a:defRPr/>
            </a:pPr>
            <a:r>
              <a:rPr lang="tr-TR" sz="3200">
                <a:solidFill>
                  <a:srgbClr val="000000"/>
                </a:solidFill>
                <a:latin typeface="Montserrat Classic"/>
              </a:rPr>
              <a:t>En düşük teklifle a</a:t>
            </a:r>
            <a:r>
              <a:rPr lang="en-US" sz="3200">
                <a:solidFill>
                  <a:srgbClr val="000000"/>
                </a:solidFill>
                <a:latin typeface="Montserrat Classic"/>
              </a:rPr>
              <a:t>lım</a:t>
            </a:r>
            <a:r>
              <a:rPr lang="en-US" sz="3200">
                <a:solidFill>
                  <a:srgbClr val="000000"/>
                </a:solidFill>
                <a:latin typeface="Montserrat Classic"/>
              </a:rPr>
              <a:t> </a:t>
            </a:r>
            <a:r>
              <a:rPr lang="en-US" sz="3200">
                <a:solidFill>
                  <a:srgbClr val="000000"/>
                </a:solidFill>
                <a:latin typeface="Montserrat Classic"/>
              </a:rPr>
              <a:t>gerçekleştirilir</a:t>
            </a:r>
            <a:r>
              <a:rPr lang="en-US" sz="3200">
                <a:solidFill>
                  <a:srgbClr val="000000"/>
                </a:solidFill>
                <a:latin typeface="Montserrat Semi-Bold"/>
              </a:rPr>
              <a:t>.</a:t>
            </a:r>
            <a:endParaRPr/>
          </a:p>
        </p:txBody>
      </p:sp>
      <p:sp>
        <p:nvSpPr>
          <p:cNvPr id="14" name="TextBox 14"/>
          <p:cNvSpPr txBox="1"/>
          <p:nvPr/>
        </p:nvSpPr>
        <p:spPr bwMode="auto">
          <a:xfrm>
            <a:off x="5053962" y="2443166"/>
            <a:ext cx="12205338" cy="1779270"/>
          </a:xfrm>
          <a:prstGeom prst="rect">
            <a:avLst/>
          </a:prstGeom>
        </p:spPr>
        <p:txBody>
          <a:bodyPr lIns="0" tIns="0" rIns="0" bIns="0" rtlCol="0" anchor="t">
            <a:spAutoFit/>
          </a:bodyPr>
          <a:lstStyle/>
          <a:p>
            <a:pPr>
              <a:lnSpc>
                <a:spcPts val="4800"/>
              </a:lnSpc>
              <a:defRPr/>
            </a:pPr>
            <a:r>
              <a:rPr lang="en-US" sz="3200">
                <a:solidFill>
                  <a:srgbClr val="000000"/>
                </a:solidFill>
                <a:latin typeface="Montserrat Classic"/>
              </a:rPr>
              <a:t>İhtiyaçların</a:t>
            </a:r>
            <a:r>
              <a:rPr lang="en-US" sz="3200">
                <a:solidFill>
                  <a:srgbClr val="000000"/>
                </a:solidFill>
                <a:latin typeface="Montserrat Classic"/>
              </a:rPr>
              <a:t>, </a:t>
            </a:r>
            <a:r>
              <a:rPr lang="en-US" sz="3200">
                <a:solidFill>
                  <a:srgbClr val="000000"/>
                </a:solidFill>
                <a:latin typeface="Montserrat Classic"/>
              </a:rPr>
              <a:t>teknik</a:t>
            </a:r>
            <a:r>
              <a:rPr lang="en-US" sz="3200">
                <a:solidFill>
                  <a:srgbClr val="000000"/>
                </a:solidFill>
                <a:latin typeface="Montserrat Classic"/>
              </a:rPr>
              <a:t> </a:t>
            </a:r>
            <a:r>
              <a:rPr lang="en-US" sz="3200">
                <a:solidFill>
                  <a:srgbClr val="000000"/>
                </a:solidFill>
                <a:latin typeface="Montserrat Classic"/>
              </a:rPr>
              <a:t>şartların</a:t>
            </a:r>
            <a:r>
              <a:rPr lang="en-US" sz="3200">
                <a:solidFill>
                  <a:srgbClr val="000000"/>
                </a:solidFill>
                <a:latin typeface="Montserrat Classic"/>
              </a:rPr>
              <a:t> ve </a:t>
            </a:r>
            <a:r>
              <a:rPr lang="en-US" sz="3200">
                <a:solidFill>
                  <a:srgbClr val="000000"/>
                </a:solidFill>
                <a:latin typeface="Montserrat Classic"/>
              </a:rPr>
              <a:t>fiyatın</a:t>
            </a:r>
            <a:r>
              <a:rPr lang="en-US" sz="3200">
                <a:solidFill>
                  <a:srgbClr val="000000"/>
                </a:solidFill>
                <a:latin typeface="Montserrat Classic"/>
              </a:rPr>
              <a:t> </a:t>
            </a:r>
            <a:r>
              <a:rPr lang="en-US" sz="3200">
                <a:solidFill>
                  <a:srgbClr val="000000"/>
                </a:solidFill>
                <a:latin typeface="Montserrat Classic"/>
              </a:rPr>
              <a:t>görüşülerek</a:t>
            </a:r>
            <a:r>
              <a:rPr lang="en-US" sz="3200">
                <a:solidFill>
                  <a:srgbClr val="000000"/>
                </a:solidFill>
                <a:latin typeface="Montserrat Classic"/>
              </a:rPr>
              <a:t>, </a:t>
            </a:r>
            <a:r>
              <a:rPr lang="en-US" sz="3200">
                <a:solidFill>
                  <a:srgbClr val="000000"/>
                </a:solidFill>
                <a:latin typeface="Montserrat Classic"/>
              </a:rPr>
              <a:t>fatura</a:t>
            </a:r>
            <a:r>
              <a:rPr lang="en-US" sz="3200">
                <a:solidFill>
                  <a:srgbClr val="000000"/>
                </a:solidFill>
                <a:latin typeface="Montserrat Classic"/>
              </a:rPr>
              <a:t> </a:t>
            </a:r>
            <a:r>
              <a:rPr lang="en-US" sz="3200">
                <a:solidFill>
                  <a:srgbClr val="000000"/>
                </a:solidFill>
                <a:latin typeface="Montserrat Classic"/>
              </a:rPr>
              <a:t>veya</a:t>
            </a:r>
            <a:r>
              <a:rPr lang="en-US" sz="3200">
                <a:solidFill>
                  <a:srgbClr val="000000"/>
                </a:solidFill>
                <a:latin typeface="Montserrat Classic"/>
              </a:rPr>
              <a:t> </a:t>
            </a:r>
            <a:r>
              <a:rPr lang="en-US" sz="3200">
                <a:solidFill>
                  <a:srgbClr val="000000"/>
                </a:solidFill>
                <a:latin typeface="Montserrat Classic"/>
              </a:rPr>
              <a:t>geçerli</a:t>
            </a:r>
            <a:r>
              <a:rPr lang="en-US" sz="3200">
                <a:solidFill>
                  <a:srgbClr val="000000"/>
                </a:solidFill>
                <a:latin typeface="Montserrat Classic"/>
              </a:rPr>
              <a:t> </a:t>
            </a:r>
            <a:r>
              <a:rPr lang="en-US" sz="3200">
                <a:solidFill>
                  <a:srgbClr val="000000"/>
                </a:solidFill>
                <a:latin typeface="Montserrat Classic"/>
              </a:rPr>
              <a:t>harcama</a:t>
            </a:r>
            <a:r>
              <a:rPr lang="en-US" sz="3200">
                <a:solidFill>
                  <a:srgbClr val="000000"/>
                </a:solidFill>
                <a:latin typeface="Montserrat Classic"/>
              </a:rPr>
              <a:t> </a:t>
            </a:r>
            <a:r>
              <a:rPr lang="en-US" sz="3200">
                <a:solidFill>
                  <a:srgbClr val="000000"/>
                </a:solidFill>
                <a:latin typeface="Montserrat Classic"/>
              </a:rPr>
              <a:t>belgeleri</a:t>
            </a:r>
            <a:r>
              <a:rPr lang="en-US" sz="3200">
                <a:solidFill>
                  <a:srgbClr val="000000"/>
                </a:solidFill>
                <a:latin typeface="Montserrat Classic"/>
              </a:rPr>
              <a:t> </a:t>
            </a:r>
            <a:r>
              <a:rPr lang="en-US" sz="3200">
                <a:solidFill>
                  <a:srgbClr val="000000"/>
                </a:solidFill>
                <a:latin typeface="Montserrat Classic"/>
              </a:rPr>
              <a:t>karşılığında</a:t>
            </a:r>
            <a:r>
              <a:rPr lang="en-US" sz="3200">
                <a:solidFill>
                  <a:srgbClr val="000000"/>
                </a:solidFill>
                <a:latin typeface="Montserrat Classic"/>
              </a:rPr>
              <a:t>, </a:t>
            </a:r>
            <a:r>
              <a:rPr lang="en-US" sz="3200">
                <a:solidFill>
                  <a:srgbClr val="000000"/>
                </a:solidFill>
                <a:latin typeface="Montserrat Classic"/>
              </a:rPr>
              <a:t>doğrudan</a:t>
            </a:r>
            <a:r>
              <a:rPr lang="en-US" sz="3200">
                <a:solidFill>
                  <a:srgbClr val="000000"/>
                </a:solidFill>
                <a:latin typeface="Montserrat Classic"/>
              </a:rPr>
              <a:t> </a:t>
            </a:r>
            <a:r>
              <a:rPr lang="en-US" sz="3200">
                <a:solidFill>
                  <a:srgbClr val="000000"/>
                </a:solidFill>
                <a:latin typeface="Montserrat Classic"/>
              </a:rPr>
              <a:t>temin</a:t>
            </a:r>
            <a:r>
              <a:rPr lang="en-US" sz="3200">
                <a:solidFill>
                  <a:srgbClr val="000000"/>
                </a:solidFill>
                <a:latin typeface="Montserrat Classic"/>
              </a:rPr>
              <a:t> </a:t>
            </a:r>
            <a:r>
              <a:rPr lang="en-US" sz="3200">
                <a:solidFill>
                  <a:srgbClr val="000000"/>
                </a:solidFill>
                <a:latin typeface="Montserrat Classic"/>
              </a:rPr>
              <a:t>edildiği</a:t>
            </a:r>
            <a:r>
              <a:rPr lang="en-US" sz="3200">
                <a:solidFill>
                  <a:srgbClr val="000000"/>
                </a:solidFill>
                <a:latin typeface="Montserrat Classic"/>
              </a:rPr>
              <a:t> </a:t>
            </a:r>
            <a:r>
              <a:rPr lang="en-US" sz="3200">
                <a:solidFill>
                  <a:srgbClr val="000000"/>
                </a:solidFill>
                <a:latin typeface="Montserrat Classic"/>
              </a:rPr>
              <a:t>usuldür</a:t>
            </a:r>
            <a:r>
              <a:rPr lang="en-US" sz="3200">
                <a:solidFill>
                  <a:srgbClr val="000000"/>
                </a:solidFill>
                <a:latin typeface="Montserrat Classic"/>
              </a:rPr>
              <a:t>.</a:t>
            </a:r>
            <a:endParaRPr/>
          </a:p>
        </p:txBody>
      </p:sp>
      <p:sp>
        <p:nvSpPr>
          <p:cNvPr id="18" name="Slayt Numarası Yer Tutucusu 17"/>
          <p:cNvSpPr>
            <a:spLocks noGrp="1"/>
          </p:cNvSpPr>
          <p:nvPr>
            <p:ph type="sldNum" sz="quarter" idx="12"/>
          </p:nvPr>
        </p:nvSpPr>
        <p:spPr bwMode="auto">
          <a:xfrm>
            <a:off x="15218575" y="9577678"/>
            <a:ext cx="2133600" cy="365125"/>
          </a:xfrm>
        </p:spPr>
        <p:txBody>
          <a:bodyPr/>
          <a:lstStyle/>
          <a:p>
            <a:pPr>
              <a:defRPr/>
            </a:pPr>
            <a:fld id="{B6F15528-21DE-4FAA-801E-634DDDAF4B2B}" type="slidenum">
              <a:rPr lang="en-US" sz="2000"/>
              <a:t>9</a:t>
            </a:fld>
            <a:endParaRPr lang="en-US"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ONLYOFFICE/8.2.1.38</Application>
  <PresentationFormat>On-screen Show (4:3)</PresentationFormat>
  <Paragraphs>0</Paragraphs>
  <Slides>31</Slides>
  <Notes>31</Notes>
  <HiddenSlides>0</HiddenSlides>
  <MMClips>2</MMClips>
  <ScaleCrop>0</ScaleCrop>
  <HeadingPairs>
    <vt:vector size="4" baseType="variant">
      <vt:variant>
        <vt:lpstr>Theme</vt:lpstr>
      </vt:variant>
      <vt:variant>
        <vt:i4>1</vt:i4>
      </vt:variant>
      <vt:variant>
        <vt:lpstr>Slide Titles</vt:lpstr>
      </vt:variant>
      <vt:variant>
        <vt:i4>31</vt:i4>
      </vt:variant>
    </vt:vector>
  </HeadingPairs>
  <TitlesOfParts>
    <vt:vector size="32"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Satın Alma Süreçleri</dc:title>
  <dc:creator>Azize Karaarslan</dc:creator>
  <dc:identifier>DAEfzL9rz24</dc:identifier>
  <cp:lastModifiedBy>  Hamit PİŞKİN</cp:lastModifiedBy>
  <cp:revision>77</cp:revision>
  <dcterms:created xsi:type="dcterms:W3CDTF">2006-08-16T00:00:00Z</dcterms:created>
  <dcterms:modified xsi:type="dcterms:W3CDTF">2025-03-10T07:59:00Z</dcterms:modified>
</cp:coreProperties>
</file>