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438" r:id="rId2"/>
    <p:sldId id="439" r:id="rId3"/>
    <p:sldId id="440" r:id="rId4"/>
    <p:sldId id="473" r:id="rId5"/>
    <p:sldId id="441" r:id="rId6"/>
    <p:sldId id="443" r:id="rId7"/>
    <p:sldId id="469" r:id="rId8"/>
    <p:sldId id="442" r:id="rId9"/>
    <p:sldId id="445" r:id="rId10"/>
    <p:sldId id="444" r:id="rId11"/>
    <p:sldId id="446" r:id="rId12"/>
    <p:sldId id="447" r:id="rId13"/>
    <p:sldId id="448" r:id="rId14"/>
    <p:sldId id="452" r:id="rId15"/>
    <p:sldId id="449" r:id="rId16"/>
    <p:sldId id="450" r:id="rId17"/>
    <p:sldId id="451" r:id="rId18"/>
    <p:sldId id="453" r:id="rId19"/>
    <p:sldId id="468" r:id="rId20"/>
    <p:sldId id="454" r:id="rId21"/>
    <p:sldId id="455" r:id="rId22"/>
    <p:sldId id="456" r:id="rId23"/>
    <p:sldId id="457" r:id="rId24"/>
    <p:sldId id="470" r:id="rId25"/>
    <p:sldId id="471" r:id="rId26"/>
    <p:sldId id="472" r:id="rId27"/>
    <p:sldId id="458" r:id="rId28"/>
    <p:sldId id="459" r:id="rId29"/>
    <p:sldId id="460" r:id="rId30"/>
    <p:sldId id="462" r:id="rId31"/>
    <p:sldId id="463" r:id="rId32"/>
    <p:sldId id="464" r:id="rId33"/>
    <p:sldId id="465" r:id="rId34"/>
    <p:sldId id="466" r:id="rId35"/>
    <p:sldId id="467" r:id="rId36"/>
    <p:sldId id="34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0000"/>
    <a:srgbClr val="B3F2FB"/>
    <a:srgbClr val="AB1F72"/>
    <a:srgbClr val="FDFBD3"/>
    <a:srgbClr val="FBF8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1" autoAdjust="0"/>
  </p:normalViewPr>
  <p:slideViewPr>
    <p:cSldViewPr snapToGrid="0" snapToObjects="1">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20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6A819-C4C5-4B15-9699-D7B7395C2091}" type="datetimeFigureOut">
              <a:rPr lang="tr-TR" smtClean="0"/>
              <a:t>4.11.2019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5029C-B354-40A5-9FED-416323CEF19A}" type="slidenum">
              <a:rPr lang="tr-TR" smtClean="0"/>
              <a:t>‹#›</a:t>
            </a:fld>
            <a:endParaRPr lang="tr-TR"/>
          </a:p>
        </p:txBody>
      </p:sp>
    </p:spTree>
    <p:extLst>
      <p:ext uri="{BB962C8B-B14F-4D97-AF65-F5344CB8AC3E}">
        <p14:creationId xmlns:p14="http://schemas.microsoft.com/office/powerpoint/2010/main" val="404810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2F5029C-B354-40A5-9FED-416323CEF19A}" type="slidenum">
              <a:rPr lang="tr-TR" smtClean="0"/>
              <a:t>36</a:t>
            </a:fld>
            <a:endParaRPr lang="tr-TR"/>
          </a:p>
        </p:txBody>
      </p:sp>
    </p:spTree>
    <p:extLst>
      <p:ext uri="{BB962C8B-B14F-4D97-AF65-F5344CB8AC3E}">
        <p14:creationId xmlns:p14="http://schemas.microsoft.com/office/powerpoint/2010/main" val="418107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207372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196262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318498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257752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181771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226688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202821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257318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377680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74712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639D3-DEA8-C440-81F7-0F0344C78FBE}"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602937-E099-AA4F-9058-3F48D7586F09}" type="slidenum">
              <a:rPr lang="en-US" smtClean="0"/>
              <a:t>‹#›</a:t>
            </a:fld>
            <a:endParaRPr lang="en-US" dirty="0"/>
          </a:p>
        </p:txBody>
      </p:sp>
    </p:spTree>
    <p:extLst>
      <p:ext uri="{BB962C8B-B14F-4D97-AF65-F5344CB8AC3E}">
        <p14:creationId xmlns:p14="http://schemas.microsoft.com/office/powerpoint/2010/main" val="4419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639D3-DEA8-C440-81F7-0F0344C78FBE}" type="datetimeFigureOut">
              <a:rPr lang="en-US" smtClean="0"/>
              <a:t>11/4/2019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02937-E099-AA4F-9058-3F48D7586F09}" type="slidenum">
              <a:rPr lang="en-US" smtClean="0"/>
              <a:t>‹#›</a:t>
            </a:fld>
            <a:endParaRPr lang="en-US" dirty="0"/>
          </a:p>
        </p:txBody>
      </p:sp>
    </p:spTree>
    <p:extLst>
      <p:ext uri="{BB962C8B-B14F-4D97-AF65-F5344CB8AC3E}">
        <p14:creationId xmlns:p14="http://schemas.microsoft.com/office/powerpoint/2010/main" val="9409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1104900" y="1629725"/>
            <a:ext cx="6637867" cy="5339923"/>
          </a:xfrm>
          <a:prstGeom prst="rect">
            <a:avLst/>
          </a:prstGeom>
          <a:noFill/>
        </p:spPr>
        <p:txBody>
          <a:bodyPr wrap="square" rtlCol="0">
            <a:spAutoFit/>
          </a:bodyPr>
          <a:lstStyle/>
          <a:p>
            <a:pPr algn="ctr"/>
            <a:r>
              <a:rPr lang="tr-TR" sz="4400" b="1" dirty="0">
                <a:solidFill>
                  <a:schemeClr val="accent1">
                    <a:lumMod val="50000"/>
                  </a:schemeClr>
                </a:solidFill>
                <a:effectLst>
                  <a:outerShdw blurRad="38100" dist="38100" dir="2700000" algn="tl">
                    <a:srgbClr val="000000">
                      <a:alpha val="43137"/>
                    </a:srgbClr>
                  </a:outerShdw>
                </a:effectLst>
                <a:latin typeface="Calibri" pitchFamily="34" charset="0"/>
              </a:rPr>
              <a:t>YURT DIŞI BİRİM, </a:t>
            </a:r>
          </a:p>
          <a:p>
            <a:pPr algn="ctr"/>
            <a:r>
              <a:rPr lang="tr-TR" sz="4400" b="1" dirty="0">
                <a:solidFill>
                  <a:schemeClr val="accent1">
                    <a:lumMod val="50000"/>
                  </a:schemeClr>
                </a:solidFill>
                <a:effectLst>
                  <a:outerShdw blurRad="38100" dist="38100" dir="2700000" algn="tl">
                    <a:srgbClr val="000000">
                      <a:alpha val="43137"/>
                    </a:srgbClr>
                  </a:outerShdw>
                </a:effectLst>
                <a:latin typeface="Calibri" pitchFamily="34" charset="0"/>
              </a:rPr>
              <a:t>MARKA VE TANITIM </a:t>
            </a:r>
          </a:p>
          <a:p>
            <a:pPr algn="ctr"/>
            <a:r>
              <a:rPr lang="tr-TR" sz="4400" b="1" dirty="0">
                <a:solidFill>
                  <a:schemeClr val="accent1">
                    <a:lumMod val="50000"/>
                  </a:schemeClr>
                </a:solidFill>
                <a:effectLst>
                  <a:outerShdw blurRad="38100" dist="38100" dir="2700000" algn="tl">
                    <a:srgbClr val="000000">
                      <a:alpha val="43137"/>
                    </a:srgbClr>
                  </a:outerShdw>
                </a:effectLst>
                <a:latin typeface="Calibri" pitchFamily="34" charset="0"/>
              </a:rPr>
              <a:t>FAALİYETLERİNİN </a:t>
            </a:r>
          </a:p>
          <a:p>
            <a:pPr algn="ctr"/>
            <a:r>
              <a:rPr lang="tr-TR" sz="4400" b="1" dirty="0">
                <a:solidFill>
                  <a:schemeClr val="accent1">
                    <a:lumMod val="50000"/>
                  </a:schemeClr>
                </a:solidFill>
                <a:effectLst>
                  <a:outerShdw blurRad="38100" dist="38100" dir="2700000" algn="tl">
                    <a:srgbClr val="000000">
                      <a:alpha val="43137"/>
                    </a:srgbClr>
                  </a:outerShdw>
                </a:effectLst>
                <a:latin typeface="Calibri" pitchFamily="34" charset="0"/>
              </a:rPr>
              <a:t>DESTEKLENMESİ</a:t>
            </a:r>
          </a:p>
          <a:p>
            <a:pPr algn="ctr"/>
            <a:endParaRPr lang="tr-TR" sz="3600" b="1" dirty="0">
              <a:solidFill>
                <a:schemeClr val="accent1">
                  <a:lumMod val="50000"/>
                </a:schemeClr>
              </a:solidFill>
              <a:effectLst>
                <a:outerShdw blurRad="38100" dist="38100" dir="2700000" algn="tl">
                  <a:srgbClr val="000000">
                    <a:alpha val="43137"/>
                  </a:srgbClr>
                </a:outerShdw>
              </a:effectLst>
              <a:latin typeface="Calibri" pitchFamily="34" charset="0"/>
            </a:endParaRPr>
          </a:p>
          <a:p>
            <a:pPr algn="ctr"/>
            <a:r>
              <a:rPr lang="tr-TR" sz="3200" b="1" dirty="0">
                <a:solidFill>
                  <a:schemeClr val="accent1">
                    <a:lumMod val="50000"/>
                  </a:schemeClr>
                </a:solidFill>
                <a:effectLst>
                  <a:outerShdw blurRad="38100" dist="38100" dir="2700000" algn="tl">
                    <a:srgbClr val="000000">
                      <a:alpha val="43137"/>
                    </a:srgbClr>
                  </a:outerShdw>
                </a:effectLst>
                <a:latin typeface="Calibri" pitchFamily="34" charset="0"/>
                <a:ea typeface="Batang" pitchFamily="18" charset="-127"/>
                <a:cs typeface="Calibri" pitchFamily="34" charset="0"/>
              </a:rPr>
              <a:t>(2010/6 Sayılı Tebliğ)</a:t>
            </a:r>
          </a:p>
          <a:p>
            <a:pPr algn="ctr"/>
            <a:endParaRPr lang="tr-TR" sz="3000" b="1" dirty="0">
              <a:solidFill>
                <a:schemeClr val="accent1">
                  <a:lumMod val="50000"/>
                </a:schemeClr>
              </a:solidFill>
              <a:effectLst>
                <a:outerShdw blurRad="38100" dist="38100" dir="2700000" algn="tl">
                  <a:srgbClr val="000000">
                    <a:alpha val="43137"/>
                  </a:srgbClr>
                </a:outerShdw>
              </a:effectLst>
              <a:latin typeface="Calibri" pitchFamily="34" charset="0"/>
              <a:ea typeface="Batang" pitchFamily="18" charset="-127"/>
              <a:cs typeface="Calibri" pitchFamily="34" charset="0"/>
            </a:endParaRPr>
          </a:p>
          <a:p>
            <a:pPr algn="ctr"/>
            <a:endParaRPr lang="tr-TR" sz="1500" b="1" dirty="0">
              <a:solidFill>
                <a:schemeClr val="accent1">
                  <a:lumMod val="50000"/>
                </a:schemeClr>
              </a:solidFill>
              <a:effectLst>
                <a:outerShdw blurRad="38100" dist="38100" dir="2700000" algn="tl">
                  <a:srgbClr val="000000">
                    <a:alpha val="43137"/>
                  </a:srgbClr>
                </a:outerShdw>
              </a:effectLst>
              <a:latin typeface="Calibri" pitchFamily="34" charset="0"/>
              <a:ea typeface="Batang" pitchFamily="18" charset="-127"/>
              <a:cs typeface="Calibri" pitchFamily="34" charset="0"/>
            </a:endParaRPr>
          </a:p>
          <a:p>
            <a:pPr algn="ctr"/>
            <a:r>
              <a:rPr lang="tr-TR" sz="2000" b="1" dirty="0">
                <a:solidFill>
                  <a:schemeClr val="accent1">
                    <a:lumMod val="50000"/>
                  </a:schemeClr>
                </a:solidFill>
                <a:cs typeface="Trajan Pro"/>
              </a:rPr>
              <a:t>201</a:t>
            </a:r>
            <a:r>
              <a:rPr lang="en-US" sz="2000" b="1" dirty="0">
                <a:solidFill>
                  <a:schemeClr val="accent1">
                    <a:lumMod val="50000"/>
                  </a:schemeClr>
                </a:solidFill>
                <a:cs typeface="Trajan Pro"/>
              </a:rPr>
              <a:t>9</a:t>
            </a:r>
            <a:endParaRPr lang="tr-TR" sz="2000" b="1" dirty="0">
              <a:solidFill>
                <a:schemeClr val="accent1">
                  <a:lumMod val="50000"/>
                </a:schemeClr>
              </a:solidFill>
              <a:cs typeface="Trajan Pro"/>
            </a:endParaRPr>
          </a:p>
          <a:p>
            <a:pPr algn="ctr"/>
            <a:r>
              <a:rPr lang="tr-TR" sz="2000" b="1" dirty="0">
                <a:solidFill>
                  <a:schemeClr val="accent1">
                    <a:lumMod val="50000"/>
                  </a:schemeClr>
                </a:solidFill>
                <a:cs typeface="Trajan Pro"/>
              </a:rPr>
              <a:t>Ankara</a:t>
            </a:r>
            <a:endParaRPr lang="en-US" sz="2000" b="1" dirty="0">
              <a:cs typeface="Trajan Pro"/>
            </a:endParaRPr>
          </a:p>
        </p:txBody>
      </p:sp>
    </p:spTree>
    <p:extLst>
      <p:ext uri="{BB962C8B-B14F-4D97-AF65-F5344CB8AC3E}">
        <p14:creationId xmlns:p14="http://schemas.microsoft.com/office/powerpoint/2010/main" val="707014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A-YURT DIŞI BİRİM KİRA GİDERLERİNİN DESTEKLENMESİ</a:t>
            </a:r>
            <a:br>
              <a:rPr lang="tr-TR" b="1" dirty="0">
                <a:latin typeface="Calibri" pitchFamily="34" charset="0"/>
              </a:rPr>
            </a:br>
            <a:endParaRPr lang="en-US" dirty="0">
              <a:latin typeface="Trajan Pro"/>
              <a:cs typeface="Trajan Pro"/>
            </a:endParaRPr>
          </a:p>
        </p:txBody>
      </p:sp>
      <p:sp>
        <p:nvSpPr>
          <p:cNvPr id="3" name="Rectangle 2"/>
          <p:cNvSpPr/>
          <p:nvPr/>
        </p:nvSpPr>
        <p:spPr>
          <a:xfrm>
            <a:off x="546755" y="1442300"/>
            <a:ext cx="7955880" cy="4893647"/>
          </a:xfrm>
          <a:prstGeom prst="rect">
            <a:avLst/>
          </a:prstGeom>
        </p:spPr>
        <p:txBody>
          <a:bodyPr wrap="square">
            <a:spAutoFit/>
          </a:bodyPr>
          <a:lstStyle/>
          <a:p>
            <a:pPr algn="just">
              <a:lnSpc>
                <a:spcPct val="150000"/>
              </a:lnSpc>
              <a:buFont typeface="Wingdings" pitchFamily="2" charset="2"/>
              <a:buChar char="v"/>
            </a:pPr>
            <a:r>
              <a:rPr lang="tr-TR" sz="2400" b="1" i="1" dirty="0">
                <a:solidFill>
                  <a:schemeClr val="accent1">
                    <a:lumMod val="50000"/>
                  </a:schemeClr>
                </a:solidFill>
                <a:latin typeface="Calibri" pitchFamily="34" charset="0"/>
              </a:rPr>
              <a:t> </a:t>
            </a:r>
            <a:r>
              <a:rPr lang="tr-TR" sz="2400" b="1" i="1" u="sng" dirty="0">
                <a:solidFill>
                  <a:schemeClr val="accent1">
                    <a:lumMod val="50000"/>
                  </a:schemeClr>
                </a:solidFill>
                <a:latin typeface="Calibri" pitchFamily="34" charset="0"/>
              </a:rPr>
              <a:t>SINAİ VE TİCARİ FAALİYET GÖSTEREN ŞİRKETLER:</a:t>
            </a:r>
          </a:p>
          <a:p>
            <a:pPr algn="just">
              <a:lnSpc>
                <a:spcPct val="150000"/>
              </a:lnSpc>
            </a:pPr>
            <a:r>
              <a:rPr lang="tr-TR" sz="2400" dirty="0">
                <a:solidFill>
                  <a:schemeClr val="accent1">
                    <a:lumMod val="50000"/>
                  </a:schemeClr>
                </a:solidFill>
                <a:latin typeface="Calibri" pitchFamily="34" charset="0"/>
              </a:rPr>
              <a:t>Türk Ticaret Kanunu hükümlerine göre kurulmuş, </a:t>
            </a:r>
            <a:r>
              <a:rPr lang="tr-TR" sz="2400" u="sng" dirty="0">
                <a:solidFill>
                  <a:schemeClr val="accent1">
                    <a:lumMod val="50000"/>
                  </a:schemeClr>
                </a:solidFill>
                <a:latin typeface="Calibri" pitchFamily="34" charset="0"/>
              </a:rPr>
              <a:t>kapasite raporu</a:t>
            </a:r>
            <a:r>
              <a:rPr lang="tr-TR" sz="2400" dirty="0">
                <a:solidFill>
                  <a:schemeClr val="accent1">
                    <a:lumMod val="50000"/>
                  </a:schemeClr>
                </a:solidFill>
                <a:latin typeface="Calibri" pitchFamily="34" charset="0"/>
              </a:rPr>
              <a:t> ve </a:t>
            </a:r>
            <a:r>
              <a:rPr lang="tr-TR" sz="2400" u="sng" dirty="0">
                <a:solidFill>
                  <a:schemeClr val="accent1">
                    <a:lumMod val="50000"/>
                  </a:schemeClr>
                </a:solidFill>
                <a:latin typeface="Calibri" pitchFamily="34" charset="0"/>
              </a:rPr>
              <a:t>yurt içi marka tescil belgesine</a:t>
            </a:r>
            <a:r>
              <a:rPr lang="tr-TR" sz="2400" dirty="0">
                <a:solidFill>
                  <a:schemeClr val="accent1">
                    <a:lumMod val="50000"/>
                  </a:schemeClr>
                </a:solidFill>
                <a:latin typeface="Calibri" pitchFamily="34" charset="0"/>
              </a:rPr>
              <a:t> sahip  şirketler ile </a:t>
            </a:r>
            <a:r>
              <a:rPr lang="tr-TR" sz="2400" u="sng" dirty="0">
                <a:solidFill>
                  <a:schemeClr val="accent1">
                    <a:lumMod val="50000"/>
                  </a:schemeClr>
                </a:solidFill>
                <a:latin typeface="Calibri" pitchFamily="34" charset="0"/>
              </a:rPr>
              <a:t>dış ticaret sermaye şirketleri</a:t>
            </a:r>
            <a:r>
              <a:rPr lang="tr-TR" sz="2400" dirty="0">
                <a:solidFill>
                  <a:schemeClr val="accent1">
                    <a:lumMod val="50000"/>
                  </a:schemeClr>
                </a:solidFill>
                <a:latin typeface="Calibri" pitchFamily="34" charset="0"/>
              </a:rPr>
              <a:t> ve </a:t>
            </a:r>
            <a:r>
              <a:rPr lang="tr-TR" sz="2400" u="sng" dirty="0">
                <a:solidFill>
                  <a:schemeClr val="accent1">
                    <a:lumMod val="50000"/>
                  </a:schemeClr>
                </a:solidFill>
                <a:latin typeface="Calibri" pitchFamily="34" charset="0"/>
              </a:rPr>
              <a:t>sektörel dış ticaret şirketleri ifade eder.</a:t>
            </a:r>
          </a:p>
          <a:p>
            <a:pPr algn="just"/>
            <a:endParaRPr lang="tr-TR" sz="2400" b="1" u="sng" dirty="0">
              <a:solidFill>
                <a:schemeClr val="accent1">
                  <a:lumMod val="50000"/>
                </a:schemeClr>
              </a:solidFill>
              <a:latin typeface="Calibri" pitchFamily="34" charset="0"/>
            </a:endParaRPr>
          </a:p>
          <a:p>
            <a:pPr algn="just">
              <a:lnSpc>
                <a:spcPct val="150000"/>
              </a:lnSpc>
              <a:buFont typeface="Wingdings" pitchFamily="2" charset="2"/>
              <a:buChar char="v"/>
            </a:pPr>
            <a:r>
              <a:rPr lang="tr-TR" sz="2400" b="1" i="1" dirty="0">
                <a:solidFill>
                  <a:schemeClr val="accent1">
                    <a:lumMod val="50000"/>
                  </a:schemeClr>
                </a:solidFill>
                <a:latin typeface="Calibri" pitchFamily="34" charset="0"/>
              </a:rPr>
              <a:t> </a:t>
            </a:r>
            <a:r>
              <a:rPr lang="tr-TR" sz="2400" b="1" i="1" u="sng" dirty="0">
                <a:solidFill>
                  <a:schemeClr val="accent1">
                    <a:lumMod val="50000"/>
                  </a:schemeClr>
                </a:solidFill>
                <a:latin typeface="Calibri" pitchFamily="34" charset="0"/>
              </a:rPr>
              <a:t>TİCARİ ŞİRKETLER:</a:t>
            </a:r>
          </a:p>
          <a:p>
            <a:pPr algn="just">
              <a:lnSpc>
                <a:spcPct val="150000"/>
              </a:lnSpc>
            </a:pPr>
            <a:r>
              <a:rPr lang="tr-TR" sz="2400" dirty="0">
                <a:solidFill>
                  <a:schemeClr val="accent1">
                    <a:lumMod val="50000"/>
                  </a:schemeClr>
                </a:solidFill>
                <a:latin typeface="Calibri" pitchFamily="34" charset="0"/>
              </a:rPr>
              <a:t>Türk Ticaret Kanunu hükümleri çerçevesinde kurulmuş ticari faaliyette bulunan şirketleri ifade eder.</a:t>
            </a:r>
          </a:p>
        </p:txBody>
      </p:sp>
    </p:spTree>
    <p:extLst>
      <p:ext uri="{BB962C8B-B14F-4D97-AF65-F5344CB8AC3E}">
        <p14:creationId xmlns:p14="http://schemas.microsoft.com/office/powerpoint/2010/main" val="53354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523220"/>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tr-TR" sz="1000" b="1" dirty="0">
              <a:solidFill>
                <a:schemeClr val="bg1">
                  <a:lumMod val="50000"/>
                </a:schemeClr>
              </a:solidFill>
              <a:latin typeface="Trajan Pro"/>
              <a:cs typeface="Trajan Pro"/>
            </a:endParaRP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A-YURT DIŞI BİRİM KİRA GİDERLERİNİN DESTEKLENMESİ</a:t>
            </a:r>
            <a:endParaRPr lang="en-US" b="1" dirty="0">
              <a:solidFill>
                <a:schemeClr val="accent1">
                  <a:lumMod val="50000"/>
                </a:schemeClr>
              </a:solidFill>
              <a:latin typeface="Trajan Pro"/>
              <a:cs typeface="Trajan Pro"/>
            </a:endParaRPr>
          </a:p>
        </p:txBody>
      </p:sp>
      <p:sp>
        <p:nvSpPr>
          <p:cNvPr id="3" name="Rectangle 2"/>
          <p:cNvSpPr/>
          <p:nvPr/>
        </p:nvSpPr>
        <p:spPr>
          <a:xfrm>
            <a:off x="393699" y="1196752"/>
            <a:ext cx="8498781" cy="5339923"/>
          </a:xfrm>
          <a:prstGeom prst="rect">
            <a:avLst/>
          </a:prstGeom>
        </p:spPr>
        <p:txBody>
          <a:bodyPr wrap="square">
            <a:spAutoFit/>
          </a:bodyPr>
          <a:lstStyle/>
          <a:p>
            <a:pPr algn="ctr"/>
            <a:r>
              <a:rPr lang="tr-TR" sz="2200" b="1" u="sng" dirty="0">
                <a:solidFill>
                  <a:schemeClr val="accent1">
                    <a:lumMod val="50000"/>
                  </a:schemeClr>
                </a:solidFill>
                <a:latin typeface="Calibri" pitchFamily="34" charset="0"/>
              </a:rPr>
              <a:t>UYGULAMADA DİKKAT EDİLMESİ GEREKEN HUSUSLAR</a:t>
            </a:r>
          </a:p>
          <a:p>
            <a:pPr algn="ctr"/>
            <a:endParaRPr lang="tr-TR" sz="2200" b="1" u="sng" dirty="0">
              <a:solidFill>
                <a:schemeClr val="accent1">
                  <a:lumMod val="50000"/>
                </a:schemeClr>
              </a:solidFill>
              <a:latin typeface="+mj-lt"/>
            </a:endParaRPr>
          </a:p>
          <a:p>
            <a:pPr algn="just">
              <a:buFont typeface="Wingdings" pitchFamily="2" charset="2"/>
              <a:buChar char="v"/>
            </a:pPr>
            <a:r>
              <a:rPr lang="tr-TR" sz="2300" b="1" dirty="0">
                <a:solidFill>
                  <a:schemeClr val="accent1">
                    <a:lumMod val="50000"/>
                  </a:schemeClr>
                </a:solidFill>
                <a:latin typeface="+mj-lt"/>
              </a:rPr>
              <a:t> </a:t>
            </a:r>
            <a:r>
              <a:rPr lang="tr-TR" sz="2300" dirty="0">
                <a:solidFill>
                  <a:schemeClr val="accent1">
                    <a:lumMod val="50000"/>
                  </a:schemeClr>
                </a:solidFill>
                <a:latin typeface="+mj-lt"/>
              </a:rPr>
              <a:t>Bu Tebliğ kapsamındaki desteklerden yararlanan </a:t>
            </a:r>
            <a:r>
              <a:rPr lang="tr-TR" sz="2300" b="1" u="sng" dirty="0">
                <a:solidFill>
                  <a:schemeClr val="accent1">
                    <a:lumMod val="50000"/>
                  </a:schemeClr>
                </a:solidFill>
                <a:latin typeface="+mj-lt"/>
              </a:rPr>
              <a:t>birimlerde</a:t>
            </a:r>
            <a:r>
              <a:rPr lang="tr-TR" sz="2300" b="1" dirty="0">
                <a:solidFill>
                  <a:schemeClr val="accent1">
                    <a:lumMod val="50000"/>
                  </a:schemeClr>
                </a:solidFill>
                <a:latin typeface="+mj-lt"/>
              </a:rPr>
              <a:t> </a:t>
            </a:r>
            <a:r>
              <a:rPr lang="tr-TR" sz="2300" b="1" u="sng" dirty="0">
                <a:solidFill>
                  <a:schemeClr val="accent1">
                    <a:lumMod val="50000"/>
                  </a:schemeClr>
                </a:solidFill>
                <a:latin typeface="+mj-lt"/>
              </a:rPr>
              <a:t>Türkiye’de üretilen ürünlerin pazarlanması gerekir.</a:t>
            </a:r>
          </a:p>
          <a:p>
            <a:pPr algn="just"/>
            <a:endParaRPr lang="tr-TR" sz="2300" b="1" dirty="0">
              <a:solidFill>
                <a:schemeClr val="accent1">
                  <a:lumMod val="50000"/>
                </a:schemeClr>
              </a:solidFill>
              <a:latin typeface="+mj-lt"/>
            </a:endParaRPr>
          </a:p>
          <a:p>
            <a:pPr algn="just">
              <a:buFont typeface="Wingdings" pitchFamily="2" charset="2"/>
              <a:buChar char="v"/>
            </a:pPr>
            <a:r>
              <a:rPr lang="tr-TR" sz="2300" b="1" dirty="0">
                <a:solidFill>
                  <a:schemeClr val="accent1">
                    <a:lumMod val="50000"/>
                  </a:schemeClr>
                </a:solidFill>
                <a:latin typeface="+mj-lt"/>
              </a:rPr>
              <a:t> </a:t>
            </a:r>
            <a:r>
              <a:rPr lang="tr-TR" sz="2300" dirty="0">
                <a:solidFill>
                  <a:schemeClr val="accent1">
                    <a:lumMod val="50000"/>
                  </a:schemeClr>
                </a:solidFill>
                <a:latin typeface="+mj-lt"/>
              </a:rPr>
              <a:t>Yurt dışı şirketin Türkiye’deki </a:t>
            </a:r>
            <a:r>
              <a:rPr lang="tr-TR" sz="2300" b="1" u="sng" dirty="0">
                <a:solidFill>
                  <a:schemeClr val="accent1">
                    <a:lumMod val="50000"/>
                  </a:schemeClr>
                </a:solidFill>
                <a:latin typeface="+mj-lt"/>
              </a:rPr>
              <a:t>ana şirketin kuruluş tarihinden sonra açılması gerekir. </a:t>
            </a:r>
          </a:p>
          <a:p>
            <a:pPr algn="just"/>
            <a:endParaRPr lang="tr-TR" sz="2300" b="1" dirty="0">
              <a:solidFill>
                <a:schemeClr val="accent1">
                  <a:lumMod val="50000"/>
                </a:schemeClr>
              </a:solidFill>
              <a:latin typeface="+mj-lt"/>
            </a:endParaRPr>
          </a:p>
          <a:p>
            <a:pPr algn="just">
              <a:buFont typeface="Wingdings" pitchFamily="2" charset="2"/>
              <a:buChar char="v"/>
            </a:pPr>
            <a:r>
              <a:rPr lang="tr-TR" sz="2300" b="1" dirty="0">
                <a:solidFill>
                  <a:schemeClr val="accent1">
                    <a:lumMod val="50000"/>
                  </a:schemeClr>
                </a:solidFill>
                <a:latin typeface="+mj-lt"/>
              </a:rPr>
              <a:t> </a:t>
            </a:r>
            <a:r>
              <a:rPr lang="tr-TR" sz="2300" b="1" u="sng" dirty="0">
                <a:solidFill>
                  <a:schemeClr val="accent1">
                    <a:lumMod val="50000"/>
                  </a:schemeClr>
                </a:solidFill>
                <a:latin typeface="+mj-lt"/>
              </a:rPr>
              <a:t>Kiracı ile kiraya </a:t>
            </a:r>
            <a:r>
              <a:rPr lang="tr-TR" sz="2400" b="1" u="sng" dirty="0">
                <a:solidFill>
                  <a:schemeClr val="accent1">
                    <a:lumMod val="50000"/>
                  </a:schemeClr>
                </a:solidFill>
                <a:latin typeface="+mj-lt"/>
              </a:rPr>
              <a:t>verenin ilişkili kişi olmaması</a:t>
            </a:r>
            <a:r>
              <a:rPr lang="tr-TR" sz="2400" b="1" dirty="0">
                <a:solidFill>
                  <a:schemeClr val="accent1">
                    <a:lumMod val="50000"/>
                  </a:schemeClr>
                </a:solidFill>
                <a:latin typeface="+mj-lt"/>
              </a:rPr>
              <a:t> </a:t>
            </a:r>
            <a:r>
              <a:rPr lang="tr-TR" sz="2300" dirty="0">
                <a:solidFill>
                  <a:schemeClr val="accent1">
                    <a:lumMod val="50000"/>
                  </a:schemeClr>
                </a:solidFill>
                <a:latin typeface="+mj-lt"/>
              </a:rPr>
              <a:t>ve</a:t>
            </a:r>
            <a:r>
              <a:rPr lang="tr-TR" sz="2300" b="1" dirty="0">
                <a:solidFill>
                  <a:schemeClr val="accent1">
                    <a:lumMod val="50000"/>
                  </a:schemeClr>
                </a:solidFill>
                <a:latin typeface="+mj-lt"/>
              </a:rPr>
              <a:t> </a:t>
            </a:r>
            <a:r>
              <a:rPr lang="tr-TR" sz="2300" b="1" u="sng" dirty="0">
                <a:solidFill>
                  <a:schemeClr val="accent1">
                    <a:lumMod val="50000"/>
                  </a:schemeClr>
                </a:solidFill>
                <a:latin typeface="+mj-lt"/>
              </a:rPr>
              <a:t>kiralanan yerin konut olarak kullanılmaması gerekir.</a:t>
            </a:r>
          </a:p>
          <a:p>
            <a:pPr algn="just">
              <a:buFont typeface="Wingdings" pitchFamily="2" charset="2"/>
              <a:buChar char="v"/>
            </a:pPr>
            <a:endParaRPr lang="tr-TR" sz="2300" b="1" u="sng" dirty="0">
              <a:solidFill>
                <a:schemeClr val="accent1">
                  <a:lumMod val="50000"/>
                </a:schemeClr>
              </a:solidFill>
              <a:latin typeface="+mj-lt"/>
            </a:endParaRPr>
          </a:p>
          <a:p>
            <a:pPr algn="just">
              <a:buFont typeface="Wingdings" pitchFamily="2" charset="2"/>
              <a:buChar char="v"/>
            </a:pPr>
            <a:r>
              <a:rPr lang="tr-TR" sz="2300" b="1" dirty="0"/>
              <a:t> </a:t>
            </a:r>
            <a:r>
              <a:rPr lang="tr-TR" sz="2300" dirty="0">
                <a:solidFill>
                  <a:schemeClr val="accent1">
                    <a:lumMod val="50000"/>
                  </a:schemeClr>
                </a:solidFill>
              </a:rPr>
              <a:t>İşletme giderlerinin destek kapsamında bulunmaması nedeniyle, kira desteği için</a:t>
            </a:r>
            <a:r>
              <a:rPr lang="tr-TR" sz="2300" b="1" dirty="0">
                <a:solidFill>
                  <a:schemeClr val="accent1">
                    <a:lumMod val="50000"/>
                  </a:schemeClr>
                </a:solidFill>
              </a:rPr>
              <a:t> </a:t>
            </a:r>
            <a:r>
              <a:rPr lang="tr-TR" sz="2300" b="1" u="sng" dirty="0">
                <a:solidFill>
                  <a:schemeClr val="accent1">
                    <a:lumMod val="50000"/>
                  </a:schemeClr>
                </a:solidFill>
              </a:rPr>
              <a:t>net kira tutarı ile işletme giderlerinin kira sözleşmesinde açık bir şekilde belirtilmesi gerekir.</a:t>
            </a:r>
            <a:endParaRPr lang="tr-TR" sz="2300" b="1" dirty="0">
              <a:solidFill>
                <a:schemeClr val="accent1">
                  <a:lumMod val="50000"/>
                </a:schemeClr>
              </a:solidFill>
              <a:latin typeface="+mj-lt"/>
            </a:endParaRPr>
          </a:p>
          <a:p>
            <a:pPr algn="just"/>
            <a:endParaRPr lang="tr-TR" sz="2000" b="1" dirty="0">
              <a:solidFill>
                <a:schemeClr val="accent1">
                  <a:lumMod val="50000"/>
                </a:schemeClr>
              </a:solidFill>
              <a:latin typeface="+mj-lt"/>
            </a:endParaRPr>
          </a:p>
        </p:txBody>
      </p:sp>
    </p:spTree>
    <p:extLst>
      <p:ext uri="{BB962C8B-B14F-4D97-AF65-F5344CB8AC3E}">
        <p14:creationId xmlns:p14="http://schemas.microsoft.com/office/powerpoint/2010/main" val="220761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TEBLİĞ KAPSAMINDAKİ DESTEKLER</a:t>
            </a:r>
            <a:endParaRPr lang="en-US" dirty="0">
              <a:solidFill>
                <a:schemeClr val="accent1">
                  <a:lumMod val="50000"/>
                </a:schemeClr>
              </a:solidFill>
              <a:latin typeface="Trajan Pro"/>
              <a:cs typeface="Trajan Pro"/>
            </a:endParaRPr>
          </a:p>
        </p:txBody>
      </p:sp>
      <p:sp>
        <p:nvSpPr>
          <p:cNvPr id="3" name="Rectangle 2"/>
          <p:cNvSpPr/>
          <p:nvPr/>
        </p:nvSpPr>
        <p:spPr>
          <a:xfrm>
            <a:off x="473083" y="1766280"/>
            <a:ext cx="8275381" cy="3200876"/>
          </a:xfrm>
          <a:prstGeom prst="rect">
            <a:avLst/>
          </a:prstGeom>
        </p:spPr>
        <p:txBody>
          <a:bodyPr wrap="square">
            <a:spAutoFit/>
          </a:bodyPr>
          <a:lstStyle/>
          <a:p>
            <a:endParaRPr lang="tr-TR" b="1" u="sng" dirty="0">
              <a:solidFill>
                <a:schemeClr val="accent1">
                  <a:lumMod val="50000"/>
                </a:schemeClr>
              </a:solidFill>
              <a:latin typeface="Calibri" pitchFamily="34" charset="0"/>
            </a:endParaRPr>
          </a:p>
          <a:p>
            <a:endParaRPr lang="tr-TR" sz="2400" b="1" dirty="0">
              <a:solidFill>
                <a:schemeClr val="accent1">
                  <a:lumMod val="50000"/>
                </a:schemeClr>
              </a:solidFill>
              <a:latin typeface="Calibri" pitchFamily="34" charset="0"/>
            </a:endParaRPr>
          </a:p>
          <a:p>
            <a:endParaRPr lang="tr-TR" sz="2400" b="1" dirty="0">
              <a:solidFill>
                <a:schemeClr val="accent1">
                  <a:lumMod val="50000"/>
                </a:schemeClr>
              </a:solidFill>
              <a:latin typeface="Calibri" pitchFamily="34" charset="0"/>
            </a:endParaRPr>
          </a:p>
          <a:p>
            <a:pPr algn="ctr"/>
            <a:r>
              <a:rPr lang="tr-TR" sz="4400" b="1" dirty="0">
                <a:solidFill>
                  <a:schemeClr val="accent1">
                    <a:lumMod val="50000"/>
                  </a:schemeClr>
                </a:solidFill>
                <a:latin typeface="Calibri" pitchFamily="34" charset="0"/>
              </a:rPr>
              <a:t>B) </a:t>
            </a:r>
            <a:r>
              <a:rPr lang="en-US" sz="4400" b="1" dirty="0">
                <a:solidFill>
                  <a:schemeClr val="accent1">
                    <a:lumMod val="50000"/>
                  </a:schemeClr>
                </a:solidFill>
                <a:latin typeface="Calibri" pitchFamily="34" charset="0"/>
              </a:rPr>
              <a:t>YURT DIŞI </a:t>
            </a:r>
            <a:r>
              <a:rPr lang="tr-TR" sz="4400" b="1" dirty="0">
                <a:solidFill>
                  <a:schemeClr val="accent1">
                    <a:lumMod val="50000"/>
                  </a:schemeClr>
                </a:solidFill>
                <a:latin typeface="Calibri" pitchFamily="34" charset="0"/>
              </a:rPr>
              <a:t>TANITIM GİDERLERİNİN DESTEKLENMESİ</a:t>
            </a:r>
          </a:p>
          <a:p>
            <a:endParaRPr lang="tr-TR" sz="2400" b="1" dirty="0">
              <a:solidFill>
                <a:schemeClr val="accent1">
                  <a:lumMod val="50000"/>
                </a:schemeClr>
              </a:solidFill>
              <a:latin typeface="Calibri" pitchFamily="34" charset="0"/>
            </a:endParaRPr>
          </a:p>
          <a:p>
            <a:pPr algn="just"/>
            <a:endParaRPr lang="tr-TR" sz="2400" b="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156903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100843"/>
            <a:ext cx="9144000" cy="6856549"/>
          </a:xfrm>
          <a:prstGeom prst="rect">
            <a:avLst/>
          </a:prstGeom>
        </p:spPr>
      </p:pic>
      <p:sp>
        <p:nvSpPr>
          <p:cNvPr id="7" name="TextBox 6"/>
          <p:cNvSpPr txBox="1"/>
          <p:nvPr/>
        </p:nvSpPr>
        <p:spPr>
          <a:xfrm>
            <a:off x="0" y="186955"/>
            <a:ext cx="9143999" cy="246221"/>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endParaRPr lang="en-US" sz="800" dirty="0">
              <a:solidFill>
                <a:schemeClr val="accent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GİDERLERİNİN DESTEKLENMESİ</a:t>
            </a:r>
            <a:endParaRPr lang="en-US" dirty="0">
              <a:solidFill>
                <a:schemeClr val="accent1">
                  <a:lumMod val="50000"/>
                </a:schemeClr>
              </a:solidFill>
              <a:latin typeface="Trajan Pro"/>
              <a:cs typeface="Trajan Pro"/>
            </a:endParaRPr>
          </a:p>
        </p:txBody>
      </p:sp>
      <p:sp>
        <p:nvSpPr>
          <p:cNvPr id="3" name="Rectangle 2"/>
          <p:cNvSpPr/>
          <p:nvPr/>
        </p:nvSpPr>
        <p:spPr>
          <a:xfrm>
            <a:off x="323528" y="1268760"/>
            <a:ext cx="8255304" cy="1231106"/>
          </a:xfrm>
          <a:prstGeom prst="rect">
            <a:avLst/>
          </a:prstGeom>
        </p:spPr>
        <p:txBody>
          <a:bodyPr wrap="square">
            <a:spAutoFit/>
          </a:bodyPr>
          <a:lstStyle/>
          <a:p>
            <a:pPr algn="just">
              <a:buFont typeface="Wingdings" pitchFamily="2" charset="2"/>
              <a:buChar char="v"/>
            </a:pPr>
            <a:endParaRPr lang="tr-TR" b="1" dirty="0">
              <a:latin typeface="Calibri" pitchFamily="34" charset="0"/>
            </a:endParaRPr>
          </a:p>
          <a:p>
            <a:pPr algn="just">
              <a:buFont typeface="Wingdings" pitchFamily="2" charset="2"/>
              <a:buChar char="v"/>
            </a:pPr>
            <a:endParaRPr lang="tr-TR" b="1" dirty="0">
              <a:latin typeface="Calibri" pitchFamily="34" charset="0"/>
            </a:endParaRPr>
          </a:p>
          <a:p>
            <a:pPr algn="just">
              <a:buFont typeface="Wingdings" pitchFamily="2" charset="2"/>
              <a:buChar char="v"/>
            </a:pPr>
            <a:endParaRPr lang="tr-TR" b="1" dirty="0">
              <a:latin typeface="Calibri" pitchFamily="34" charset="0"/>
            </a:endParaRPr>
          </a:p>
          <a:p>
            <a:pPr algn="just"/>
            <a:endParaRPr lang="tr-TR" sz="2000" b="1" dirty="0">
              <a:latin typeface="Calibri" pitchFamily="34" charset="0"/>
            </a:endParaRPr>
          </a:p>
        </p:txBody>
      </p:sp>
      <p:sp>
        <p:nvSpPr>
          <p:cNvPr id="4" name="Rectangle 3"/>
          <p:cNvSpPr/>
          <p:nvPr/>
        </p:nvSpPr>
        <p:spPr>
          <a:xfrm>
            <a:off x="202708" y="1281733"/>
            <a:ext cx="8496944" cy="6678751"/>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tr-TR" sz="2400" dirty="0">
                <a:solidFill>
                  <a:schemeClr val="accent1">
                    <a:lumMod val="50000"/>
                  </a:schemeClr>
                </a:solidFill>
                <a:latin typeface="+mj-lt"/>
              </a:rPr>
              <a:t>Tanıtım desteğinden yararlanabilmek için </a:t>
            </a:r>
            <a:r>
              <a:rPr lang="tr-TR" sz="2400" b="1" u="sng" dirty="0">
                <a:solidFill>
                  <a:schemeClr val="accent1">
                    <a:lumMod val="50000"/>
                  </a:schemeClr>
                </a:solidFill>
                <a:latin typeface="+mj-lt"/>
              </a:rPr>
              <a:t>Tebliğ kapsamında desteklenen yurt dışı birimin bulunması</a:t>
            </a:r>
            <a:r>
              <a:rPr lang="tr-TR" sz="2400" dirty="0">
                <a:solidFill>
                  <a:schemeClr val="accent1">
                    <a:lumMod val="50000"/>
                  </a:schemeClr>
                </a:solidFill>
                <a:latin typeface="+mj-lt"/>
              </a:rPr>
              <a:t> veya </a:t>
            </a:r>
            <a:r>
              <a:rPr lang="tr-TR" sz="2400" b="1" u="sng" dirty="0">
                <a:solidFill>
                  <a:schemeClr val="accent1">
                    <a:lumMod val="50000"/>
                  </a:schemeClr>
                </a:solidFill>
                <a:latin typeface="+mj-lt"/>
              </a:rPr>
              <a:t>yurt içi marka tescil belgesi</a:t>
            </a:r>
            <a:r>
              <a:rPr lang="tr-TR" sz="2400" dirty="0">
                <a:solidFill>
                  <a:schemeClr val="accent1">
                    <a:lumMod val="50000"/>
                  </a:schemeClr>
                </a:solidFill>
                <a:latin typeface="+mj-lt"/>
              </a:rPr>
              <a:t> ile </a:t>
            </a:r>
            <a:r>
              <a:rPr lang="tr-TR" sz="2400" b="1" u="sng" dirty="0">
                <a:solidFill>
                  <a:schemeClr val="accent1">
                    <a:lumMod val="50000"/>
                  </a:schemeClr>
                </a:solidFill>
                <a:latin typeface="+mj-lt"/>
              </a:rPr>
              <a:t>tanıtım yapılacak ülkede</a:t>
            </a:r>
            <a:r>
              <a:rPr lang="en-US" sz="2400" b="1" u="sng" dirty="0">
                <a:solidFill>
                  <a:schemeClr val="accent1">
                    <a:lumMod val="50000"/>
                  </a:schemeClr>
                </a:solidFill>
                <a:latin typeface="+mj-lt"/>
              </a:rPr>
              <a:t> </a:t>
            </a:r>
            <a:r>
              <a:rPr lang="tr-TR" sz="2400" b="1" u="sng" dirty="0">
                <a:solidFill>
                  <a:schemeClr val="accent1">
                    <a:lumMod val="50000"/>
                  </a:schemeClr>
                </a:solidFill>
                <a:latin typeface="+mj-lt"/>
              </a:rPr>
              <a:t>marka tescil belgesine sahip olunması/marka tescil başvurusu yapılmış olması</a:t>
            </a:r>
            <a:r>
              <a:rPr lang="tr-TR" sz="2400" dirty="0">
                <a:solidFill>
                  <a:schemeClr val="accent1">
                    <a:lumMod val="50000"/>
                  </a:schemeClr>
                </a:solidFill>
                <a:latin typeface="+mj-lt"/>
              </a:rPr>
              <a:t> gerekmektedir.</a:t>
            </a:r>
          </a:p>
          <a:p>
            <a:pPr marL="342900" indent="-342900" algn="just">
              <a:lnSpc>
                <a:spcPct val="150000"/>
              </a:lnSpc>
              <a:buFont typeface="Wingdings" panose="05000000000000000000" pitchFamily="2" charset="2"/>
              <a:buChar char="§"/>
            </a:pPr>
            <a:endParaRPr lang="tr-TR" sz="2400" u="sng" dirty="0">
              <a:solidFill>
                <a:schemeClr val="accent1">
                  <a:lumMod val="50000"/>
                </a:schemeClr>
              </a:solidFill>
              <a:latin typeface="+mj-lt"/>
            </a:endParaRPr>
          </a:p>
          <a:p>
            <a:pPr marL="342900" indent="-342900" algn="just">
              <a:lnSpc>
                <a:spcPct val="150000"/>
              </a:lnSpc>
              <a:buFont typeface="Wingdings" panose="05000000000000000000" pitchFamily="2" charset="2"/>
              <a:buChar char="§"/>
            </a:pPr>
            <a:r>
              <a:rPr lang="tr-TR" sz="2400" dirty="0">
                <a:solidFill>
                  <a:schemeClr val="accent1">
                    <a:lumMod val="50000"/>
                  </a:schemeClr>
                </a:solidFill>
                <a:latin typeface="+mj-lt"/>
              </a:rPr>
              <a:t>Şirketler ve işbirliği kuruluşları tanıtım desteğinden </a:t>
            </a:r>
            <a:r>
              <a:rPr lang="tr-TR" sz="2400" b="1" u="sng" dirty="0">
                <a:solidFill>
                  <a:schemeClr val="accent1">
                    <a:lumMod val="50000"/>
                  </a:schemeClr>
                </a:solidFill>
                <a:latin typeface="+mj-lt"/>
              </a:rPr>
              <a:t>en fazla 4 (dört) yıl</a:t>
            </a:r>
            <a:r>
              <a:rPr lang="tr-TR" sz="2400" dirty="0">
                <a:solidFill>
                  <a:schemeClr val="accent1">
                    <a:lumMod val="50000"/>
                  </a:schemeClr>
                </a:solidFill>
                <a:latin typeface="+mj-lt"/>
              </a:rPr>
              <a:t> süresince yararlanır. 4 (dört) yıllık süre bu konudaki </a:t>
            </a:r>
            <a:r>
              <a:rPr lang="tr-TR" sz="2400" b="1" u="sng" dirty="0">
                <a:solidFill>
                  <a:schemeClr val="accent1">
                    <a:lumMod val="50000"/>
                  </a:schemeClr>
                </a:solidFill>
                <a:latin typeface="+mj-lt"/>
              </a:rPr>
              <a:t>ilk destek ödemesine esas teşkil eden ödeme belgesinin tarihinden itibaren başlar.</a:t>
            </a:r>
          </a:p>
          <a:p>
            <a:pPr marL="342900" indent="-342900" algn="just">
              <a:buFont typeface="Wingdings" panose="05000000000000000000" pitchFamily="2" charset="2"/>
              <a:buChar char="§"/>
            </a:pPr>
            <a:endParaRPr lang="tr-TR" sz="2200" b="1" u="sng" dirty="0">
              <a:solidFill>
                <a:schemeClr val="accent1">
                  <a:lumMod val="50000"/>
                </a:schemeClr>
              </a:solidFill>
              <a:latin typeface="+mj-lt"/>
            </a:endParaRPr>
          </a:p>
          <a:p>
            <a:pPr marL="342900" indent="-342900" algn="just">
              <a:buFont typeface="Wingdings" panose="05000000000000000000" pitchFamily="2" charset="2"/>
              <a:buChar char="§"/>
            </a:pPr>
            <a:endParaRPr lang="tr-TR" sz="2200" u="sng" dirty="0">
              <a:solidFill>
                <a:schemeClr val="accent1">
                  <a:lumMod val="50000"/>
                </a:schemeClr>
              </a:solidFill>
              <a:latin typeface="+mj-lt"/>
            </a:endParaRPr>
          </a:p>
          <a:p>
            <a:pPr algn="just"/>
            <a:endParaRPr lang="tr-TR" sz="2400" b="1" dirty="0">
              <a:solidFill>
                <a:schemeClr val="accent1">
                  <a:lumMod val="50000"/>
                </a:schemeClr>
              </a:solidFill>
            </a:endParaRPr>
          </a:p>
        </p:txBody>
      </p:sp>
    </p:spTree>
    <p:extLst>
      <p:ext uri="{BB962C8B-B14F-4D97-AF65-F5344CB8AC3E}">
        <p14:creationId xmlns:p14="http://schemas.microsoft.com/office/powerpoint/2010/main" val="305044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2" y="-101600"/>
            <a:ext cx="9144000" cy="6856549"/>
          </a:xfrm>
          <a:prstGeom prst="rect">
            <a:avLst/>
          </a:prstGeom>
        </p:spPr>
      </p:pic>
      <p:sp>
        <p:nvSpPr>
          <p:cNvPr id="7" name="TextBox 6"/>
          <p:cNvSpPr txBox="1"/>
          <p:nvPr/>
        </p:nvSpPr>
        <p:spPr>
          <a:xfrm>
            <a:off x="0" y="186955"/>
            <a:ext cx="9143999" cy="246221"/>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endParaRPr lang="en-US" sz="800" dirty="0">
              <a:solidFill>
                <a:schemeClr val="accent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FAALİYETLERİNİN DESTEKLENMESİ</a:t>
            </a:r>
            <a:endParaRPr lang="en-US" dirty="0">
              <a:solidFill>
                <a:schemeClr val="accent1">
                  <a:lumMod val="50000"/>
                </a:schemeClr>
              </a:solidFill>
              <a:latin typeface="Trajan Pro"/>
              <a:cs typeface="Trajan Pro"/>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64" y="1917700"/>
            <a:ext cx="8892136"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700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062"/>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073129" y="543587"/>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GİDERLERİNİN DESTEKLENMESİ</a:t>
            </a:r>
            <a:endParaRPr lang="en-US" dirty="0">
              <a:solidFill>
                <a:schemeClr val="accent1">
                  <a:lumMod val="50000"/>
                </a:schemeClr>
              </a:solidFill>
              <a:latin typeface="Trajan Pro"/>
              <a:cs typeface="Trajan Pro"/>
            </a:endParaRPr>
          </a:p>
        </p:txBody>
      </p:sp>
      <p:sp>
        <p:nvSpPr>
          <p:cNvPr id="3" name="Rectangle 2"/>
          <p:cNvSpPr/>
          <p:nvPr/>
        </p:nvSpPr>
        <p:spPr>
          <a:xfrm>
            <a:off x="165100" y="961534"/>
            <a:ext cx="4702175" cy="477054"/>
          </a:xfrm>
          <a:prstGeom prst="rect">
            <a:avLst/>
          </a:prstGeom>
          <a:ln>
            <a:noFill/>
          </a:ln>
        </p:spPr>
        <p:txBody>
          <a:bodyPr wrap="square">
            <a:spAutoFit/>
          </a:bodyPr>
          <a:lstStyle/>
          <a:p>
            <a:pPr algn="just"/>
            <a:endParaRPr lang="tr-TR" sz="800" b="1" u="sng" dirty="0">
              <a:latin typeface="Calibri" pitchFamily="34" charset="0"/>
            </a:endParaRPr>
          </a:p>
          <a:p>
            <a:pPr algn="just">
              <a:buFont typeface="Wingdings" pitchFamily="2" charset="2"/>
              <a:buChar char="v"/>
            </a:pPr>
            <a:endParaRPr lang="tr-TR" sz="1700" b="1" u="sng" dirty="0">
              <a:latin typeface="Calibri" pitchFamily="34" charset="0"/>
            </a:endParaRPr>
          </a:p>
        </p:txBody>
      </p:sp>
      <p:sp>
        <p:nvSpPr>
          <p:cNvPr id="10" name="Rectangle 9"/>
          <p:cNvSpPr/>
          <p:nvPr/>
        </p:nvSpPr>
        <p:spPr>
          <a:xfrm>
            <a:off x="4743447" y="961534"/>
            <a:ext cx="4287431" cy="330860"/>
          </a:xfrm>
          <a:prstGeom prst="rect">
            <a:avLst/>
          </a:prstGeom>
        </p:spPr>
        <p:txBody>
          <a:bodyPr wrap="square">
            <a:spAutoFit/>
          </a:bodyPr>
          <a:lstStyle/>
          <a:p>
            <a:pPr algn="just"/>
            <a:endParaRPr lang="tr-TR" sz="1550" b="1" dirty="0">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1052276"/>
              </p:ext>
            </p:extLst>
          </p:nvPr>
        </p:nvGraphicFramePr>
        <p:xfrm>
          <a:off x="468000" y="1296000"/>
          <a:ext cx="7614951" cy="1085760"/>
        </p:xfrm>
        <a:graphic>
          <a:graphicData uri="http://schemas.openxmlformats.org/drawingml/2006/table">
            <a:tbl>
              <a:tblPr firstRow="1" bandRow="1">
                <a:tableStyleId>{5C22544A-7EE6-4342-B048-85BDC9FD1C3A}</a:tableStyleId>
              </a:tblPr>
              <a:tblGrid>
                <a:gridCol w="7614951">
                  <a:extLst>
                    <a:ext uri="{9D8B030D-6E8A-4147-A177-3AD203B41FA5}">
                      <a16:colId xmlns:a16="http://schemas.microsoft.com/office/drawing/2014/main" val="20000"/>
                    </a:ext>
                  </a:extLst>
                </a:gridCol>
              </a:tblGrid>
              <a:tr h="360000">
                <a:tc>
                  <a:txBody>
                    <a:bodyPr/>
                    <a:lstStyle/>
                    <a:p>
                      <a:pPr algn="just"/>
                      <a:r>
                        <a:rPr lang="tr-TR" sz="1800" b="1" u="sng" dirty="0">
                          <a:latin typeface="Calibri" pitchFamily="34" charset="0"/>
                        </a:rPr>
                        <a:t>TV ve RADYO </a:t>
                      </a:r>
                    </a:p>
                  </a:txBody>
                  <a:tcPr/>
                </a:tc>
                <a:extLst>
                  <a:ext uri="{0D108BD9-81ED-4DB2-BD59-A6C34878D82A}">
                    <a16:rowId xmlns:a16="http://schemas.microsoft.com/office/drawing/2014/main" val="10000"/>
                  </a:ext>
                </a:extLst>
              </a:tr>
              <a:tr h="360000">
                <a:tc>
                  <a:txBody>
                    <a:bodyPr/>
                    <a:lstStyle/>
                    <a:p>
                      <a:pPr algn="just"/>
                      <a:r>
                        <a:rPr lang="tr-TR" sz="1550" b="1" dirty="0">
                          <a:latin typeface="Calibri" pitchFamily="34" charset="0"/>
                        </a:rPr>
                        <a:t>TV/Radyo reklamları</a:t>
                      </a:r>
                    </a:p>
                  </a:txBody>
                  <a:tcPr marL="68580" marR="68580" marT="0" marB="0" anchor="ctr"/>
                </a:tc>
                <a:extLst>
                  <a:ext uri="{0D108BD9-81ED-4DB2-BD59-A6C34878D82A}">
                    <a16:rowId xmlns:a16="http://schemas.microsoft.com/office/drawing/2014/main" val="10001"/>
                  </a:ext>
                </a:extLst>
              </a:tr>
              <a:tr h="360000">
                <a:tc>
                  <a:txBody>
                    <a:bodyPr/>
                    <a:lstStyle/>
                    <a:p>
                      <a:pPr algn="just"/>
                      <a:r>
                        <a:rPr lang="tr-TR" sz="1550" b="1" dirty="0">
                          <a:latin typeface="Calibri" pitchFamily="34" charset="0"/>
                        </a:rPr>
                        <a:t>TV/Radyo programlarına sponsorluk</a:t>
                      </a: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55441136"/>
              </p:ext>
            </p:extLst>
          </p:nvPr>
        </p:nvGraphicFramePr>
        <p:xfrm>
          <a:off x="500189" y="4229766"/>
          <a:ext cx="7582764" cy="2165760"/>
        </p:xfrm>
        <a:graphic>
          <a:graphicData uri="http://schemas.openxmlformats.org/drawingml/2006/table">
            <a:tbl>
              <a:tblPr firstRow="1" bandRow="1">
                <a:tableStyleId>{5C22544A-7EE6-4342-B048-85BDC9FD1C3A}</a:tableStyleId>
              </a:tblPr>
              <a:tblGrid>
                <a:gridCol w="7582764">
                  <a:extLst>
                    <a:ext uri="{9D8B030D-6E8A-4147-A177-3AD203B41FA5}">
                      <a16:colId xmlns:a16="http://schemas.microsoft.com/office/drawing/2014/main" val="20000"/>
                    </a:ext>
                  </a:extLst>
                </a:gridCol>
              </a:tblGrid>
              <a:tr h="360000">
                <a:tc>
                  <a:txBody>
                    <a:bodyPr/>
                    <a:lstStyle/>
                    <a:p>
                      <a:r>
                        <a:rPr lang="en-US" sz="1800" b="1" kern="1200" dirty="0">
                          <a:solidFill>
                            <a:schemeClr val="lt1"/>
                          </a:solidFill>
                          <a:effectLst/>
                          <a:latin typeface="+mj-lt"/>
                          <a:ea typeface="+mn-ea"/>
                          <a:cs typeface="+mn-cs"/>
                        </a:rPr>
                        <a:t>İÇ VE DIŞ MEKANLARDA GERÇEKLEŞTİRİLEN TANITIM</a:t>
                      </a:r>
                      <a:endParaRPr lang="tr-TR" sz="1800" b="1" kern="1200" dirty="0">
                        <a:solidFill>
                          <a:schemeClr val="lt1"/>
                        </a:solidFill>
                        <a:effectLst/>
                        <a:latin typeface="+mj-lt"/>
                        <a:ea typeface="+mn-ea"/>
                        <a:cs typeface="+mn-cs"/>
                      </a:endParaRPr>
                    </a:p>
                  </a:txBody>
                  <a:tcPr/>
                </a:tc>
                <a:extLst>
                  <a:ext uri="{0D108BD9-81ED-4DB2-BD59-A6C34878D82A}">
                    <a16:rowId xmlns:a16="http://schemas.microsoft.com/office/drawing/2014/main" val="10000"/>
                  </a:ext>
                </a:extLst>
              </a:tr>
              <a:tr h="360000">
                <a:tc>
                  <a:txBody>
                    <a:bodyPr/>
                    <a:lstStyle/>
                    <a:p>
                      <a:pPr>
                        <a:spcAft>
                          <a:spcPts val="0"/>
                        </a:spcAft>
                      </a:pPr>
                      <a:r>
                        <a:rPr lang="en-US" sz="1600" b="1" dirty="0">
                          <a:solidFill>
                            <a:srgbClr val="000000"/>
                          </a:solidFill>
                          <a:effectLst/>
                          <a:latin typeface="+mn-lt"/>
                          <a:ea typeface="Times New Roman"/>
                        </a:rPr>
                        <a:t>E</a:t>
                      </a:r>
                      <a:r>
                        <a:rPr lang="tr-TR" sz="1600" b="1" dirty="0" err="1">
                          <a:solidFill>
                            <a:srgbClr val="000000"/>
                          </a:solidFill>
                          <a:effectLst/>
                          <a:latin typeface="+mn-lt"/>
                          <a:ea typeface="Times New Roman"/>
                        </a:rPr>
                        <a:t>lektronik</a:t>
                      </a:r>
                      <a:r>
                        <a:rPr lang="tr-TR" sz="1600" b="1" dirty="0">
                          <a:solidFill>
                            <a:srgbClr val="000000"/>
                          </a:solidFill>
                          <a:effectLst/>
                          <a:latin typeface="+mn-lt"/>
                          <a:ea typeface="Times New Roman"/>
                        </a:rPr>
                        <a:t> ekranlar</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1"/>
                  </a:ext>
                </a:extLst>
              </a:tr>
              <a:tr h="360000">
                <a:tc>
                  <a:txBody>
                    <a:bodyPr/>
                    <a:lstStyle/>
                    <a:p>
                      <a:pPr>
                        <a:spcAft>
                          <a:spcPts val="0"/>
                        </a:spcAft>
                      </a:pPr>
                      <a:r>
                        <a:rPr lang="tr-TR" sz="1600" b="1" dirty="0">
                          <a:solidFill>
                            <a:srgbClr val="000000"/>
                          </a:solidFill>
                          <a:effectLst/>
                          <a:latin typeface="+mn-lt"/>
                          <a:ea typeface="Times New Roman"/>
                        </a:rPr>
                        <a:t>Billboard/pano/tabela</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r h="360000">
                <a:tc>
                  <a:txBody>
                    <a:bodyPr/>
                    <a:lstStyle/>
                    <a:p>
                      <a:pPr>
                        <a:spcAft>
                          <a:spcPts val="0"/>
                        </a:spcAft>
                      </a:pPr>
                      <a:r>
                        <a:rPr lang="tr-TR" sz="1600" b="1" dirty="0">
                          <a:solidFill>
                            <a:srgbClr val="000000"/>
                          </a:solidFill>
                          <a:effectLst/>
                          <a:latin typeface="+mn-lt"/>
                          <a:ea typeface="Times New Roman"/>
                        </a:rPr>
                        <a:t>Bina/cephe/duvar/çatı reklamı</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3"/>
                  </a:ext>
                </a:extLst>
              </a:tr>
              <a:tr h="360000">
                <a:tc>
                  <a:txBody>
                    <a:bodyPr/>
                    <a:lstStyle/>
                    <a:p>
                      <a:pPr>
                        <a:spcAft>
                          <a:spcPts val="0"/>
                        </a:spcAft>
                      </a:pPr>
                      <a:r>
                        <a:rPr lang="tr-TR" sz="1600" b="1" dirty="0">
                          <a:solidFill>
                            <a:srgbClr val="000000"/>
                          </a:solidFill>
                          <a:effectLst/>
                          <a:latin typeface="+mn-lt"/>
                          <a:ea typeface="Times New Roman"/>
                        </a:rPr>
                        <a:t>Durak/taşıtlarda yer alan reklam/giydirme</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4"/>
                  </a:ext>
                </a:extLst>
              </a:tr>
              <a:tr h="360000">
                <a:tc>
                  <a:txBody>
                    <a:bodyPr/>
                    <a:lstStyle/>
                    <a:p>
                      <a:pPr>
                        <a:spcAft>
                          <a:spcPts val="0"/>
                        </a:spcAft>
                      </a:pPr>
                      <a:r>
                        <a:rPr lang="tr-TR" sz="1600" b="1" dirty="0">
                          <a:solidFill>
                            <a:srgbClr val="000000"/>
                          </a:solidFill>
                          <a:effectLst/>
                          <a:latin typeface="+mn-lt"/>
                          <a:ea typeface="Times New Roman"/>
                        </a:rPr>
                        <a:t>Totem reklamı</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39690437"/>
              </p:ext>
            </p:extLst>
          </p:nvPr>
        </p:nvGraphicFramePr>
        <p:xfrm>
          <a:off x="500188" y="2406071"/>
          <a:ext cx="7582764" cy="1805760"/>
        </p:xfrm>
        <a:graphic>
          <a:graphicData uri="http://schemas.openxmlformats.org/drawingml/2006/table">
            <a:tbl>
              <a:tblPr firstRow="1" bandRow="1">
                <a:tableStyleId>{5C22544A-7EE6-4342-B048-85BDC9FD1C3A}</a:tableStyleId>
              </a:tblPr>
              <a:tblGrid>
                <a:gridCol w="7582764">
                  <a:extLst>
                    <a:ext uri="{9D8B030D-6E8A-4147-A177-3AD203B41FA5}">
                      <a16:colId xmlns:a16="http://schemas.microsoft.com/office/drawing/2014/main" val="20000"/>
                    </a:ext>
                  </a:extLst>
                </a:gridCol>
              </a:tblGrid>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a:solidFill>
                            <a:schemeClr val="lt1"/>
                          </a:solidFill>
                          <a:effectLst/>
                          <a:latin typeface="+mn-lt"/>
                          <a:ea typeface="+mn-ea"/>
                          <a:cs typeface="+mn-cs"/>
                        </a:rPr>
                        <a:t>BASILI TANITIM</a:t>
                      </a:r>
                    </a:p>
                  </a:txBody>
                  <a:tcPr anchor="ctr"/>
                </a:tc>
                <a:extLst>
                  <a:ext uri="{0D108BD9-81ED-4DB2-BD59-A6C34878D82A}">
                    <a16:rowId xmlns:a16="http://schemas.microsoft.com/office/drawing/2014/main" val="10000"/>
                  </a:ext>
                </a:extLst>
              </a:tr>
              <a:tr h="360000">
                <a:tc>
                  <a:txBody>
                    <a:bodyPr/>
                    <a:lstStyle/>
                    <a:p>
                      <a:pPr>
                        <a:spcAft>
                          <a:spcPts val="0"/>
                        </a:spcAft>
                      </a:pPr>
                      <a:r>
                        <a:rPr lang="tr-TR" sz="1600" b="1" dirty="0">
                          <a:latin typeface="Calibri" pitchFamily="34" charset="0"/>
                        </a:rPr>
                        <a:t>Afiş/Broşür/ El ilanı</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1"/>
                  </a:ext>
                </a:extLst>
              </a:tr>
              <a:tr h="360000">
                <a:tc>
                  <a:txBody>
                    <a:bodyPr/>
                    <a:lstStyle/>
                    <a:p>
                      <a:pPr>
                        <a:spcAft>
                          <a:spcPts val="0"/>
                        </a:spcAft>
                      </a:pPr>
                      <a:r>
                        <a:rPr lang="tr-TR" sz="1600" b="1" dirty="0">
                          <a:solidFill>
                            <a:srgbClr val="000000"/>
                          </a:solidFill>
                          <a:effectLst/>
                          <a:latin typeface="+mn-lt"/>
                          <a:ea typeface="Times New Roman"/>
                        </a:rPr>
                        <a:t>Gazete/dergi reklamları</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r h="360000">
                <a:tc>
                  <a:txBody>
                    <a:bodyPr/>
                    <a:lstStyle/>
                    <a:p>
                      <a:pPr>
                        <a:spcAft>
                          <a:spcPts val="0"/>
                        </a:spcAft>
                      </a:pPr>
                      <a:r>
                        <a:rPr lang="tr-TR" sz="1600" b="1" dirty="0">
                          <a:solidFill>
                            <a:srgbClr val="000000"/>
                          </a:solidFill>
                          <a:effectLst/>
                          <a:latin typeface="+mn-lt"/>
                          <a:ea typeface="Times New Roman"/>
                        </a:rPr>
                        <a:t>Periyodik mağaza dergilerinde/kataloglarında yer alma/reklam verme </a:t>
                      </a:r>
                    </a:p>
                  </a:txBody>
                  <a:tcPr marL="68580" marR="68580" marT="0" marB="0" anchor="ctr"/>
                </a:tc>
                <a:extLst>
                  <a:ext uri="{0D108BD9-81ED-4DB2-BD59-A6C34878D82A}">
                    <a16:rowId xmlns:a16="http://schemas.microsoft.com/office/drawing/2014/main" val="10003"/>
                  </a:ext>
                </a:extLst>
              </a:tr>
              <a:tr h="360000">
                <a:tc>
                  <a:txBody>
                    <a:bodyPr/>
                    <a:lstStyle/>
                    <a:p>
                      <a:pPr>
                        <a:spcAft>
                          <a:spcPts val="0"/>
                        </a:spcAft>
                      </a:pPr>
                      <a:r>
                        <a:rPr lang="tr-TR" sz="1600" b="1" dirty="0">
                          <a:solidFill>
                            <a:srgbClr val="000000"/>
                          </a:solidFill>
                          <a:effectLst/>
                          <a:latin typeface="+mn-lt"/>
                          <a:ea typeface="Times New Roman"/>
                        </a:rPr>
                        <a:t>Katalog/kartela</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468001" y="961534"/>
            <a:ext cx="7614950" cy="338554"/>
          </a:xfrm>
          <a:prstGeom prst="rect">
            <a:avLst/>
          </a:prstGeom>
        </p:spPr>
        <p:txBody>
          <a:bodyPr wrap="square">
            <a:spAutoFit/>
          </a:bodyPr>
          <a:lstStyle/>
          <a:p>
            <a:pPr algn="ctr"/>
            <a:r>
              <a:rPr lang="tr-TR" sz="1600" b="1" u="sng" dirty="0">
                <a:solidFill>
                  <a:schemeClr val="accent1">
                    <a:lumMod val="50000"/>
                  </a:schemeClr>
                </a:solidFill>
                <a:latin typeface="Calibri" pitchFamily="34" charset="0"/>
              </a:rPr>
              <a:t>DESTEKLENECEK</a:t>
            </a:r>
            <a:r>
              <a:rPr lang="tr-TR" sz="1600" b="1" u="sng" dirty="0">
                <a:solidFill>
                  <a:schemeClr val="accent1">
                    <a:lumMod val="50000"/>
                  </a:schemeClr>
                </a:solidFill>
              </a:rPr>
              <a:t> REKLAM, TANITIM VE PAZARLAMA FAALİYETLERİ</a:t>
            </a:r>
            <a:r>
              <a:rPr lang="tr-TR" sz="1600" b="1" u="sng" dirty="0">
                <a:solidFill>
                  <a:schemeClr val="accent1">
                    <a:lumMod val="50000"/>
                  </a:schemeClr>
                </a:solidFill>
                <a:latin typeface="Calibri" pitchFamily="34" charset="0"/>
              </a:rPr>
              <a:t> </a:t>
            </a:r>
            <a:endParaRPr lang="en-US" sz="1600" u="sng" dirty="0">
              <a:solidFill>
                <a:schemeClr val="accent1">
                  <a:lumMod val="50000"/>
                </a:schemeClr>
              </a:solidFill>
              <a:latin typeface="Trajan Pro"/>
              <a:cs typeface="Trajan Pro"/>
            </a:endParaRPr>
          </a:p>
        </p:txBody>
      </p:sp>
    </p:spTree>
    <p:extLst>
      <p:ext uri="{BB962C8B-B14F-4D97-AF65-F5344CB8AC3E}">
        <p14:creationId xmlns:p14="http://schemas.microsoft.com/office/powerpoint/2010/main" val="17759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062"/>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073129" y="543587"/>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GİDERLERİNİN DESTEKLENMESİ</a:t>
            </a:r>
            <a:endParaRPr lang="en-US" dirty="0">
              <a:solidFill>
                <a:schemeClr val="accent1">
                  <a:lumMod val="50000"/>
                </a:schemeClr>
              </a:solidFill>
              <a:latin typeface="Trajan Pro"/>
              <a:cs typeface="Trajan Pro"/>
            </a:endParaRPr>
          </a:p>
        </p:txBody>
      </p:sp>
      <p:sp>
        <p:nvSpPr>
          <p:cNvPr id="3" name="Rectangle 2"/>
          <p:cNvSpPr/>
          <p:nvPr/>
        </p:nvSpPr>
        <p:spPr>
          <a:xfrm>
            <a:off x="165100" y="961534"/>
            <a:ext cx="4702175" cy="477054"/>
          </a:xfrm>
          <a:prstGeom prst="rect">
            <a:avLst/>
          </a:prstGeom>
          <a:ln>
            <a:noFill/>
          </a:ln>
        </p:spPr>
        <p:txBody>
          <a:bodyPr wrap="square">
            <a:spAutoFit/>
          </a:bodyPr>
          <a:lstStyle/>
          <a:p>
            <a:pPr algn="just"/>
            <a:endParaRPr lang="tr-TR" sz="800" b="1" u="sng" dirty="0">
              <a:latin typeface="Calibri" pitchFamily="34" charset="0"/>
            </a:endParaRPr>
          </a:p>
          <a:p>
            <a:pPr algn="just">
              <a:buFont typeface="Wingdings" pitchFamily="2" charset="2"/>
              <a:buChar char="v"/>
            </a:pPr>
            <a:endParaRPr lang="tr-TR" sz="1700" b="1" u="sng" dirty="0">
              <a:latin typeface="Calibri" pitchFamily="34" charset="0"/>
            </a:endParaRPr>
          </a:p>
        </p:txBody>
      </p:sp>
      <p:sp>
        <p:nvSpPr>
          <p:cNvPr id="10" name="Rectangle 9"/>
          <p:cNvSpPr/>
          <p:nvPr/>
        </p:nvSpPr>
        <p:spPr>
          <a:xfrm>
            <a:off x="4743447" y="961534"/>
            <a:ext cx="4287431" cy="330860"/>
          </a:xfrm>
          <a:prstGeom prst="rect">
            <a:avLst/>
          </a:prstGeom>
        </p:spPr>
        <p:txBody>
          <a:bodyPr wrap="square">
            <a:spAutoFit/>
          </a:bodyPr>
          <a:lstStyle/>
          <a:p>
            <a:pPr algn="just"/>
            <a:endParaRPr lang="tr-TR" sz="1550" b="1"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80399702"/>
              </p:ext>
            </p:extLst>
          </p:nvPr>
        </p:nvGraphicFramePr>
        <p:xfrm>
          <a:off x="467999" y="1332000"/>
          <a:ext cx="7985887" cy="3606800"/>
        </p:xfrm>
        <a:graphic>
          <a:graphicData uri="http://schemas.openxmlformats.org/drawingml/2006/table">
            <a:tbl>
              <a:tblPr firstRow="1" bandRow="1">
                <a:tableStyleId>{5C22544A-7EE6-4342-B048-85BDC9FD1C3A}</a:tableStyleId>
              </a:tblPr>
              <a:tblGrid>
                <a:gridCol w="7985887">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b="1" u="sng" dirty="0">
                          <a:latin typeface="Calibri" pitchFamily="34" charset="0"/>
                        </a:rPr>
                        <a:t>İNTERNET</a:t>
                      </a:r>
                    </a:p>
                  </a:txBody>
                  <a:tcPr/>
                </a:tc>
                <a:extLst>
                  <a:ext uri="{0D108BD9-81ED-4DB2-BD59-A6C34878D82A}">
                    <a16:rowId xmlns:a16="http://schemas.microsoft.com/office/drawing/2014/main" val="10000"/>
                  </a:ext>
                </a:extLst>
              </a:tr>
              <a:tr h="370840">
                <a:tc>
                  <a:txBody>
                    <a:bodyPr/>
                    <a:lstStyle/>
                    <a:p>
                      <a:r>
                        <a:rPr lang="tr-TR" sz="1800" b="1">
                          <a:latin typeface="Calibri" pitchFamily="34" charset="0"/>
                        </a:rPr>
                        <a:t>İnternet ortamında verilen reklamlar</a:t>
                      </a:r>
                      <a:endParaRPr lang="tr-TR"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b="1" dirty="0">
                          <a:latin typeface="Calibri" pitchFamily="34" charset="0"/>
                        </a:rPr>
                        <a:t>Destek kapsamına alınan yurt dışı birimlerin ya da yurt dışında tescilli markaların web sitesi tasarımı</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b="1" dirty="0">
                          <a:latin typeface="Calibri" pitchFamily="34" charset="0"/>
                        </a:rPr>
                        <a:t>Sosyal medya tasarımı</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b="1">
                          <a:latin typeface="Calibri" pitchFamily="34" charset="0"/>
                        </a:rPr>
                        <a:t>Online satış sitesi tasarımı</a:t>
                      </a:r>
                      <a:endParaRPr lang="tr-TR" sz="1800" b="1" dirty="0">
                        <a:latin typeface="Calibri" pitchFamily="34" charset="0"/>
                      </a:endParaRPr>
                    </a:p>
                  </a:txBody>
                  <a:tcPr/>
                </a:tc>
                <a:extLst>
                  <a:ext uri="{0D108BD9-81ED-4DB2-BD59-A6C34878D82A}">
                    <a16:rowId xmlns:a16="http://schemas.microsoft.com/office/drawing/2014/main" val="10004"/>
                  </a:ext>
                </a:extLst>
              </a:tr>
              <a:tr h="370840">
                <a:tc>
                  <a:txBody>
                    <a:bodyPr/>
                    <a:lstStyle/>
                    <a:p>
                      <a:r>
                        <a:rPr lang="tr-TR" sz="1800" b="1">
                          <a:latin typeface="Calibri" pitchFamily="34" charset="0"/>
                        </a:rPr>
                        <a:t>Sosyal medyada verilen reklamlar</a:t>
                      </a:r>
                      <a:endParaRPr lang="tr-TR" dirty="0"/>
                    </a:p>
                  </a:txBody>
                  <a:tcPr/>
                </a:tc>
                <a:extLst>
                  <a:ext uri="{0D108BD9-81ED-4DB2-BD59-A6C34878D82A}">
                    <a16:rowId xmlns:a16="http://schemas.microsoft.com/office/drawing/2014/main" val="10005"/>
                  </a:ext>
                </a:extLst>
              </a:tr>
              <a:tr h="370840">
                <a:tc>
                  <a:txBody>
                    <a:bodyPr/>
                    <a:lstStyle/>
                    <a:p>
                      <a:r>
                        <a:rPr lang="tr-TR" sz="1800" b="1">
                          <a:latin typeface="Calibri" pitchFamily="34" charset="0"/>
                        </a:rPr>
                        <a:t>Akıllı cihazlara yönelik uygulama giderleri</a:t>
                      </a:r>
                      <a:endParaRPr lang="tr-TR" dirty="0"/>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b="1" dirty="0">
                          <a:latin typeface="Calibri" pitchFamily="34" charset="0"/>
                        </a:rPr>
                        <a:t>Arama motoru ve dijital platformlarda firma/ürün/marka tanıtımı</a:t>
                      </a:r>
                    </a:p>
                  </a:txBody>
                  <a:tcPr/>
                </a:tc>
                <a:extLst>
                  <a:ext uri="{0D108BD9-81ED-4DB2-BD59-A6C34878D82A}">
                    <a16:rowId xmlns:a16="http://schemas.microsoft.com/office/drawing/2014/main" val="10007"/>
                  </a:ext>
                </a:extLst>
              </a:tr>
              <a:tr h="370840">
                <a:tc>
                  <a:txBody>
                    <a:bodyPr/>
                    <a:lstStyle/>
                    <a:p>
                      <a:pPr algn="just"/>
                      <a:r>
                        <a:rPr lang="tr-TR" sz="1800" b="1" dirty="0">
                          <a:latin typeface="Calibri" pitchFamily="34" charset="0"/>
                        </a:rPr>
                        <a:t>Yabancı dilde hazırlanmış dijital kataloglara ilişkin giderler</a:t>
                      </a:r>
                    </a:p>
                  </a:txBody>
                  <a:tcPr/>
                </a:tc>
                <a:extLst>
                  <a:ext uri="{0D108BD9-81ED-4DB2-BD59-A6C34878D82A}">
                    <a16:rowId xmlns:a16="http://schemas.microsoft.com/office/drawing/2014/main" val="10008"/>
                  </a:ext>
                </a:extLst>
              </a:tr>
            </a:tbl>
          </a:graphicData>
        </a:graphic>
      </p:graphicFrame>
      <p:sp>
        <p:nvSpPr>
          <p:cNvPr id="6" name="Rectangle 5"/>
          <p:cNvSpPr/>
          <p:nvPr/>
        </p:nvSpPr>
        <p:spPr>
          <a:xfrm>
            <a:off x="467998" y="961534"/>
            <a:ext cx="7985887" cy="338554"/>
          </a:xfrm>
          <a:prstGeom prst="rect">
            <a:avLst/>
          </a:prstGeom>
        </p:spPr>
        <p:txBody>
          <a:bodyPr wrap="square">
            <a:spAutoFit/>
          </a:bodyPr>
          <a:lstStyle/>
          <a:p>
            <a:pPr algn="ctr"/>
            <a:r>
              <a:rPr lang="tr-TR" sz="1600" b="1" u="sng" dirty="0">
                <a:solidFill>
                  <a:schemeClr val="accent1">
                    <a:lumMod val="50000"/>
                  </a:schemeClr>
                </a:solidFill>
                <a:latin typeface="Calibri" pitchFamily="34" charset="0"/>
              </a:rPr>
              <a:t>B-DESTEKLENECEK</a:t>
            </a:r>
            <a:r>
              <a:rPr lang="tr-TR" sz="1600" b="1" u="sng" dirty="0">
                <a:solidFill>
                  <a:schemeClr val="accent1">
                    <a:lumMod val="50000"/>
                  </a:schemeClr>
                </a:solidFill>
              </a:rPr>
              <a:t> REKLAM, TANITIM VE PAZARLAMA FAALİYETLERİ</a:t>
            </a:r>
            <a:r>
              <a:rPr lang="tr-TR" sz="1600" b="1" u="sng" dirty="0">
                <a:solidFill>
                  <a:schemeClr val="accent1">
                    <a:lumMod val="50000"/>
                  </a:schemeClr>
                </a:solidFill>
                <a:latin typeface="Calibri" pitchFamily="34" charset="0"/>
              </a:rPr>
              <a:t> </a:t>
            </a:r>
            <a:endParaRPr lang="en-US" sz="1600" u="sng" dirty="0">
              <a:solidFill>
                <a:schemeClr val="accent1">
                  <a:lumMod val="50000"/>
                </a:schemeClr>
              </a:solidFill>
              <a:latin typeface="Trajan Pro"/>
              <a:cs typeface="Trajan Pro"/>
            </a:endParaRPr>
          </a:p>
        </p:txBody>
      </p:sp>
    </p:spTree>
    <p:extLst>
      <p:ext uri="{BB962C8B-B14F-4D97-AF65-F5344CB8AC3E}">
        <p14:creationId xmlns:p14="http://schemas.microsoft.com/office/powerpoint/2010/main" val="120956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062"/>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073129" y="543587"/>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GİDERLERİNİN DESTEKLENMESİ</a:t>
            </a:r>
            <a:endParaRPr lang="en-US" dirty="0">
              <a:solidFill>
                <a:schemeClr val="accent1">
                  <a:lumMod val="50000"/>
                </a:schemeClr>
              </a:solidFill>
              <a:latin typeface="Trajan Pro"/>
              <a:cs typeface="Trajan Pro"/>
            </a:endParaRPr>
          </a:p>
        </p:txBody>
      </p:sp>
      <p:sp>
        <p:nvSpPr>
          <p:cNvPr id="3" name="Rectangle 2"/>
          <p:cNvSpPr/>
          <p:nvPr/>
        </p:nvSpPr>
        <p:spPr>
          <a:xfrm>
            <a:off x="539999" y="961534"/>
            <a:ext cx="8064000" cy="600164"/>
          </a:xfrm>
          <a:prstGeom prst="rect">
            <a:avLst/>
          </a:prstGeom>
          <a:ln>
            <a:noFill/>
          </a:ln>
        </p:spPr>
        <p:txBody>
          <a:bodyPr wrap="square">
            <a:spAutoFit/>
          </a:bodyPr>
          <a:lstStyle/>
          <a:p>
            <a:pPr algn="ctr"/>
            <a:r>
              <a:rPr lang="tr-TR" sz="1600" b="1" u="sng" dirty="0">
                <a:solidFill>
                  <a:schemeClr val="accent1">
                    <a:lumMod val="50000"/>
                  </a:schemeClr>
                </a:solidFill>
                <a:latin typeface="Calibri" pitchFamily="34" charset="0"/>
              </a:rPr>
              <a:t>B-DESTEKLENECEK</a:t>
            </a:r>
            <a:r>
              <a:rPr lang="tr-TR" sz="1600" b="1" u="sng" dirty="0">
                <a:solidFill>
                  <a:schemeClr val="accent1">
                    <a:lumMod val="50000"/>
                  </a:schemeClr>
                </a:solidFill>
              </a:rPr>
              <a:t> REKLAM, TANITIM VE PAZARLAMA FAALİYETLERİ</a:t>
            </a:r>
            <a:r>
              <a:rPr lang="tr-TR" sz="1600" b="1" u="sng" dirty="0">
                <a:solidFill>
                  <a:schemeClr val="accent1">
                    <a:lumMod val="50000"/>
                  </a:schemeClr>
                </a:solidFill>
                <a:latin typeface="Calibri" pitchFamily="34" charset="0"/>
              </a:rPr>
              <a:t> </a:t>
            </a:r>
          </a:p>
          <a:p>
            <a:pPr algn="just">
              <a:buFont typeface="Wingdings" pitchFamily="2" charset="2"/>
              <a:buChar char="v"/>
            </a:pPr>
            <a:endParaRPr lang="tr-TR" sz="1700" b="1" u="sng" dirty="0">
              <a:latin typeface="Calibri" pitchFamily="34" charset="0"/>
            </a:endParaRPr>
          </a:p>
        </p:txBody>
      </p:sp>
      <p:sp>
        <p:nvSpPr>
          <p:cNvPr id="10" name="Rectangle 9"/>
          <p:cNvSpPr/>
          <p:nvPr/>
        </p:nvSpPr>
        <p:spPr>
          <a:xfrm>
            <a:off x="4743447" y="961534"/>
            <a:ext cx="4287431" cy="330860"/>
          </a:xfrm>
          <a:prstGeom prst="rect">
            <a:avLst/>
          </a:prstGeom>
        </p:spPr>
        <p:txBody>
          <a:bodyPr wrap="square">
            <a:spAutoFit/>
          </a:bodyPr>
          <a:lstStyle/>
          <a:p>
            <a:pPr algn="just"/>
            <a:endParaRPr lang="tr-TR" sz="1550" b="1" dirty="0">
              <a:latin typeface="Calibri"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89584857"/>
              </p:ext>
            </p:extLst>
          </p:nvPr>
        </p:nvGraphicFramePr>
        <p:xfrm>
          <a:off x="540000" y="4412940"/>
          <a:ext cx="8064000" cy="1445760"/>
        </p:xfrm>
        <a:graphic>
          <a:graphicData uri="http://schemas.openxmlformats.org/drawingml/2006/table">
            <a:tbl>
              <a:tblPr firstRow="1" bandRow="1">
                <a:tableStyleId>{5C22544A-7EE6-4342-B048-85BDC9FD1C3A}</a:tableStyleId>
              </a:tblPr>
              <a:tblGrid>
                <a:gridCol w="8064000">
                  <a:extLst>
                    <a:ext uri="{9D8B030D-6E8A-4147-A177-3AD203B41FA5}">
                      <a16:colId xmlns:a16="http://schemas.microsoft.com/office/drawing/2014/main" val="20000"/>
                    </a:ext>
                  </a:extLst>
                </a:gridCol>
              </a:tblGrid>
              <a:tr h="360000">
                <a:tc>
                  <a:txBody>
                    <a:bodyPr/>
                    <a:lstStyle/>
                    <a:p>
                      <a:r>
                        <a:rPr lang="tr-TR" sz="1800" b="1" kern="1200" dirty="0">
                          <a:solidFill>
                            <a:schemeClr val="lt1"/>
                          </a:solidFill>
                          <a:effectLst/>
                          <a:latin typeface="+mn-lt"/>
                          <a:ea typeface="+mn-ea"/>
                          <a:cs typeface="+mn-cs"/>
                        </a:rPr>
                        <a:t>DİĞER TANITIM HARCAMALARI</a:t>
                      </a:r>
                    </a:p>
                  </a:txBody>
                  <a:tcPr anchor="ctr"/>
                </a:tc>
                <a:extLst>
                  <a:ext uri="{0D108BD9-81ED-4DB2-BD59-A6C34878D82A}">
                    <a16:rowId xmlns:a16="http://schemas.microsoft.com/office/drawing/2014/main" val="10000"/>
                  </a:ext>
                </a:extLst>
              </a:tr>
              <a:tr h="360000">
                <a:tc>
                  <a:txBody>
                    <a:bodyPr/>
                    <a:lstStyle/>
                    <a:p>
                      <a:pPr algn="just"/>
                      <a:r>
                        <a:rPr lang="tr-TR" sz="1600" b="1" dirty="0">
                          <a:latin typeface="Calibri" pitchFamily="34" charset="0"/>
                        </a:rPr>
                        <a:t>Toplu e-posta/SMS/MMS</a:t>
                      </a:r>
                    </a:p>
                  </a:txBody>
                  <a:tcPr marL="68580" marR="68580" marT="0" marB="0" anchor="ctr"/>
                </a:tc>
                <a:extLst>
                  <a:ext uri="{0D108BD9-81ED-4DB2-BD59-A6C34878D82A}">
                    <a16:rowId xmlns:a16="http://schemas.microsoft.com/office/drawing/2014/main" val="10001"/>
                  </a:ext>
                </a:extLst>
              </a:tr>
              <a:tr h="360000">
                <a:tc>
                  <a:txBody>
                    <a:bodyPr/>
                    <a:lstStyle/>
                    <a:p>
                      <a:pPr algn="just"/>
                      <a:r>
                        <a:rPr lang="tr-TR" sz="1600" b="1" dirty="0">
                          <a:latin typeface="Calibri" pitchFamily="34" charset="0"/>
                        </a:rPr>
                        <a:t>Tanıtım filmi yapımı</a:t>
                      </a:r>
                    </a:p>
                  </a:txBody>
                  <a:tcPr marL="68580" marR="68580" marT="0" marB="0" anchor="ctr"/>
                </a:tc>
                <a:extLst>
                  <a:ext uri="{0D108BD9-81ED-4DB2-BD59-A6C34878D82A}">
                    <a16:rowId xmlns:a16="http://schemas.microsoft.com/office/drawing/2014/main" val="10002"/>
                  </a:ext>
                </a:extLst>
              </a:tr>
              <a:tr h="360000">
                <a:tc>
                  <a:txBody>
                    <a:bodyPr/>
                    <a:lstStyle/>
                    <a:p>
                      <a:pPr>
                        <a:spcAft>
                          <a:spcPts val="0"/>
                        </a:spcAft>
                      </a:pPr>
                      <a:r>
                        <a:rPr lang="tr-TR" sz="1600" b="1" dirty="0">
                          <a:effectLst/>
                          <a:latin typeface="+mn-lt"/>
                          <a:ea typeface="SimSun"/>
                        </a:rPr>
                        <a:t>Sponsorluk</a:t>
                      </a:r>
                      <a:endParaRPr lang="tr-TR" sz="1600" b="1" dirty="0">
                        <a:effectLst/>
                        <a:latin typeface="+mn-lt"/>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4486213"/>
              </p:ext>
            </p:extLst>
          </p:nvPr>
        </p:nvGraphicFramePr>
        <p:xfrm>
          <a:off x="539999" y="1368000"/>
          <a:ext cx="8064000" cy="3013440"/>
        </p:xfrm>
        <a:graphic>
          <a:graphicData uri="http://schemas.openxmlformats.org/drawingml/2006/table">
            <a:tbl>
              <a:tblPr firstRow="1" bandRow="1">
                <a:tableStyleId>{5C22544A-7EE6-4342-B048-85BDC9FD1C3A}</a:tableStyleId>
              </a:tblPr>
              <a:tblGrid>
                <a:gridCol w="8064000">
                  <a:extLst>
                    <a:ext uri="{9D8B030D-6E8A-4147-A177-3AD203B41FA5}">
                      <a16:colId xmlns:a16="http://schemas.microsoft.com/office/drawing/2014/main" val="20000"/>
                    </a:ext>
                  </a:extLst>
                </a:gridCol>
              </a:tblGrid>
              <a:tr h="360000">
                <a:tc>
                  <a:txBody>
                    <a:bodyPr/>
                    <a:lstStyle/>
                    <a:p>
                      <a:r>
                        <a:rPr lang="tr-TR" sz="1800" b="1" kern="1200" dirty="0">
                          <a:solidFill>
                            <a:schemeClr val="lt1"/>
                          </a:solidFill>
                          <a:effectLst/>
                          <a:latin typeface="+mn-lt"/>
                          <a:ea typeface="+mn-ea"/>
                          <a:cs typeface="+mn-cs"/>
                        </a:rPr>
                        <a:t>ÖZEL TANITIM GİDERLERİ</a:t>
                      </a:r>
                    </a:p>
                  </a:txBody>
                  <a:tcPr anchor="ctr"/>
                </a:tc>
                <a:extLst>
                  <a:ext uri="{0D108BD9-81ED-4DB2-BD59-A6C34878D82A}">
                    <a16:rowId xmlns:a16="http://schemas.microsoft.com/office/drawing/2014/main" val="10000"/>
                  </a:ext>
                </a:extLst>
              </a:tr>
              <a:tr h="360000">
                <a:tc>
                  <a:txBody>
                    <a:bodyPr/>
                    <a:lstStyle/>
                    <a:p>
                      <a:pPr algn="just"/>
                      <a:r>
                        <a:rPr lang="tr-TR" sz="1600" b="1" dirty="0">
                          <a:latin typeface="Calibri" pitchFamily="34" charset="0"/>
                        </a:rPr>
                        <a:t>Online olanlar da dahil olmak üzere zincir marketlerin raflarına girmek için bir defalığına yapılan ödemeler (listeleme bedeli)</a:t>
                      </a:r>
                    </a:p>
                  </a:txBody>
                  <a:tcPr marL="68580" marR="68580" marT="0" marB="0" anchor="ctr"/>
                </a:tc>
                <a:extLst>
                  <a:ext uri="{0D108BD9-81ED-4DB2-BD59-A6C34878D82A}">
                    <a16:rowId xmlns:a16="http://schemas.microsoft.com/office/drawing/2014/main" val="10001"/>
                  </a:ext>
                </a:extLst>
              </a:tr>
              <a:tr h="360000">
                <a:tc>
                  <a:txBody>
                    <a:bodyPr/>
                    <a:lstStyle/>
                    <a:p>
                      <a:pPr algn="just"/>
                      <a:r>
                        <a:rPr lang="tr-TR" sz="1600" b="1" dirty="0">
                          <a:latin typeface="Calibri" pitchFamily="34" charset="0"/>
                        </a:rPr>
                        <a:t>Satışa konu olmayan ve üzerinde markanın yer aldığı tanıtım malzemeleri</a:t>
                      </a:r>
                    </a:p>
                  </a:txBody>
                  <a:tcPr marL="68580" marR="68580" marT="0" marB="0" anchor="ctr"/>
                </a:tc>
                <a:extLst>
                  <a:ext uri="{0D108BD9-81ED-4DB2-BD59-A6C34878D82A}">
                    <a16:rowId xmlns:a16="http://schemas.microsoft.com/office/drawing/2014/main" val="10002"/>
                  </a:ext>
                </a:extLst>
              </a:tr>
              <a:tr h="360000">
                <a:tc>
                  <a:txBody>
                    <a:bodyPr/>
                    <a:lstStyle/>
                    <a:p>
                      <a:pPr algn="just"/>
                      <a:r>
                        <a:rPr lang="tr-TR" sz="1600" b="1" dirty="0">
                          <a:latin typeface="Calibri" pitchFamily="34" charset="0"/>
                        </a:rPr>
                        <a:t>Ürünlerin satışa sunulduğu (üzerinde markanın iletişimi yapılan) stantlar/soğutucular</a:t>
                      </a:r>
                    </a:p>
                  </a:txBody>
                  <a:tcPr marL="68580" marR="68580" marT="0" marB="0" anchor="ctr"/>
                </a:tc>
                <a:extLst>
                  <a:ext uri="{0D108BD9-81ED-4DB2-BD59-A6C34878D82A}">
                    <a16:rowId xmlns:a16="http://schemas.microsoft.com/office/drawing/2014/main" val="10003"/>
                  </a:ext>
                </a:extLst>
              </a:tr>
              <a:tr h="360000">
                <a:tc>
                  <a:txBody>
                    <a:bodyPr/>
                    <a:lstStyle/>
                    <a:p>
                      <a:pPr algn="just"/>
                      <a:r>
                        <a:rPr lang="tr-TR" sz="1600" b="1" dirty="0">
                          <a:latin typeface="Calibri" pitchFamily="34" charset="0"/>
                        </a:rPr>
                        <a:t>Tadım aktivitileri</a:t>
                      </a:r>
                    </a:p>
                  </a:txBody>
                  <a:tcPr marL="68580" marR="68580" marT="0" marB="0" anchor="ctr"/>
                </a:tc>
                <a:extLst>
                  <a:ext uri="{0D108BD9-81ED-4DB2-BD59-A6C34878D82A}">
                    <a16:rowId xmlns:a16="http://schemas.microsoft.com/office/drawing/2014/main" val="10004"/>
                  </a:ext>
                </a:extLst>
              </a:tr>
              <a:tr h="360000">
                <a:tc>
                  <a:txBody>
                    <a:bodyPr/>
                    <a:lstStyle/>
                    <a:p>
                      <a:pPr algn="just"/>
                      <a:r>
                        <a:rPr lang="tr-TR" sz="1600" b="1" dirty="0">
                          <a:latin typeface="Calibri" pitchFamily="34" charset="0"/>
                        </a:rPr>
                        <a:t>Defile/show/seminer/konferans düzenleme gideri</a:t>
                      </a:r>
                    </a:p>
                  </a:txBody>
                  <a:tcPr marL="68580" marR="68580" marT="0" marB="0" anchor="ctr"/>
                </a:tc>
                <a:extLst>
                  <a:ext uri="{0D108BD9-81ED-4DB2-BD59-A6C34878D82A}">
                    <a16:rowId xmlns:a16="http://schemas.microsoft.com/office/drawing/2014/main" val="10005"/>
                  </a:ext>
                </a:extLst>
              </a:tr>
              <a:tr h="360000">
                <a:tc>
                  <a:txBody>
                    <a:bodyPr/>
                    <a:lstStyle/>
                    <a:p>
                      <a:pPr algn="just"/>
                      <a:r>
                        <a:rPr lang="tr-TR" sz="1600" b="1" dirty="0">
                          <a:latin typeface="Calibri" pitchFamily="34" charset="0"/>
                        </a:rPr>
                        <a:t>3 aya kadar geçici (pop-up) mağazacılık gideri</a:t>
                      </a:r>
                    </a:p>
                  </a:txBody>
                  <a:tcPr marL="68580" marR="68580" marT="0" marB="0" anchor="ctr"/>
                </a:tc>
                <a:extLst>
                  <a:ext uri="{0D108BD9-81ED-4DB2-BD59-A6C34878D82A}">
                    <a16:rowId xmlns:a16="http://schemas.microsoft.com/office/drawing/2014/main" val="10006"/>
                  </a:ext>
                </a:extLst>
              </a:tr>
              <a:tr h="360000">
                <a:tc>
                  <a:txBody>
                    <a:bodyPr/>
                    <a:lstStyle/>
                    <a:p>
                      <a:pPr algn="just"/>
                      <a:r>
                        <a:rPr lang="tr-TR" sz="1600" b="1" kern="1200" dirty="0">
                          <a:solidFill>
                            <a:schemeClr val="dk1"/>
                          </a:solidFill>
                          <a:effectLst/>
                          <a:latin typeface="+mj-lt"/>
                          <a:ea typeface="+mn-ea"/>
                          <a:cs typeface="+mn-cs"/>
                        </a:rPr>
                        <a:t>Halkla ilişkiler (PR) ajansı ücretleri/komisyonları</a:t>
                      </a:r>
                      <a:endParaRPr lang="tr-TR" sz="1600" b="1" dirty="0">
                        <a:latin typeface="+mj-lt"/>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337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10407628"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GİDERLERİNİN DESTEKLENMESİ</a:t>
            </a:r>
            <a:endParaRPr lang="en-US" dirty="0">
              <a:solidFill>
                <a:schemeClr val="accent1">
                  <a:lumMod val="50000"/>
                </a:schemeClr>
              </a:solidFill>
              <a:latin typeface="Trajan Pro"/>
              <a:cs typeface="Trajan Pro"/>
            </a:endParaRPr>
          </a:p>
        </p:txBody>
      </p:sp>
      <p:sp>
        <p:nvSpPr>
          <p:cNvPr id="3" name="Rectangle 2"/>
          <p:cNvSpPr/>
          <p:nvPr/>
        </p:nvSpPr>
        <p:spPr>
          <a:xfrm>
            <a:off x="336430" y="1052425"/>
            <a:ext cx="8548777" cy="5716950"/>
          </a:xfrm>
          <a:prstGeom prst="rect">
            <a:avLst/>
          </a:prstGeom>
        </p:spPr>
        <p:txBody>
          <a:bodyPr wrap="square">
            <a:spAutoFit/>
          </a:bodyPr>
          <a:lstStyle/>
          <a:p>
            <a:pPr algn="ctr"/>
            <a:r>
              <a:rPr lang="tr-TR" sz="2400" b="1" u="sng" dirty="0">
                <a:solidFill>
                  <a:schemeClr val="accent1">
                    <a:lumMod val="50000"/>
                  </a:schemeClr>
                </a:solidFill>
                <a:latin typeface="Calibri" pitchFamily="34" charset="0"/>
              </a:rPr>
              <a:t>UYGULAMADA DİKKAT EDİLMESİ GEREKEN HUSUSLAR</a:t>
            </a:r>
          </a:p>
          <a:p>
            <a:pPr algn="just"/>
            <a:endParaRPr lang="tr-TR" sz="700" b="1" dirty="0">
              <a:solidFill>
                <a:schemeClr val="accent1">
                  <a:lumMod val="50000"/>
                </a:schemeClr>
              </a:solidFill>
              <a:latin typeface="Calibri" pitchFamily="34" charset="0"/>
            </a:endParaRPr>
          </a:p>
          <a:p>
            <a:pPr marL="457200" indent="-457200" algn="just">
              <a:lnSpc>
                <a:spcPct val="150000"/>
              </a:lnSpc>
              <a:buFont typeface="Wingdings" pitchFamily="2" charset="2"/>
              <a:buChar char="v"/>
            </a:pPr>
            <a:endParaRPr lang="tr-TR" sz="700" b="1" dirty="0">
              <a:solidFill>
                <a:schemeClr val="accent1">
                  <a:lumMod val="50000"/>
                </a:schemeClr>
              </a:solidFill>
              <a:latin typeface="+mj-lt"/>
            </a:endParaRPr>
          </a:p>
          <a:p>
            <a:pPr marL="457200" indent="-457200" algn="just">
              <a:lnSpc>
                <a:spcPct val="150000"/>
              </a:lnSpc>
              <a:buFont typeface="Wingdings" pitchFamily="2" charset="2"/>
              <a:buChar char="v"/>
            </a:pPr>
            <a:r>
              <a:rPr lang="tr-TR" sz="2400" dirty="0">
                <a:solidFill>
                  <a:schemeClr val="accent1">
                    <a:lumMod val="50000"/>
                  </a:schemeClr>
                </a:solidFill>
                <a:latin typeface="+mj-lt"/>
              </a:rPr>
              <a:t>Reklam verilen medya aracının birden çok ülkede yayımlanması ya da dağıtılması durumunda söz konusu reklam giderleri, bu ülkelerden birinde yurt dışı birim bulunması ya da marka tesciline sahip olunması koşuluyla desteklenir.</a:t>
            </a:r>
          </a:p>
          <a:p>
            <a:pPr marL="457200" indent="-457200" algn="just">
              <a:lnSpc>
                <a:spcPct val="150000"/>
              </a:lnSpc>
              <a:buFont typeface="Wingdings" pitchFamily="2" charset="2"/>
              <a:buChar char="v"/>
            </a:pPr>
            <a:r>
              <a:rPr lang="tr-TR" sz="2400" u="sng" dirty="0">
                <a:solidFill>
                  <a:schemeClr val="accent1">
                    <a:lumMod val="50000"/>
                  </a:schemeClr>
                </a:solidFill>
              </a:rPr>
              <a:t>Yurt içinden temin edilen reklâm ve tanıtım malzemelerinin desteklenebilmesi için</a:t>
            </a:r>
            <a:r>
              <a:rPr lang="tr-TR" sz="2400" dirty="0">
                <a:solidFill>
                  <a:schemeClr val="accent1">
                    <a:lumMod val="50000"/>
                  </a:schemeClr>
                </a:solidFill>
              </a:rPr>
              <a:t> bunların </a:t>
            </a:r>
            <a:r>
              <a:rPr lang="tr-TR" sz="2400" u="sng" dirty="0">
                <a:solidFill>
                  <a:schemeClr val="accent1">
                    <a:lumMod val="50000"/>
                  </a:schemeClr>
                </a:solidFill>
              </a:rPr>
              <a:t>bedelsiz ihracat yoluyla yurt dışına gönderilmesi gerekmektedir.</a:t>
            </a:r>
            <a:r>
              <a:rPr lang="tr-TR" sz="2400" dirty="0">
                <a:solidFill>
                  <a:schemeClr val="accent1">
                    <a:lumMod val="50000"/>
                  </a:schemeClr>
                </a:solidFill>
              </a:rPr>
              <a:t> Bu ihracatlara ilişkin gümrük beyannameleri, detaylı bir şekilde düzenlenmiş kurye, kargo faturaları, çeki listesi, vb. belgelerin tevsiki şarttır. </a:t>
            </a:r>
          </a:p>
        </p:txBody>
      </p:sp>
    </p:spTree>
    <p:extLst>
      <p:ext uri="{BB962C8B-B14F-4D97-AF65-F5344CB8AC3E}">
        <p14:creationId xmlns:p14="http://schemas.microsoft.com/office/powerpoint/2010/main" val="213409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10407628"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B-YURT DIŞI TANITIM GİDERLERİNİN DESTEKLENMESİ</a:t>
            </a:r>
            <a:endParaRPr lang="en-US" dirty="0">
              <a:solidFill>
                <a:schemeClr val="accent1">
                  <a:lumMod val="50000"/>
                </a:schemeClr>
              </a:solidFill>
              <a:latin typeface="Trajan Pro"/>
              <a:cs typeface="Trajan Pro"/>
            </a:endParaRPr>
          </a:p>
        </p:txBody>
      </p:sp>
      <p:sp>
        <p:nvSpPr>
          <p:cNvPr id="3" name="Rectangle 2"/>
          <p:cNvSpPr/>
          <p:nvPr/>
        </p:nvSpPr>
        <p:spPr>
          <a:xfrm>
            <a:off x="336430" y="1052425"/>
            <a:ext cx="8548777" cy="5701561"/>
          </a:xfrm>
          <a:prstGeom prst="rect">
            <a:avLst/>
          </a:prstGeom>
        </p:spPr>
        <p:txBody>
          <a:bodyPr wrap="square">
            <a:spAutoFit/>
          </a:bodyPr>
          <a:lstStyle/>
          <a:p>
            <a:pPr algn="ctr"/>
            <a:r>
              <a:rPr lang="tr-TR" sz="2400" b="1" u="sng" dirty="0">
                <a:solidFill>
                  <a:schemeClr val="accent1">
                    <a:lumMod val="50000"/>
                  </a:schemeClr>
                </a:solidFill>
                <a:latin typeface="Calibri" pitchFamily="34" charset="0"/>
              </a:rPr>
              <a:t>UYGULAMADA DİKKAT EDİLMESİ GEREKEN HUSUSLAR</a:t>
            </a:r>
          </a:p>
          <a:p>
            <a:pPr algn="just"/>
            <a:endParaRPr lang="tr-TR" sz="700" b="1" dirty="0">
              <a:solidFill>
                <a:schemeClr val="accent1">
                  <a:lumMod val="50000"/>
                </a:schemeClr>
              </a:solidFill>
              <a:latin typeface="Calibri" pitchFamily="34" charset="0"/>
            </a:endParaRPr>
          </a:p>
          <a:p>
            <a:pPr marL="457200" indent="-457200" algn="just">
              <a:lnSpc>
                <a:spcPct val="150000"/>
              </a:lnSpc>
              <a:buFont typeface="Wingdings" pitchFamily="2" charset="2"/>
              <a:buChar char="v"/>
            </a:pPr>
            <a:endParaRPr lang="tr-TR" sz="700" b="1" dirty="0">
              <a:solidFill>
                <a:schemeClr val="accent1">
                  <a:lumMod val="50000"/>
                </a:schemeClr>
              </a:solidFill>
              <a:latin typeface="+mj-lt"/>
            </a:endParaRPr>
          </a:p>
          <a:p>
            <a:pPr marL="342900" indent="-342900">
              <a:lnSpc>
                <a:spcPct val="150000"/>
              </a:lnSpc>
              <a:buFont typeface="Wingdings" panose="05000000000000000000" pitchFamily="2" charset="2"/>
              <a:buChar char="v"/>
            </a:pPr>
            <a:r>
              <a:rPr lang="tr-TR" sz="2400" dirty="0">
                <a:solidFill>
                  <a:schemeClr val="accent1">
                    <a:lumMod val="50000"/>
                  </a:schemeClr>
                </a:solidFill>
              </a:rPr>
              <a:t>Tanıtım faaliyetleri kapsamında,</a:t>
            </a:r>
          </a:p>
          <a:p>
            <a:r>
              <a:rPr lang="tr-TR" sz="2400" dirty="0">
                <a:solidFill>
                  <a:schemeClr val="accent1">
                    <a:lumMod val="50000"/>
                  </a:schemeClr>
                </a:solidFill>
              </a:rPr>
              <a:t>a) Ulaşım,  konaklama ile yemek giderleri,</a:t>
            </a:r>
          </a:p>
          <a:p>
            <a:r>
              <a:rPr lang="tr-TR" sz="2400" dirty="0">
                <a:solidFill>
                  <a:schemeClr val="accent1">
                    <a:lumMod val="50000"/>
                  </a:schemeClr>
                </a:solidFill>
              </a:rPr>
              <a:t>b) Tanıtım malzemelerinin nakliye bedelleri,</a:t>
            </a:r>
          </a:p>
          <a:p>
            <a:r>
              <a:rPr lang="tr-TR" sz="2400" dirty="0">
                <a:solidFill>
                  <a:schemeClr val="accent1">
                    <a:lumMod val="50000"/>
                  </a:schemeClr>
                </a:solidFill>
              </a:rPr>
              <a:t>c) Türkçe yapılan tanıtım harcamaları,</a:t>
            </a:r>
          </a:p>
          <a:p>
            <a:r>
              <a:rPr lang="tr-TR" sz="2400" dirty="0">
                <a:solidFill>
                  <a:schemeClr val="accent1">
                    <a:lumMod val="50000"/>
                  </a:schemeClr>
                </a:solidFill>
              </a:rPr>
              <a:t>d) Yurt içine yönelik tanıtım harcamaları,</a:t>
            </a:r>
          </a:p>
          <a:p>
            <a:pPr algn="just"/>
            <a:r>
              <a:rPr lang="tr-TR" sz="2400" dirty="0">
                <a:solidFill>
                  <a:schemeClr val="accent1">
                    <a:lumMod val="50000"/>
                  </a:schemeClr>
                </a:solidFill>
              </a:rPr>
              <a:t>e) Yurt</a:t>
            </a:r>
            <a:r>
              <a:rPr lang="en-US" sz="2400" dirty="0">
                <a:solidFill>
                  <a:schemeClr val="accent1">
                    <a:lumMod val="50000"/>
                  </a:schemeClr>
                </a:solidFill>
              </a:rPr>
              <a:t> </a:t>
            </a:r>
            <a:r>
              <a:rPr lang="tr-TR" sz="2400" dirty="0">
                <a:solidFill>
                  <a:schemeClr val="accent1">
                    <a:lumMod val="50000"/>
                  </a:schemeClr>
                </a:solidFill>
              </a:rPr>
              <a:t>dışında Türkçe yayın yapan yayın organlarında yayımlanan tanıtım harcamaları </a:t>
            </a:r>
            <a:r>
              <a:rPr lang="tr-TR" sz="2400" u="sng" dirty="0">
                <a:solidFill>
                  <a:schemeClr val="accent1">
                    <a:lumMod val="50000"/>
                  </a:schemeClr>
                </a:solidFill>
              </a:rPr>
              <a:t>desteklenmez</a:t>
            </a:r>
            <a:r>
              <a:rPr lang="tr-TR" sz="2400" dirty="0">
                <a:solidFill>
                  <a:schemeClr val="accent1">
                    <a:lumMod val="50000"/>
                  </a:schemeClr>
                </a:solidFill>
              </a:rPr>
              <a:t>.</a:t>
            </a:r>
          </a:p>
          <a:p>
            <a:pPr marL="457200" indent="-457200" algn="just">
              <a:lnSpc>
                <a:spcPct val="150000"/>
              </a:lnSpc>
              <a:buFont typeface="Wingdings" pitchFamily="2" charset="2"/>
              <a:buChar char="v"/>
            </a:pPr>
            <a:endParaRPr lang="tr-TR" sz="2400" dirty="0">
              <a:solidFill>
                <a:schemeClr val="accent1">
                  <a:lumMod val="50000"/>
                </a:schemeClr>
              </a:solidFill>
            </a:endParaRPr>
          </a:p>
          <a:p>
            <a:pPr marL="457200" indent="-457200" algn="just">
              <a:lnSpc>
                <a:spcPct val="150000"/>
              </a:lnSpc>
              <a:buFont typeface="Wingdings" pitchFamily="2" charset="2"/>
              <a:buChar char="v"/>
            </a:pPr>
            <a:r>
              <a:rPr lang="tr-TR" sz="2400" dirty="0">
                <a:solidFill>
                  <a:schemeClr val="accent1">
                    <a:lumMod val="50000"/>
                  </a:schemeClr>
                </a:solidFill>
              </a:rPr>
              <a:t>Tek bir tanıtım faaliyeti kapsamında 10.000 ABD Doları’nın üstünde gerçekleştirilen faaliyetler için sözleşme gerekmektedir.</a:t>
            </a:r>
          </a:p>
          <a:p>
            <a:pPr marL="457200" indent="-457200" algn="just">
              <a:buFont typeface="Wingdings" pitchFamily="2" charset="2"/>
              <a:buChar char="v"/>
            </a:pPr>
            <a:endParaRPr lang="tr-TR" sz="1500" b="1" dirty="0">
              <a:solidFill>
                <a:schemeClr val="accent1">
                  <a:lumMod val="50000"/>
                </a:schemeClr>
              </a:solidFill>
              <a:latin typeface="+mj-lt"/>
            </a:endParaRPr>
          </a:p>
          <a:p>
            <a:pPr marL="342900" indent="-342900" algn="just">
              <a:buFont typeface="Arial" charset="0"/>
              <a:buChar char="•"/>
            </a:pPr>
            <a:endParaRPr lang="tr-TR" sz="2000" b="1" dirty="0">
              <a:solidFill>
                <a:schemeClr val="accent1">
                  <a:lumMod val="50000"/>
                </a:schemeClr>
              </a:solidFill>
              <a:latin typeface="+mj-lt"/>
            </a:endParaRPr>
          </a:p>
        </p:txBody>
      </p:sp>
    </p:spTree>
    <p:extLst>
      <p:ext uri="{BB962C8B-B14F-4D97-AF65-F5344CB8AC3E}">
        <p14:creationId xmlns:p14="http://schemas.microsoft.com/office/powerpoint/2010/main" val="12020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451"/>
            <a:ext cx="9144000" cy="6856549"/>
          </a:xfrm>
          <a:prstGeom prst="rect">
            <a:avLst/>
          </a:prstGeom>
        </p:spPr>
      </p:pic>
      <p:sp>
        <p:nvSpPr>
          <p:cNvPr id="7" name="TextBox 6"/>
          <p:cNvSpPr txBox="1"/>
          <p:nvPr/>
        </p:nvSpPr>
        <p:spPr>
          <a:xfrm>
            <a:off x="0" y="186955"/>
            <a:ext cx="9143999" cy="523220"/>
          </a:xfrm>
          <a:prstGeom prst="rect">
            <a:avLst/>
          </a:prstGeom>
          <a:noFill/>
        </p:spPr>
        <p:txBody>
          <a:bodyPr wrap="square" rtlCol="0">
            <a:spAutoFit/>
          </a:bodyPr>
          <a:lstStyle/>
          <a:p>
            <a:pPr algn="ctr"/>
            <a:r>
              <a:rPr lang="en-US" sz="1000" b="1" dirty="0">
                <a:solidFill>
                  <a:schemeClr val="accent1">
                    <a:lumMod val="50000"/>
                  </a:schemeClr>
                </a:solidFill>
                <a:latin typeface="Trajan Pro"/>
                <a:cs typeface="Trajan Pro"/>
              </a:rPr>
              <a:t>2019</a:t>
            </a:r>
            <a:endParaRPr lang="tr-TR" sz="1000" b="1" dirty="0">
              <a:solidFill>
                <a:schemeClr val="accent1">
                  <a:lumMod val="50000"/>
                </a:schemeClr>
              </a:solidFill>
              <a:latin typeface="Trajan Pro"/>
              <a:cs typeface="Trajan Pro"/>
            </a:endParaRPr>
          </a:p>
          <a:p>
            <a:pPr algn="ctr"/>
            <a:endParaRPr lang="tr-TR" sz="1000" b="1" dirty="0">
              <a:solidFill>
                <a:schemeClr val="accent1">
                  <a:lumMod val="50000"/>
                </a:schemeClr>
              </a:solidFill>
              <a:latin typeface="Trajan Pro"/>
              <a:cs typeface="Trajan Pro"/>
            </a:endParaRPr>
          </a:p>
          <a:p>
            <a:pPr algn="ctr"/>
            <a:endParaRPr lang="en-US" sz="800" dirty="0">
              <a:solidFill>
                <a:schemeClr val="accent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cs typeface="Calibri" pitchFamily="34" charset="0"/>
              </a:rPr>
              <a:t>AMAÇ</a:t>
            </a:r>
            <a:endParaRPr lang="en-US" dirty="0">
              <a:solidFill>
                <a:schemeClr val="accent1">
                  <a:lumMod val="50000"/>
                </a:schemeClr>
              </a:solidFill>
              <a:latin typeface="Trajan Pro"/>
              <a:cs typeface="Trajan Pro"/>
            </a:endParaRPr>
          </a:p>
        </p:txBody>
      </p:sp>
      <p:sp>
        <p:nvSpPr>
          <p:cNvPr id="3" name="Rectangle 2"/>
          <p:cNvSpPr/>
          <p:nvPr/>
        </p:nvSpPr>
        <p:spPr>
          <a:xfrm>
            <a:off x="431322" y="1285336"/>
            <a:ext cx="8182444" cy="4308872"/>
          </a:xfrm>
          <a:prstGeom prst="rect">
            <a:avLst/>
          </a:prstGeom>
        </p:spPr>
        <p:txBody>
          <a:bodyPr wrap="square">
            <a:spAutoFit/>
          </a:bodyPr>
          <a:lstStyle/>
          <a:p>
            <a:pPr algn="just"/>
            <a:r>
              <a:rPr lang="tr-TR" sz="2800" b="1" i="1" u="sng" dirty="0">
                <a:solidFill>
                  <a:schemeClr val="accent1">
                    <a:lumMod val="50000"/>
                  </a:schemeClr>
                </a:solidFill>
                <a:latin typeface="Calibri" pitchFamily="34" charset="0"/>
              </a:rPr>
              <a:t>AMAÇ</a:t>
            </a:r>
          </a:p>
          <a:p>
            <a:pPr algn="just"/>
            <a:endParaRPr lang="tr-TR" sz="1200" b="1" dirty="0">
              <a:solidFill>
                <a:schemeClr val="accent1">
                  <a:lumMod val="50000"/>
                </a:schemeClr>
              </a:solidFill>
              <a:latin typeface="Calibri" pitchFamily="34" charset="0"/>
            </a:endParaRPr>
          </a:p>
          <a:p>
            <a:pPr marL="457200" indent="-457200" algn="just">
              <a:lnSpc>
                <a:spcPct val="150000"/>
              </a:lnSpc>
              <a:buFont typeface="Wingdings" panose="05000000000000000000" pitchFamily="2" charset="2"/>
              <a:buChar char="§"/>
            </a:pPr>
            <a:r>
              <a:rPr lang="tr-TR" sz="2600" dirty="0">
                <a:solidFill>
                  <a:schemeClr val="accent1">
                    <a:lumMod val="50000"/>
                  </a:schemeClr>
                </a:solidFill>
                <a:latin typeface="+mj-lt"/>
              </a:rPr>
              <a:t>Türkiye’de sınai ve ticari veya ticari faaliyet gösteren şirketler ile İşbirliği Kuruluşları üyelerinin yurt dışında gerçekleştirilen </a:t>
            </a:r>
            <a:r>
              <a:rPr lang="tr-TR" sz="2600" b="1" dirty="0">
                <a:solidFill>
                  <a:schemeClr val="accent1">
                    <a:lumMod val="50000"/>
                  </a:schemeClr>
                </a:solidFill>
                <a:latin typeface="+mj-lt"/>
              </a:rPr>
              <a:t>tanıtım</a:t>
            </a:r>
            <a:r>
              <a:rPr lang="tr-TR" sz="2600" dirty="0">
                <a:solidFill>
                  <a:schemeClr val="accent1">
                    <a:lumMod val="50000"/>
                  </a:schemeClr>
                </a:solidFill>
                <a:latin typeface="+mj-lt"/>
              </a:rPr>
              <a:t>, </a:t>
            </a:r>
            <a:r>
              <a:rPr lang="tr-TR" sz="2600" b="1" dirty="0">
                <a:solidFill>
                  <a:schemeClr val="accent1">
                    <a:lumMod val="50000"/>
                  </a:schemeClr>
                </a:solidFill>
                <a:latin typeface="+mj-lt"/>
              </a:rPr>
              <a:t>marka tescil giderleri </a:t>
            </a:r>
            <a:r>
              <a:rPr lang="tr-TR" sz="2600" dirty="0">
                <a:solidFill>
                  <a:schemeClr val="accent1">
                    <a:lumMod val="50000"/>
                  </a:schemeClr>
                </a:solidFill>
                <a:latin typeface="+mj-lt"/>
              </a:rPr>
              <a:t>ve mal ticareti yapmak amacıyla </a:t>
            </a:r>
            <a:r>
              <a:rPr lang="tr-TR" sz="2600" b="1" dirty="0">
                <a:solidFill>
                  <a:schemeClr val="accent1">
                    <a:lumMod val="50000"/>
                  </a:schemeClr>
                </a:solidFill>
                <a:latin typeface="+mj-lt"/>
              </a:rPr>
              <a:t>yurt dışında açılan birimlere ilişkin kira giderleri</a:t>
            </a:r>
            <a:r>
              <a:rPr lang="tr-TR" sz="2600" dirty="0">
                <a:solidFill>
                  <a:schemeClr val="accent1">
                    <a:lumMod val="50000"/>
                  </a:schemeClr>
                </a:solidFill>
                <a:latin typeface="+mj-lt"/>
              </a:rPr>
              <a:t> ile Türkiye Ticaret Merkezlerine ilişkin giderlerin karşılanmasıdır.</a:t>
            </a:r>
          </a:p>
        </p:txBody>
      </p:sp>
    </p:spTree>
    <p:extLst>
      <p:ext uri="{BB962C8B-B14F-4D97-AF65-F5344CB8AC3E}">
        <p14:creationId xmlns:p14="http://schemas.microsoft.com/office/powerpoint/2010/main" val="421149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365229" y="629166"/>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TEBLİĞ KAPSAMINDAKİ DESTEKLER</a:t>
            </a:r>
            <a:endParaRPr lang="en-US" dirty="0">
              <a:solidFill>
                <a:schemeClr val="accent1">
                  <a:lumMod val="50000"/>
                </a:schemeClr>
              </a:solidFill>
              <a:latin typeface="Trajan Pro"/>
              <a:cs typeface="Trajan Pro"/>
            </a:endParaRPr>
          </a:p>
        </p:txBody>
      </p:sp>
      <p:sp>
        <p:nvSpPr>
          <p:cNvPr id="3" name="Rectangle 2"/>
          <p:cNvSpPr/>
          <p:nvPr/>
        </p:nvSpPr>
        <p:spPr>
          <a:xfrm>
            <a:off x="473083" y="1766280"/>
            <a:ext cx="8275381" cy="3570208"/>
          </a:xfrm>
          <a:prstGeom prst="rect">
            <a:avLst/>
          </a:prstGeom>
        </p:spPr>
        <p:txBody>
          <a:bodyPr wrap="square">
            <a:spAutoFit/>
          </a:bodyPr>
          <a:lstStyle/>
          <a:p>
            <a:endParaRPr lang="tr-TR" b="1" u="sng" dirty="0">
              <a:latin typeface="Calibri" pitchFamily="34" charset="0"/>
            </a:endParaRPr>
          </a:p>
          <a:p>
            <a:endParaRPr lang="tr-TR" sz="2400" b="1" dirty="0">
              <a:latin typeface="Calibri" pitchFamily="34" charset="0"/>
            </a:endParaRPr>
          </a:p>
          <a:p>
            <a:endParaRPr lang="tr-TR" sz="2400" b="1" dirty="0">
              <a:solidFill>
                <a:schemeClr val="accent1">
                  <a:lumMod val="50000"/>
                </a:schemeClr>
              </a:solidFill>
              <a:latin typeface="Calibri" pitchFamily="34" charset="0"/>
            </a:endParaRPr>
          </a:p>
          <a:p>
            <a:pPr algn="ctr"/>
            <a:r>
              <a:rPr lang="tr-TR" sz="4000" b="1" dirty="0">
                <a:solidFill>
                  <a:schemeClr val="accent1">
                    <a:lumMod val="50000"/>
                  </a:schemeClr>
                </a:solidFill>
                <a:latin typeface="Calibri" pitchFamily="34" charset="0"/>
              </a:rPr>
              <a:t>C- YURT DIŞI </a:t>
            </a:r>
          </a:p>
          <a:p>
            <a:pPr algn="ctr"/>
            <a:r>
              <a:rPr lang="tr-TR" sz="4000" b="1" dirty="0">
                <a:solidFill>
                  <a:schemeClr val="accent1">
                    <a:lumMod val="50000"/>
                  </a:schemeClr>
                </a:solidFill>
                <a:latin typeface="Calibri" pitchFamily="34" charset="0"/>
              </a:rPr>
              <a:t>MARKA TESCİL FAALİYETLERİNİN DESTEKLENMESİ</a:t>
            </a:r>
          </a:p>
          <a:p>
            <a:pPr algn="ctr"/>
            <a:endParaRPr lang="tr-TR" sz="4000" b="1" dirty="0">
              <a:latin typeface="Calibri" pitchFamily="34" charset="0"/>
            </a:endParaRPr>
          </a:p>
        </p:txBody>
      </p:sp>
    </p:spTree>
    <p:extLst>
      <p:ext uri="{BB962C8B-B14F-4D97-AF65-F5344CB8AC3E}">
        <p14:creationId xmlns:p14="http://schemas.microsoft.com/office/powerpoint/2010/main" val="24502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698463" y="553891"/>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C- YURT DIŞI MARKA TESCİL FAALİYETLERİNİN DESTEKLENMESİ</a:t>
            </a:r>
            <a:br>
              <a:rPr lang="tr-TR" b="1" u="sng" dirty="0">
                <a:solidFill>
                  <a:schemeClr val="accent1">
                    <a:lumMod val="50000"/>
                  </a:schemeClr>
                </a:solidFill>
              </a:rPr>
            </a:br>
            <a:endParaRPr lang="en-US" dirty="0">
              <a:solidFill>
                <a:schemeClr val="accent1">
                  <a:lumMod val="50000"/>
                </a:schemeClr>
              </a:solidFill>
              <a:latin typeface="Trajan Pro"/>
              <a:cs typeface="Trajan Pro"/>
            </a:endParaRPr>
          </a:p>
        </p:txBody>
      </p:sp>
      <p:sp>
        <p:nvSpPr>
          <p:cNvPr id="3" name="Rectangle 2"/>
          <p:cNvSpPr/>
          <p:nvPr/>
        </p:nvSpPr>
        <p:spPr>
          <a:xfrm>
            <a:off x="323528" y="980728"/>
            <a:ext cx="8424935" cy="5755422"/>
          </a:xfrm>
          <a:prstGeom prst="rect">
            <a:avLst/>
          </a:prstGeom>
        </p:spPr>
        <p:txBody>
          <a:bodyPr wrap="square">
            <a:spAutoFit/>
          </a:bodyPr>
          <a:lstStyle/>
          <a:p>
            <a:endParaRPr lang="tr-TR" sz="2400" dirty="0"/>
          </a:p>
          <a:p>
            <a:pPr marL="342900" indent="-342900" algn="just">
              <a:buFont typeface="Wingdings" panose="05000000000000000000" pitchFamily="2" charset="2"/>
              <a:buChar char="§"/>
            </a:pPr>
            <a:r>
              <a:rPr lang="tr-TR" sz="2000" b="1" dirty="0">
                <a:solidFill>
                  <a:schemeClr val="accent1">
                    <a:lumMod val="50000"/>
                  </a:schemeClr>
                </a:solidFill>
              </a:rPr>
              <a:t>Şirketlerin yurt içi marka tescil belgesine sahip oldukları markalarının,</a:t>
            </a:r>
          </a:p>
          <a:p>
            <a:pPr algn="just"/>
            <a:endParaRPr lang="tr-TR" sz="2000" b="1" dirty="0">
              <a:solidFill>
                <a:schemeClr val="accent1">
                  <a:lumMod val="50000"/>
                </a:schemeClr>
              </a:solidFill>
            </a:endParaRPr>
          </a:p>
          <a:p>
            <a:pPr marL="457200" indent="-457200" algn="just">
              <a:buAutoNum type="alphaLcParenR"/>
            </a:pPr>
            <a:r>
              <a:rPr lang="tr-TR" sz="2000" dirty="0">
                <a:solidFill>
                  <a:schemeClr val="accent1">
                    <a:lumMod val="50000"/>
                  </a:schemeClr>
                </a:solidFill>
              </a:rPr>
              <a:t>Yurt dışında tescil ettirilmesine ilişkin </a:t>
            </a:r>
            <a:r>
              <a:rPr lang="tr-TR" sz="2000" b="1" u="sng" dirty="0">
                <a:solidFill>
                  <a:schemeClr val="accent1">
                    <a:lumMod val="50000"/>
                  </a:schemeClr>
                </a:solidFill>
              </a:rPr>
              <a:t>marka/patent bürosu hizmet,</a:t>
            </a:r>
            <a:r>
              <a:rPr lang="tr-TR" sz="2000" b="1" dirty="0">
                <a:solidFill>
                  <a:schemeClr val="accent1">
                    <a:lumMod val="50000"/>
                  </a:schemeClr>
                </a:solidFill>
              </a:rPr>
              <a:t> </a:t>
            </a:r>
            <a:r>
              <a:rPr lang="tr-TR" sz="2000" b="1" u="sng" dirty="0">
                <a:solidFill>
                  <a:schemeClr val="accent1">
                    <a:lumMod val="50000"/>
                  </a:schemeClr>
                </a:solidFill>
              </a:rPr>
              <a:t>danışmanlık giderleri</a:t>
            </a:r>
            <a:r>
              <a:rPr lang="tr-TR" sz="2000" b="1" dirty="0">
                <a:solidFill>
                  <a:schemeClr val="accent1">
                    <a:lumMod val="50000"/>
                  </a:schemeClr>
                </a:solidFill>
              </a:rPr>
              <a:t>, </a:t>
            </a:r>
            <a:r>
              <a:rPr lang="tr-TR" sz="2000" b="1" u="sng" dirty="0">
                <a:solidFill>
                  <a:schemeClr val="accent1">
                    <a:lumMod val="50000"/>
                  </a:schemeClr>
                </a:solidFill>
              </a:rPr>
              <a:t>markanın o ülkede başka bir şirket adına tescil ettirilip ettirilmediğine ilişkin olarak yapılacak araştırma, inceleme, vb</a:t>
            </a:r>
            <a:r>
              <a:rPr lang="tr-TR" sz="2000" b="1" dirty="0">
                <a:solidFill>
                  <a:schemeClr val="accent1">
                    <a:lumMod val="50000"/>
                  </a:schemeClr>
                </a:solidFill>
              </a:rPr>
              <a:t>. </a:t>
            </a:r>
            <a:r>
              <a:rPr lang="tr-TR" sz="2000" b="1" u="sng" dirty="0">
                <a:solidFill>
                  <a:schemeClr val="accent1">
                    <a:lumMod val="50000"/>
                  </a:schemeClr>
                </a:solidFill>
              </a:rPr>
              <a:t>bütün zorunlu giderleri</a:t>
            </a:r>
            <a:r>
              <a:rPr lang="tr-TR" sz="2000" b="1" dirty="0">
                <a:solidFill>
                  <a:schemeClr val="accent1">
                    <a:lumMod val="50000"/>
                  </a:schemeClr>
                </a:solidFill>
              </a:rPr>
              <a:t>  </a:t>
            </a:r>
          </a:p>
          <a:p>
            <a:pPr algn="just"/>
            <a:endParaRPr lang="tr-TR" sz="2000" b="1" dirty="0">
              <a:solidFill>
                <a:schemeClr val="accent1">
                  <a:lumMod val="50000"/>
                </a:schemeClr>
              </a:solidFill>
            </a:endParaRPr>
          </a:p>
          <a:p>
            <a:pPr marL="457200" indent="-457200" algn="just">
              <a:buAutoNum type="alphaLcParenR" startAt="2"/>
            </a:pPr>
            <a:r>
              <a:rPr lang="tr-TR" sz="2000" dirty="0">
                <a:solidFill>
                  <a:schemeClr val="accent1">
                    <a:lumMod val="50000"/>
                  </a:schemeClr>
                </a:solidFill>
              </a:rPr>
              <a:t>Yurt dışında tescil ettirilmiş markalarının</a:t>
            </a:r>
            <a:r>
              <a:rPr lang="tr-TR" sz="2000" b="1" dirty="0">
                <a:solidFill>
                  <a:schemeClr val="accent1">
                    <a:lumMod val="50000"/>
                  </a:schemeClr>
                </a:solidFill>
              </a:rPr>
              <a:t> korunmasına ilişkin                                    avukatlık vb. giderleri </a:t>
            </a:r>
          </a:p>
          <a:p>
            <a:pPr algn="just"/>
            <a:endParaRPr lang="tr-TR" sz="2000" b="1" u="sng" dirty="0">
              <a:solidFill>
                <a:schemeClr val="accent1">
                  <a:lumMod val="50000"/>
                </a:schemeClr>
              </a:solidFill>
              <a:latin typeface="Calibri" pitchFamily="34" charset="0"/>
            </a:endParaRPr>
          </a:p>
          <a:p>
            <a:pPr algn="just"/>
            <a:r>
              <a:rPr lang="tr-TR" sz="2000" b="1" u="sng" dirty="0">
                <a:solidFill>
                  <a:schemeClr val="accent1">
                    <a:lumMod val="50000"/>
                  </a:schemeClr>
                </a:solidFill>
                <a:latin typeface="Calibri" pitchFamily="34" charset="0"/>
              </a:rPr>
              <a:t>% 50</a:t>
            </a:r>
            <a:r>
              <a:rPr lang="tr-TR" sz="2000" b="1" dirty="0">
                <a:solidFill>
                  <a:schemeClr val="accent1">
                    <a:lumMod val="50000"/>
                  </a:schemeClr>
                </a:solidFill>
                <a:latin typeface="Calibri" pitchFamily="34" charset="0"/>
              </a:rPr>
              <a:t> </a:t>
            </a:r>
            <a:r>
              <a:rPr lang="tr-TR" sz="2000" dirty="0">
                <a:solidFill>
                  <a:schemeClr val="accent1">
                    <a:lumMod val="50000"/>
                  </a:schemeClr>
                </a:solidFill>
                <a:latin typeface="Calibri" pitchFamily="34" charset="0"/>
              </a:rPr>
              <a:t>oranında ve yıllık </a:t>
            </a:r>
            <a:r>
              <a:rPr lang="tr-TR" sz="2000" b="1" u="sng" dirty="0">
                <a:solidFill>
                  <a:schemeClr val="accent1">
                    <a:lumMod val="50000"/>
                  </a:schemeClr>
                </a:solidFill>
                <a:latin typeface="Calibri" pitchFamily="34" charset="0"/>
              </a:rPr>
              <a:t>en fazla 50.000 USD</a:t>
            </a:r>
            <a:r>
              <a:rPr lang="tr-TR" sz="2000" b="1" dirty="0">
                <a:solidFill>
                  <a:schemeClr val="accent1">
                    <a:lumMod val="50000"/>
                  </a:schemeClr>
                </a:solidFill>
                <a:latin typeface="Calibri" pitchFamily="34" charset="0"/>
              </a:rPr>
              <a:t> </a:t>
            </a:r>
            <a:r>
              <a:rPr lang="tr-TR" sz="2000" dirty="0">
                <a:solidFill>
                  <a:schemeClr val="accent1">
                    <a:lumMod val="50000"/>
                  </a:schemeClr>
                </a:solidFill>
                <a:latin typeface="Calibri" pitchFamily="34" charset="0"/>
              </a:rPr>
              <a:t>kadar desteklenir. </a:t>
            </a:r>
          </a:p>
          <a:p>
            <a:pPr algn="just"/>
            <a:endParaRPr lang="tr-TR" sz="2000" b="1"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000" dirty="0">
                <a:solidFill>
                  <a:schemeClr val="accent1">
                    <a:lumMod val="50000"/>
                  </a:schemeClr>
                </a:solidFill>
              </a:rPr>
              <a:t>Marka tescil desteği verilebilmesi için yurt dışı marka tescil başvurusunun yapılmış olması yeterlidir.</a:t>
            </a:r>
          </a:p>
          <a:p>
            <a:pPr marL="342900" indent="-342900" algn="just">
              <a:buFont typeface="Wingdings" panose="05000000000000000000" pitchFamily="2" charset="2"/>
              <a:buChar char="§"/>
            </a:pPr>
            <a:endParaRPr lang="tr-TR" sz="2000" dirty="0">
              <a:solidFill>
                <a:schemeClr val="accent1">
                  <a:lumMod val="50000"/>
                </a:schemeClr>
              </a:solidFill>
            </a:endParaRPr>
          </a:p>
          <a:p>
            <a:pPr marL="342900" indent="-342900" algn="just">
              <a:buFont typeface="Wingdings" panose="05000000000000000000" pitchFamily="2" charset="2"/>
              <a:buChar char="§"/>
            </a:pPr>
            <a:r>
              <a:rPr lang="tr-TR" sz="2000" dirty="0">
                <a:solidFill>
                  <a:schemeClr val="accent1">
                    <a:lumMod val="50000"/>
                  </a:schemeClr>
                </a:solidFill>
              </a:rPr>
              <a:t>Marka yenileme giderleri destek kapsamında değildir.</a:t>
            </a:r>
          </a:p>
          <a:p>
            <a:endParaRPr lang="tr-TR" sz="2400" dirty="0"/>
          </a:p>
        </p:txBody>
      </p:sp>
    </p:spTree>
    <p:extLst>
      <p:ext uri="{BB962C8B-B14F-4D97-AF65-F5344CB8AC3E}">
        <p14:creationId xmlns:p14="http://schemas.microsoft.com/office/powerpoint/2010/main" val="259233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698463" y="556287"/>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C- YURT DIŞI MARKA TESCİL FAALİYETLERİNİN DESTEKLENMESİ</a:t>
            </a:r>
            <a:br>
              <a:rPr lang="tr-TR" b="1" u="sng" dirty="0">
                <a:solidFill>
                  <a:schemeClr val="accent1">
                    <a:lumMod val="50000"/>
                  </a:schemeClr>
                </a:solidFill>
              </a:rPr>
            </a:br>
            <a:endParaRPr lang="en-US" dirty="0">
              <a:solidFill>
                <a:schemeClr val="accent1">
                  <a:lumMod val="50000"/>
                </a:schemeClr>
              </a:solidFill>
              <a:latin typeface="Trajan Pro"/>
              <a:cs typeface="Trajan Pro"/>
            </a:endParaRPr>
          </a:p>
        </p:txBody>
      </p:sp>
      <p:sp>
        <p:nvSpPr>
          <p:cNvPr id="3" name="Rectangle 2"/>
          <p:cNvSpPr/>
          <p:nvPr/>
        </p:nvSpPr>
        <p:spPr>
          <a:xfrm>
            <a:off x="406399" y="1859340"/>
            <a:ext cx="8172433" cy="3323987"/>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solidFill>
                  <a:schemeClr val="accent1">
                    <a:lumMod val="50000"/>
                  </a:schemeClr>
                </a:solidFill>
                <a:latin typeface="Calibri" pitchFamily="34" charset="0"/>
              </a:rPr>
              <a:t>Şirketler, marka tescili ve korunmasına yönelik destekten</a:t>
            </a:r>
            <a:r>
              <a:rPr lang="tr-TR" sz="2800" b="1" dirty="0">
                <a:solidFill>
                  <a:schemeClr val="accent1">
                    <a:lumMod val="50000"/>
                  </a:schemeClr>
                </a:solidFill>
                <a:latin typeface="Calibri" pitchFamily="34" charset="0"/>
              </a:rPr>
              <a:t> </a:t>
            </a:r>
            <a:r>
              <a:rPr lang="tr-TR" sz="2800" b="1" u="sng" dirty="0">
                <a:solidFill>
                  <a:schemeClr val="accent1">
                    <a:lumMod val="50000"/>
                  </a:schemeClr>
                </a:solidFill>
                <a:latin typeface="Calibri" pitchFamily="34" charset="0"/>
              </a:rPr>
              <a:t>en fazla 4 (dört) yıl</a:t>
            </a:r>
            <a:r>
              <a:rPr lang="tr-TR" sz="2800" b="1" dirty="0">
                <a:solidFill>
                  <a:schemeClr val="accent1">
                    <a:lumMod val="50000"/>
                  </a:schemeClr>
                </a:solidFill>
                <a:latin typeface="Calibri" pitchFamily="34" charset="0"/>
              </a:rPr>
              <a:t> </a:t>
            </a:r>
            <a:r>
              <a:rPr lang="tr-TR" sz="2800" dirty="0">
                <a:solidFill>
                  <a:schemeClr val="accent1">
                    <a:lumMod val="50000"/>
                  </a:schemeClr>
                </a:solidFill>
                <a:latin typeface="Calibri" pitchFamily="34" charset="0"/>
              </a:rPr>
              <a:t>süresince yararlanabilir.</a:t>
            </a:r>
            <a:r>
              <a:rPr lang="tr-TR" sz="2800" b="1" dirty="0">
                <a:solidFill>
                  <a:schemeClr val="accent1">
                    <a:lumMod val="50000"/>
                  </a:schemeClr>
                </a:solidFill>
                <a:latin typeface="Calibri" pitchFamily="34" charset="0"/>
              </a:rPr>
              <a:t> </a:t>
            </a:r>
            <a:r>
              <a:rPr lang="tr-TR" sz="2800" dirty="0">
                <a:solidFill>
                  <a:schemeClr val="accent1">
                    <a:lumMod val="50000"/>
                  </a:schemeClr>
                </a:solidFill>
                <a:latin typeface="Calibri" pitchFamily="34" charset="0"/>
              </a:rPr>
              <a:t>4 (dört) yıllık süre bu konudaki </a:t>
            </a:r>
            <a:r>
              <a:rPr lang="tr-TR" sz="2800" b="1" dirty="0">
                <a:solidFill>
                  <a:schemeClr val="accent1">
                    <a:lumMod val="50000"/>
                  </a:schemeClr>
                </a:solidFill>
                <a:latin typeface="Calibri" pitchFamily="34" charset="0"/>
              </a:rPr>
              <a:t>ilk destek ödemesine esas teşkil eden ödeme belgesinin tarihinden itibaren başlar. </a:t>
            </a:r>
          </a:p>
        </p:txBody>
      </p:sp>
    </p:spTree>
    <p:extLst>
      <p:ext uri="{BB962C8B-B14F-4D97-AF65-F5344CB8AC3E}">
        <p14:creationId xmlns:p14="http://schemas.microsoft.com/office/powerpoint/2010/main" val="184986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3" name="Rectangle 2"/>
          <p:cNvSpPr/>
          <p:nvPr/>
        </p:nvSpPr>
        <p:spPr>
          <a:xfrm>
            <a:off x="473083" y="1766280"/>
            <a:ext cx="8275381" cy="2339102"/>
          </a:xfrm>
          <a:prstGeom prst="rect">
            <a:avLst/>
          </a:prstGeom>
        </p:spPr>
        <p:txBody>
          <a:bodyPr wrap="square">
            <a:spAutoFit/>
          </a:bodyPr>
          <a:lstStyle/>
          <a:p>
            <a:endParaRPr lang="tr-TR" b="1" u="sng" dirty="0">
              <a:latin typeface="Calibri" pitchFamily="34" charset="0"/>
            </a:endParaRPr>
          </a:p>
          <a:p>
            <a:endParaRPr lang="tr-TR" sz="2400" b="1" dirty="0">
              <a:latin typeface="Calibri" pitchFamily="34" charset="0"/>
            </a:endParaRPr>
          </a:p>
          <a:p>
            <a:endParaRPr lang="tr-TR" sz="2400" b="1" dirty="0">
              <a:latin typeface="Calibri" pitchFamily="34" charset="0"/>
            </a:endParaRPr>
          </a:p>
          <a:p>
            <a:pPr lvl="2"/>
            <a:r>
              <a:rPr lang="tr-TR" sz="2800" b="1" dirty="0">
                <a:latin typeface="Calibri" pitchFamily="34" charset="0"/>
              </a:rPr>
              <a:t>               </a:t>
            </a:r>
            <a:r>
              <a:rPr lang="tr-TR" sz="4000" b="1" dirty="0">
                <a:solidFill>
                  <a:schemeClr val="accent1">
                    <a:lumMod val="50000"/>
                  </a:schemeClr>
                </a:solidFill>
                <a:latin typeface="Calibri" pitchFamily="34" charset="0"/>
              </a:rPr>
              <a:t>ORTAK HÜKÜMLER</a:t>
            </a:r>
          </a:p>
          <a:p>
            <a:pPr algn="just"/>
            <a:endParaRPr lang="tr-TR" sz="4000" b="1" dirty="0">
              <a:latin typeface="Calibri" pitchFamily="34" charset="0"/>
            </a:endParaRPr>
          </a:p>
        </p:txBody>
      </p:sp>
    </p:spTree>
    <p:extLst>
      <p:ext uri="{BB962C8B-B14F-4D97-AF65-F5344CB8AC3E}">
        <p14:creationId xmlns:p14="http://schemas.microsoft.com/office/powerpoint/2010/main" val="335478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ÖDEME BELGELERİNİN İBRAZI VE ÖDEME</a:t>
            </a:r>
            <a:endParaRPr lang="en-US" dirty="0">
              <a:solidFill>
                <a:schemeClr val="accent1">
                  <a:lumMod val="50000"/>
                </a:schemeClr>
              </a:solidFill>
              <a:latin typeface="Trajan Pro"/>
              <a:cs typeface="Trajan Pro"/>
            </a:endParaRPr>
          </a:p>
        </p:txBody>
      </p:sp>
      <p:sp>
        <p:nvSpPr>
          <p:cNvPr id="3" name="Rectangle 2"/>
          <p:cNvSpPr/>
          <p:nvPr/>
        </p:nvSpPr>
        <p:spPr>
          <a:xfrm>
            <a:off x="317501" y="1117601"/>
            <a:ext cx="8261332" cy="6509474"/>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1900" dirty="0">
                <a:solidFill>
                  <a:schemeClr val="tx2">
                    <a:lumMod val="75000"/>
                  </a:schemeClr>
                </a:solidFill>
                <a:latin typeface="+mj-lt"/>
              </a:rPr>
              <a:t>Destek başvurularının değerlendirmeye alınabilmesi için Genelgede belirtilen belgelerin (Ticaret Müşaviri /Ataşesi / Bakanlık Temsilcisi onaylı belgeler dahil), ödeme tarihinden itibaren en geç 6 (altı) ay içerisinde şirketler tarafından KEP adresleri aracılığıyla üyesi oldukları İhracatçı Birlikleri Genel Sekreterliği KEP adresine </a:t>
            </a:r>
            <a:r>
              <a:rPr lang="tr-TR" sz="1900" b="1" dirty="0">
                <a:solidFill>
                  <a:schemeClr val="tx2">
                    <a:lumMod val="75000"/>
                  </a:schemeClr>
                </a:solidFill>
                <a:latin typeface="+mj-lt"/>
              </a:rPr>
              <a:t>(oaib@hs01.kep.tr</a:t>
            </a:r>
            <a:r>
              <a:rPr lang="tr-TR" sz="1900" dirty="0">
                <a:solidFill>
                  <a:schemeClr val="tx2">
                    <a:lumMod val="75000"/>
                  </a:schemeClr>
                </a:solidFill>
                <a:latin typeface="+mj-lt"/>
              </a:rPr>
              <a:t>)  gönderilmesi gerekmektedir. </a:t>
            </a:r>
            <a:endParaRPr lang="en-US" sz="1900" dirty="0">
              <a:solidFill>
                <a:schemeClr val="tx2">
                  <a:lumMod val="75000"/>
                </a:schemeClr>
              </a:solidFill>
              <a:latin typeface="+mj-lt"/>
            </a:endParaRPr>
          </a:p>
          <a:p>
            <a:pPr marL="457200" indent="-457200" algn="just">
              <a:lnSpc>
                <a:spcPct val="150000"/>
              </a:lnSpc>
              <a:buFont typeface="Wingdings" panose="05000000000000000000" pitchFamily="2" charset="2"/>
              <a:buChar char="§"/>
            </a:pPr>
            <a:endParaRPr lang="tr-TR" sz="1900" dirty="0">
              <a:solidFill>
                <a:schemeClr val="tx2">
                  <a:lumMod val="75000"/>
                </a:schemeClr>
              </a:solidFill>
              <a:latin typeface="+mj-lt"/>
            </a:endParaRPr>
          </a:p>
          <a:p>
            <a:pPr marL="457200" indent="-457200" algn="just">
              <a:lnSpc>
                <a:spcPct val="150000"/>
              </a:lnSpc>
              <a:buFont typeface="Wingdings" panose="05000000000000000000" pitchFamily="2" charset="2"/>
              <a:buChar char="§"/>
            </a:pPr>
            <a:r>
              <a:rPr lang="tr-TR" sz="1900" dirty="0">
                <a:solidFill>
                  <a:schemeClr val="tx2">
                    <a:lumMod val="75000"/>
                  </a:schemeClr>
                </a:solidFill>
                <a:latin typeface="+mj-lt"/>
              </a:rPr>
              <a:t>KEP aracılığıyla iletilen her başvurunun, imza sirküleri ile birlikte sunulması ve başvuruda yer alan belgelerden her birinin başvuru sahibini temsil ve ilzama yetkili kişi/kişiler tarafından 5070 sayılı Elektronik İmza Kanunu standartlarına uygun nitelikli elektronik sertifika kullanılarak oluşturulan elektronik imza ile imzalanması ve elektronik imzalı dokümanların dosya uzantılarının Bakanlık Elektronik Belge Yönetim Sistemince tanınır olması zorunludur.</a:t>
            </a:r>
          </a:p>
          <a:p>
            <a:pPr algn="just"/>
            <a:endParaRPr lang="tr-TR" sz="1900" b="1" dirty="0">
              <a:latin typeface="Calibri" pitchFamily="34" charset="0"/>
            </a:endParaRPr>
          </a:p>
          <a:p>
            <a:pPr algn="just"/>
            <a:endParaRPr lang="tr-TR" sz="2800" b="1" dirty="0">
              <a:latin typeface="Calibri" pitchFamily="34" charset="0"/>
            </a:endParaRPr>
          </a:p>
          <a:p>
            <a:pPr marL="457200" indent="-457200" algn="just">
              <a:buFont typeface="Wingdings" panose="05000000000000000000" pitchFamily="2" charset="2"/>
              <a:buChar char="q"/>
            </a:pPr>
            <a:endParaRPr lang="tr-TR" sz="2800" b="1" dirty="0">
              <a:latin typeface="Calibri" pitchFamily="34" charset="0"/>
            </a:endParaRPr>
          </a:p>
        </p:txBody>
      </p:sp>
    </p:spTree>
    <p:extLst>
      <p:ext uri="{BB962C8B-B14F-4D97-AF65-F5344CB8AC3E}">
        <p14:creationId xmlns:p14="http://schemas.microsoft.com/office/powerpoint/2010/main" val="40861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ÖDEME BELGELERİNİN İBRAZI VE ÖDEME</a:t>
            </a:r>
            <a:endParaRPr lang="en-US" dirty="0">
              <a:solidFill>
                <a:schemeClr val="accent1">
                  <a:lumMod val="50000"/>
                </a:schemeClr>
              </a:solidFill>
              <a:latin typeface="Trajan Pro"/>
              <a:cs typeface="Trajan Pro"/>
            </a:endParaRPr>
          </a:p>
        </p:txBody>
      </p:sp>
      <p:sp>
        <p:nvSpPr>
          <p:cNvPr id="3" name="Rectangle 2"/>
          <p:cNvSpPr/>
          <p:nvPr/>
        </p:nvSpPr>
        <p:spPr>
          <a:xfrm>
            <a:off x="431799" y="1582341"/>
            <a:ext cx="8147033" cy="954107"/>
          </a:xfrm>
          <a:prstGeom prst="rect">
            <a:avLst/>
          </a:prstGeom>
        </p:spPr>
        <p:txBody>
          <a:bodyPr wrap="square">
            <a:spAutoFit/>
          </a:bodyPr>
          <a:lstStyle/>
          <a:p>
            <a:pPr marL="457200" indent="-457200" algn="just">
              <a:buFont typeface="Wingdings" panose="05000000000000000000" pitchFamily="2" charset="2"/>
              <a:buChar char="q"/>
            </a:pPr>
            <a:endParaRPr lang="tr-TR" sz="2800" b="1" dirty="0">
              <a:latin typeface="Calibri" pitchFamily="34" charset="0"/>
            </a:endParaRPr>
          </a:p>
          <a:p>
            <a:pPr marL="457200" indent="-457200" algn="just">
              <a:buFont typeface="Wingdings" panose="05000000000000000000" pitchFamily="2" charset="2"/>
              <a:buChar char="q"/>
            </a:pPr>
            <a:endParaRPr lang="tr-TR" sz="2800" b="1" dirty="0">
              <a:latin typeface="Calibri" pitchFamily="34" charset="0"/>
            </a:endParaRPr>
          </a:p>
        </p:txBody>
      </p:sp>
      <p:sp>
        <p:nvSpPr>
          <p:cNvPr id="4" name="Rectangle 3"/>
          <p:cNvSpPr/>
          <p:nvPr/>
        </p:nvSpPr>
        <p:spPr>
          <a:xfrm>
            <a:off x="431799" y="889842"/>
            <a:ext cx="8407401" cy="5632311"/>
          </a:xfrm>
          <a:prstGeom prst="rect">
            <a:avLst/>
          </a:prstGeom>
        </p:spPr>
        <p:txBody>
          <a:bodyPr wrap="square">
            <a:spAutoFit/>
          </a:bodyPr>
          <a:lstStyle/>
          <a:p>
            <a:endParaRPr lang="tr-TR" sz="2400" b="1" dirty="0"/>
          </a:p>
          <a:p>
            <a:pPr marL="342900" indent="-342900" algn="just">
              <a:buFont typeface="Wingdings" panose="05000000000000000000" pitchFamily="2" charset="2"/>
              <a:buChar char="§"/>
            </a:pPr>
            <a:r>
              <a:rPr lang="tr-TR" sz="2400" dirty="0">
                <a:solidFill>
                  <a:schemeClr val="accent1">
                    <a:lumMod val="50000"/>
                  </a:schemeClr>
                </a:solidFill>
              </a:rPr>
              <a:t>Kira destek başvurularında harcamaya ilişkin </a:t>
            </a:r>
            <a:r>
              <a:rPr lang="tr-TR" sz="2400" b="1" dirty="0">
                <a:solidFill>
                  <a:schemeClr val="accent1">
                    <a:lumMod val="50000"/>
                  </a:schemeClr>
                </a:solidFill>
              </a:rPr>
              <a:t>sözleşme ve ödeme belgesi</a:t>
            </a:r>
            <a:r>
              <a:rPr lang="tr-TR" sz="2400" dirty="0">
                <a:solidFill>
                  <a:schemeClr val="accent1">
                    <a:lumMod val="50000"/>
                  </a:schemeClr>
                </a:solidFill>
              </a:rPr>
              <a:t> </a:t>
            </a:r>
          </a:p>
          <a:p>
            <a:pPr marL="342900" indent="-342900" algn="just">
              <a:buFont typeface="Wingdings" panose="05000000000000000000" pitchFamily="2" charset="2"/>
              <a:buChar char="§"/>
            </a:pPr>
            <a:endParaRPr lang="tr-TR" sz="2400" dirty="0">
              <a:solidFill>
                <a:schemeClr val="accent1">
                  <a:lumMod val="50000"/>
                </a:schemeClr>
              </a:solidFill>
            </a:endParaRPr>
          </a:p>
          <a:p>
            <a:pPr marL="342900" indent="-342900" algn="just">
              <a:buFont typeface="Wingdings" panose="05000000000000000000" pitchFamily="2" charset="2"/>
              <a:buChar char="§"/>
            </a:pPr>
            <a:r>
              <a:rPr lang="tr-TR" sz="2400" dirty="0">
                <a:solidFill>
                  <a:schemeClr val="accent1">
                    <a:lumMod val="50000"/>
                  </a:schemeClr>
                </a:solidFill>
              </a:rPr>
              <a:t>Tanıtım destek başvurularında harcamaya ilişkin sözleşme (10.000 ABD Doları ve üzeri), </a:t>
            </a:r>
            <a:r>
              <a:rPr lang="tr-TR" sz="2400" b="1" dirty="0">
                <a:solidFill>
                  <a:schemeClr val="accent1">
                    <a:lumMod val="50000"/>
                  </a:schemeClr>
                </a:solidFill>
              </a:rPr>
              <a:t>fatura ve ödeme belgesi</a:t>
            </a:r>
            <a:endParaRPr lang="tr-TR" sz="2400" dirty="0">
              <a:solidFill>
                <a:schemeClr val="accent1">
                  <a:lumMod val="50000"/>
                </a:schemeClr>
              </a:solidFill>
            </a:endParaRPr>
          </a:p>
          <a:p>
            <a:pPr marL="342900" indent="-342900" algn="just">
              <a:buFont typeface="Wingdings" panose="05000000000000000000" pitchFamily="2" charset="2"/>
              <a:buChar char="§"/>
            </a:pPr>
            <a:endParaRPr lang="tr-TR" sz="2400" dirty="0">
              <a:solidFill>
                <a:schemeClr val="accent1">
                  <a:lumMod val="50000"/>
                </a:schemeClr>
              </a:solidFill>
            </a:endParaRPr>
          </a:p>
          <a:p>
            <a:pPr marL="342900" indent="-342900" algn="just">
              <a:buFont typeface="Wingdings" panose="05000000000000000000" pitchFamily="2" charset="2"/>
              <a:buChar char="§"/>
            </a:pPr>
            <a:r>
              <a:rPr lang="tr-TR" sz="2400" dirty="0">
                <a:solidFill>
                  <a:schemeClr val="accent1">
                    <a:lumMod val="50000"/>
                  </a:schemeClr>
                </a:solidFill>
              </a:rPr>
              <a:t>Marka tescil destek başvurularında ise harcamaya ilişkin </a:t>
            </a:r>
            <a:r>
              <a:rPr lang="tr-TR" sz="2400" b="1" dirty="0">
                <a:solidFill>
                  <a:schemeClr val="accent1">
                    <a:lumMod val="50000"/>
                  </a:schemeClr>
                </a:solidFill>
              </a:rPr>
              <a:t>fatura ve ödeme belgesi </a:t>
            </a:r>
            <a:r>
              <a:rPr lang="tr-TR" sz="2400" dirty="0">
                <a:solidFill>
                  <a:schemeClr val="accent1">
                    <a:lumMod val="50000"/>
                  </a:schemeClr>
                </a:solidFill>
              </a:rPr>
              <a:t>zorunlu belgelerdir.</a:t>
            </a:r>
          </a:p>
          <a:p>
            <a:pPr marL="342900" indent="-342900" algn="just">
              <a:buFont typeface="Wingdings" panose="05000000000000000000" pitchFamily="2" charset="2"/>
              <a:buChar char="§"/>
            </a:pPr>
            <a:endParaRPr lang="tr-TR" sz="2400" dirty="0">
              <a:solidFill>
                <a:schemeClr val="accent1">
                  <a:lumMod val="50000"/>
                </a:schemeClr>
              </a:solidFill>
            </a:endParaRPr>
          </a:p>
          <a:p>
            <a:pPr marL="342900" indent="-342900" algn="just">
              <a:buFont typeface="Wingdings" panose="05000000000000000000" pitchFamily="2" charset="2"/>
              <a:buChar char="§"/>
            </a:pPr>
            <a:r>
              <a:rPr lang="tr-TR" sz="2400" b="1" u="sng" dirty="0">
                <a:solidFill>
                  <a:schemeClr val="accent1">
                    <a:lumMod val="50000"/>
                  </a:schemeClr>
                </a:solidFill>
              </a:rPr>
              <a:t>Başvuru sırasında zorunlu olarak bulunması gereken belgelerde</a:t>
            </a:r>
            <a:r>
              <a:rPr lang="tr-TR" sz="2400" b="1" dirty="0">
                <a:solidFill>
                  <a:schemeClr val="accent1">
                    <a:lumMod val="50000"/>
                  </a:schemeClr>
                </a:solidFill>
              </a:rPr>
              <a:t> </a:t>
            </a:r>
            <a:r>
              <a:rPr lang="tr-TR" sz="2400" dirty="0">
                <a:solidFill>
                  <a:schemeClr val="accent1">
                    <a:lumMod val="50000"/>
                  </a:schemeClr>
                </a:solidFill>
              </a:rPr>
              <a:t>veya söz konusu belgelerde yer alması gereken Ticaret Müşaviri/Ataşesi/Bakanlık Temsilcisi onayında </a:t>
            </a:r>
            <a:r>
              <a:rPr lang="tr-TR" sz="2400" b="1" dirty="0">
                <a:solidFill>
                  <a:schemeClr val="accent1">
                    <a:lumMod val="50000"/>
                  </a:schemeClr>
                </a:solidFill>
              </a:rPr>
              <a:t>eksiklik olması halinde</a:t>
            </a:r>
            <a:r>
              <a:rPr lang="tr-TR" sz="2400" dirty="0">
                <a:solidFill>
                  <a:schemeClr val="accent1">
                    <a:lumMod val="50000"/>
                  </a:schemeClr>
                </a:solidFill>
              </a:rPr>
              <a:t> söz konusu harcama için eksik belge işlemi uygulanmaz ve </a:t>
            </a:r>
            <a:r>
              <a:rPr lang="tr-TR" sz="2400" b="1" u="sng" dirty="0">
                <a:solidFill>
                  <a:schemeClr val="accent1">
                    <a:lumMod val="50000"/>
                  </a:schemeClr>
                </a:solidFill>
              </a:rPr>
              <a:t>destek başvurusu reddedilir. </a:t>
            </a:r>
          </a:p>
        </p:txBody>
      </p:sp>
    </p:spTree>
    <p:extLst>
      <p:ext uri="{BB962C8B-B14F-4D97-AF65-F5344CB8AC3E}">
        <p14:creationId xmlns:p14="http://schemas.microsoft.com/office/powerpoint/2010/main" val="149012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ÖDEME BELGELERİNİN İBRAZI VE ÖDEME</a:t>
            </a:r>
            <a:endParaRPr lang="en-US" dirty="0">
              <a:solidFill>
                <a:schemeClr val="accent1">
                  <a:lumMod val="50000"/>
                </a:schemeClr>
              </a:solidFill>
              <a:latin typeface="Trajan Pro"/>
              <a:cs typeface="Trajan Pro"/>
            </a:endParaRPr>
          </a:p>
        </p:txBody>
      </p:sp>
      <p:sp>
        <p:nvSpPr>
          <p:cNvPr id="3" name="Rectangle 2"/>
          <p:cNvSpPr/>
          <p:nvPr/>
        </p:nvSpPr>
        <p:spPr>
          <a:xfrm>
            <a:off x="422923" y="1268760"/>
            <a:ext cx="8147033" cy="4832092"/>
          </a:xfrm>
          <a:prstGeom prst="rect">
            <a:avLst/>
          </a:prstGeom>
        </p:spPr>
        <p:txBody>
          <a:bodyPr wrap="square">
            <a:spAutoFit/>
          </a:bodyPr>
          <a:lstStyle/>
          <a:p>
            <a:pPr marL="457200" indent="-457200" algn="just">
              <a:buFont typeface="Wingdings" panose="05000000000000000000" pitchFamily="2" charset="2"/>
              <a:buChar char="§"/>
            </a:pPr>
            <a:r>
              <a:rPr lang="tr-TR" sz="2800" dirty="0">
                <a:solidFill>
                  <a:schemeClr val="accent1">
                    <a:lumMod val="50000"/>
                  </a:schemeClr>
                </a:solidFill>
                <a:latin typeface="Calibri" pitchFamily="34" charset="0"/>
              </a:rPr>
              <a:t>T</a:t>
            </a:r>
            <a:r>
              <a:rPr lang="tr-TR" sz="2800" dirty="0">
                <a:solidFill>
                  <a:schemeClr val="accent1">
                    <a:lumMod val="50000"/>
                  </a:schemeClr>
                </a:solidFill>
              </a:rPr>
              <a:t>üm ödemelerin, şirket veya işbirliği kuruluşu tarafından ya da bunların ilgili yurt dışı şirket veya şubeleri tarafından bankacılık sisteminde (EFT, swift, havale, çek ve şirket kredi kartı ile) yapılması gerekmektedir.</a:t>
            </a:r>
          </a:p>
          <a:p>
            <a:pPr marL="457200" indent="-457200" algn="just">
              <a:buFont typeface="Wingdings" panose="05000000000000000000" pitchFamily="2" charset="2"/>
              <a:buChar char="§"/>
            </a:pPr>
            <a:endParaRPr lang="tr-TR" sz="2800" dirty="0">
              <a:solidFill>
                <a:schemeClr val="accent1">
                  <a:lumMod val="50000"/>
                </a:schemeClr>
              </a:solidFill>
            </a:endParaRPr>
          </a:p>
          <a:p>
            <a:pPr marL="457200" indent="-457200" algn="just">
              <a:buFont typeface="Wingdings" panose="05000000000000000000" pitchFamily="2" charset="2"/>
              <a:buChar char="§"/>
            </a:pPr>
            <a:r>
              <a:rPr lang="tr-TR" sz="2800" dirty="0">
                <a:solidFill>
                  <a:schemeClr val="accent1">
                    <a:lumMod val="50000"/>
                  </a:schemeClr>
                </a:solidFill>
              </a:rPr>
              <a:t>Çekle yapılan ödemelerde çekin fotokopisi ile birlikte çekin ödendiğine ilişkin banka kayıtlarının da ibraz edilmesi gerekir. </a:t>
            </a:r>
            <a:r>
              <a:rPr lang="tr-TR" sz="2800" b="1" u="sng" dirty="0">
                <a:solidFill>
                  <a:schemeClr val="accent1">
                    <a:lumMod val="50000"/>
                  </a:schemeClr>
                </a:solidFill>
              </a:rPr>
              <a:t>Müşteri çeki veya cirolu çek </a:t>
            </a:r>
            <a:r>
              <a:rPr lang="tr-TR" sz="2800" dirty="0">
                <a:solidFill>
                  <a:schemeClr val="accent1">
                    <a:lumMod val="50000"/>
                  </a:schemeClr>
                </a:solidFill>
              </a:rPr>
              <a:t>ile yapılan ödemeler </a:t>
            </a:r>
            <a:r>
              <a:rPr lang="tr-TR" sz="2800" b="1" u="sng" dirty="0">
                <a:solidFill>
                  <a:schemeClr val="accent1">
                    <a:lumMod val="50000"/>
                  </a:schemeClr>
                </a:solidFill>
              </a:rPr>
              <a:t>destek kapsamında değerlendirilmez.</a:t>
            </a:r>
            <a:r>
              <a:rPr lang="tr-TR" sz="2800" dirty="0">
                <a:solidFill>
                  <a:schemeClr val="accent1">
                    <a:lumMod val="50000"/>
                  </a:schemeClr>
                </a:solidFill>
              </a:rPr>
              <a:t> </a:t>
            </a:r>
          </a:p>
        </p:txBody>
      </p:sp>
    </p:spTree>
    <p:extLst>
      <p:ext uri="{BB962C8B-B14F-4D97-AF65-F5344CB8AC3E}">
        <p14:creationId xmlns:p14="http://schemas.microsoft.com/office/powerpoint/2010/main" val="409395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5353"/>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213064" y="508479"/>
            <a:ext cx="9166239"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YURT DIŞI BİRİM, MARKA VE TANITIM DESTEĞİ</a:t>
            </a:r>
            <a:endParaRPr lang="en-US" dirty="0">
              <a:solidFill>
                <a:schemeClr val="accent1">
                  <a:lumMod val="50000"/>
                </a:schemeClr>
              </a:solidFill>
              <a:latin typeface="Trajan Pro"/>
              <a:cs typeface="Trajan Pro"/>
            </a:endParaRPr>
          </a:p>
        </p:txBody>
      </p:sp>
      <p:sp>
        <p:nvSpPr>
          <p:cNvPr id="3" name="Rectangle 2"/>
          <p:cNvSpPr/>
          <p:nvPr/>
        </p:nvSpPr>
        <p:spPr>
          <a:xfrm>
            <a:off x="393697" y="1199335"/>
            <a:ext cx="8185133" cy="613244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700" dirty="0">
                <a:solidFill>
                  <a:schemeClr val="accent1">
                    <a:lumMod val="50000"/>
                  </a:schemeClr>
                </a:solidFill>
                <a:latin typeface="Calibri" pitchFamily="34" charset="0"/>
              </a:rPr>
              <a:t>Birim kira giderleri, tanıtım faaliyetleri ve yurt dışı marka tescil giderleri ile ilgili faaliyetlerin </a:t>
            </a:r>
            <a:r>
              <a:rPr lang="tr-TR" sz="2700" b="1" dirty="0">
                <a:solidFill>
                  <a:schemeClr val="accent1">
                    <a:lumMod val="50000"/>
                  </a:schemeClr>
                </a:solidFill>
                <a:latin typeface="Calibri" pitchFamily="34" charset="0"/>
              </a:rPr>
              <a:t>Bakanlıkça belirlenen hedef ve öncelikli ülkelere yönelik yapılması durumunda destek oranı +</a:t>
            </a:r>
            <a:r>
              <a:rPr lang="tr-TR" sz="2700" b="1" u="sng" dirty="0">
                <a:solidFill>
                  <a:schemeClr val="accent1">
                    <a:lumMod val="50000"/>
                  </a:schemeClr>
                </a:solidFill>
                <a:latin typeface="Calibri" pitchFamily="34" charset="0"/>
              </a:rPr>
              <a:t>10 (on) puan</a:t>
            </a:r>
            <a:r>
              <a:rPr lang="tr-TR" sz="2700" b="1" dirty="0">
                <a:solidFill>
                  <a:schemeClr val="accent1">
                    <a:lumMod val="50000"/>
                  </a:schemeClr>
                </a:solidFill>
                <a:latin typeface="Calibri" pitchFamily="34" charset="0"/>
              </a:rPr>
              <a:t> artırılır.</a:t>
            </a:r>
          </a:p>
          <a:p>
            <a:pPr marL="457200" indent="-457200" algn="just">
              <a:lnSpc>
                <a:spcPct val="150000"/>
              </a:lnSpc>
              <a:buFont typeface="Wingdings" panose="05000000000000000000" pitchFamily="2" charset="2"/>
              <a:buChar char="§"/>
            </a:pPr>
            <a:r>
              <a:rPr lang="tr-TR" sz="2700" dirty="0">
                <a:solidFill>
                  <a:schemeClr val="accent1">
                    <a:lumMod val="50000"/>
                  </a:schemeClr>
                </a:solidFill>
                <a:latin typeface="Calibri" pitchFamily="34" charset="0"/>
              </a:rPr>
              <a:t>Destekten yararlanacak </a:t>
            </a:r>
            <a:r>
              <a:rPr lang="tr-TR" sz="2700" b="1" dirty="0">
                <a:solidFill>
                  <a:schemeClr val="accent1">
                    <a:lumMod val="50000"/>
                  </a:schemeClr>
                </a:solidFill>
                <a:latin typeface="Calibri" pitchFamily="34" charset="0"/>
              </a:rPr>
              <a:t>şirketin merkezinin Yatırım Teşvik Bölge Listesi’nde 4., 5. ve 6. bölge illerinde olması durumunda destek oranı +</a:t>
            </a:r>
            <a:r>
              <a:rPr lang="tr-TR" sz="2700" b="1" u="sng" dirty="0">
                <a:solidFill>
                  <a:schemeClr val="accent1">
                    <a:lumMod val="50000"/>
                  </a:schemeClr>
                </a:solidFill>
                <a:latin typeface="Calibri" pitchFamily="34" charset="0"/>
              </a:rPr>
              <a:t>10 (on) puan</a:t>
            </a:r>
            <a:r>
              <a:rPr lang="tr-TR" sz="2700" b="1" dirty="0">
                <a:solidFill>
                  <a:schemeClr val="accent1">
                    <a:lumMod val="50000"/>
                  </a:schemeClr>
                </a:solidFill>
                <a:latin typeface="Calibri" pitchFamily="34" charset="0"/>
              </a:rPr>
              <a:t> artırılır.</a:t>
            </a:r>
          </a:p>
          <a:p>
            <a:pPr algn="just"/>
            <a:endParaRPr lang="tr-TR" sz="2800" b="1" dirty="0">
              <a:latin typeface="Calibri" pitchFamily="34" charset="0"/>
            </a:endParaRPr>
          </a:p>
        </p:txBody>
      </p:sp>
    </p:spTree>
    <p:extLst>
      <p:ext uri="{BB962C8B-B14F-4D97-AF65-F5344CB8AC3E}">
        <p14:creationId xmlns:p14="http://schemas.microsoft.com/office/powerpoint/2010/main" val="251445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946"/>
            <a:ext cx="9144000" cy="6704045"/>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graphicFrame>
        <p:nvGraphicFramePr>
          <p:cNvPr id="9" name="Table 8"/>
          <p:cNvGraphicFramePr>
            <a:graphicFrameLocks noGrp="1"/>
          </p:cNvGraphicFramePr>
          <p:nvPr>
            <p:extLst>
              <p:ext uri="{D42A27DB-BD31-4B8C-83A1-F6EECF244321}">
                <p14:modId xmlns:p14="http://schemas.microsoft.com/office/powerpoint/2010/main" val="3603270848"/>
              </p:ext>
            </p:extLst>
          </p:nvPr>
        </p:nvGraphicFramePr>
        <p:xfrm>
          <a:off x="836218" y="1203257"/>
          <a:ext cx="2567382" cy="5146744"/>
        </p:xfrm>
        <a:graphic>
          <a:graphicData uri="http://schemas.openxmlformats.org/drawingml/2006/table">
            <a:tbl>
              <a:tblPr/>
              <a:tblGrid>
                <a:gridCol w="2567382">
                  <a:extLst>
                    <a:ext uri="{9D8B030D-6E8A-4147-A177-3AD203B41FA5}">
                      <a16:colId xmlns:a16="http://schemas.microsoft.com/office/drawing/2014/main" val="20000"/>
                    </a:ext>
                  </a:extLst>
                </a:gridCol>
              </a:tblGrid>
              <a:tr h="604230">
                <a:tc>
                  <a:txBody>
                    <a:bodyPr/>
                    <a:lstStyle/>
                    <a:p>
                      <a:pPr algn="ctr" fontAlgn="b"/>
                      <a:r>
                        <a:rPr lang="tr-TR" sz="1600" b="1" i="0" u="none" strike="noStrike" dirty="0">
                          <a:solidFill>
                            <a:schemeClr val="accent1">
                              <a:lumMod val="50000"/>
                            </a:schemeClr>
                          </a:solidFill>
                          <a:effectLst/>
                          <a:latin typeface="Calibri"/>
                        </a:rPr>
                        <a:t>201</a:t>
                      </a:r>
                      <a:r>
                        <a:rPr lang="en-US" sz="1600" b="1" i="0" u="none" strike="noStrike" dirty="0">
                          <a:solidFill>
                            <a:schemeClr val="accent1">
                              <a:lumMod val="50000"/>
                            </a:schemeClr>
                          </a:solidFill>
                          <a:effectLst/>
                          <a:latin typeface="Calibri"/>
                        </a:rPr>
                        <a:t>8</a:t>
                      </a:r>
                      <a:r>
                        <a:rPr lang="tr-TR" sz="1600" b="1" i="0" u="none" strike="noStrike" dirty="0">
                          <a:solidFill>
                            <a:schemeClr val="accent1">
                              <a:lumMod val="50000"/>
                            </a:schemeClr>
                          </a:solidFill>
                          <a:effectLst/>
                          <a:latin typeface="Calibri"/>
                        </a:rPr>
                        <a:t>-2019 Dönemi Hedef Ülkeler</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0"/>
                  </a:ext>
                </a:extLst>
              </a:tr>
              <a:tr h="302115">
                <a:tc>
                  <a:txBody>
                    <a:bodyPr/>
                    <a:lstStyle/>
                    <a:p>
                      <a:pPr algn="l" fontAlgn="b"/>
                      <a:r>
                        <a:rPr lang="tr-TR" sz="1800" b="1" i="0" u="none" strike="noStrike" dirty="0">
                          <a:solidFill>
                            <a:schemeClr val="accent1">
                              <a:lumMod val="50000"/>
                            </a:schemeClr>
                          </a:solidFill>
                          <a:effectLst/>
                          <a:latin typeface="+mn-lt"/>
                        </a:rPr>
                        <a:t>Almanya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302115">
                <a:tc>
                  <a:txBody>
                    <a:bodyPr/>
                    <a:lstStyle/>
                    <a:p>
                      <a:pPr algn="l" fontAlgn="b"/>
                      <a:r>
                        <a:rPr lang="tr-TR" sz="1800" b="1" i="0" u="none" strike="noStrike" dirty="0">
                          <a:solidFill>
                            <a:schemeClr val="accent1">
                              <a:lumMod val="50000"/>
                            </a:schemeClr>
                          </a:solidFill>
                          <a:effectLst/>
                          <a:latin typeface="Calibri"/>
                        </a:rPr>
                        <a:t>ABD</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302115">
                <a:tc>
                  <a:txBody>
                    <a:bodyPr/>
                    <a:lstStyle/>
                    <a:p>
                      <a:pPr algn="l" fontAlgn="b"/>
                      <a:r>
                        <a:rPr lang="tr-TR" sz="1800" b="1" i="0" u="none" strike="noStrike" dirty="0">
                          <a:solidFill>
                            <a:schemeClr val="accent1">
                              <a:lumMod val="50000"/>
                            </a:schemeClr>
                          </a:solidFill>
                          <a:effectLst/>
                          <a:latin typeface="Calibri"/>
                        </a:rPr>
                        <a:t>Çin</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302115">
                <a:tc>
                  <a:txBody>
                    <a:bodyPr/>
                    <a:lstStyle/>
                    <a:p>
                      <a:pPr algn="l" fontAlgn="b"/>
                      <a:r>
                        <a:rPr lang="tr-TR" sz="1800" b="1" i="0" u="none" strike="noStrike" dirty="0">
                          <a:solidFill>
                            <a:schemeClr val="accent1">
                              <a:lumMod val="50000"/>
                            </a:schemeClr>
                          </a:solidFill>
                          <a:effectLst/>
                          <a:latin typeface="Calibri"/>
                        </a:rPr>
                        <a:t>Etiyopya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302115">
                <a:tc>
                  <a:txBody>
                    <a:bodyPr/>
                    <a:lstStyle/>
                    <a:p>
                      <a:pPr algn="l" fontAlgn="b"/>
                      <a:r>
                        <a:rPr lang="tr-TR" sz="1800" b="1" i="0" u="none" strike="noStrike" dirty="0">
                          <a:solidFill>
                            <a:schemeClr val="accent1">
                              <a:lumMod val="50000"/>
                            </a:schemeClr>
                          </a:solidFill>
                          <a:effectLst/>
                          <a:latin typeface="Calibri"/>
                        </a:rPr>
                        <a:t>Güney Kore</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302115">
                <a:tc>
                  <a:txBody>
                    <a:bodyPr/>
                    <a:lstStyle/>
                    <a:p>
                      <a:pPr algn="l" fontAlgn="b"/>
                      <a:r>
                        <a:rPr lang="tr-TR" sz="1800" b="1" i="0" u="none" strike="noStrike" dirty="0">
                          <a:solidFill>
                            <a:schemeClr val="accent1">
                              <a:lumMod val="50000"/>
                            </a:schemeClr>
                          </a:solidFill>
                          <a:effectLst/>
                          <a:latin typeface="Calibri"/>
                        </a:rPr>
                        <a:t>Hindistan</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302115">
                <a:tc>
                  <a:txBody>
                    <a:bodyPr/>
                    <a:lstStyle/>
                    <a:p>
                      <a:pPr algn="l" fontAlgn="b"/>
                      <a:r>
                        <a:rPr lang="tr-TR" sz="1800" b="1" i="0" u="none" strike="noStrike" dirty="0">
                          <a:solidFill>
                            <a:schemeClr val="accent1">
                              <a:lumMod val="50000"/>
                            </a:schemeClr>
                          </a:solidFill>
                          <a:effectLst/>
                          <a:latin typeface="Calibri"/>
                        </a:rPr>
                        <a:t>Irak</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302115">
                <a:tc>
                  <a:txBody>
                    <a:bodyPr/>
                    <a:lstStyle/>
                    <a:p>
                      <a:pPr algn="l" fontAlgn="b"/>
                      <a:r>
                        <a:rPr lang="tr-TR" sz="1800" b="1" i="0" u="none" strike="noStrike" dirty="0">
                          <a:solidFill>
                            <a:schemeClr val="accent1">
                              <a:lumMod val="50000"/>
                            </a:schemeClr>
                          </a:solidFill>
                          <a:effectLst/>
                          <a:latin typeface="Calibri"/>
                        </a:rPr>
                        <a:t>İran</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302115">
                <a:tc>
                  <a:txBody>
                    <a:bodyPr/>
                    <a:lstStyle/>
                    <a:p>
                      <a:pPr algn="l" fontAlgn="b"/>
                      <a:r>
                        <a:rPr lang="tr-TR" sz="1800" b="1" i="0" u="none" strike="noStrike" dirty="0">
                          <a:solidFill>
                            <a:schemeClr val="accent1">
                              <a:lumMod val="50000"/>
                            </a:schemeClr>
                          </a:solidFill>
                          <a:effectLst/>
                          <a:latin typeface="Calibri"/>
                        </a:rPr>
                        <a:t>Japonya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302115">
                <a:tc>
                  <a:txBody>
                    <a:bodyPr/>
                    <a:lstStyle/>
                    <a:p>
                      <a:pPr algn="l" fontAlgn="b"/>
                      <a:r>
                        <a:rPr lang="tr-TR" sz="1800" b="1" i="0" u="none" strike="noStrike" dirty="0">
                          <a:solidFill>
                            <a:schemeClr val="accent1">
                              <a:lumMod val="50000"/>
                            </a:schemeClr>
                          </a:solidFill>
                          <a:effectLst/>
                          <a:latin typeface="Calibri"/>
                        </a:rPr>
                        <a:t>Katar</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302115">
                <a:tc>
                  <a:txBody>
                    <a:bodyPr/>
                    <a:lstStyle/>
                    <a:p>
                      <a:pPr algn="l" fontAlgn="b"/>
                      <a:r>
                        <a:rPr lang="tr-TR" sz="1800" b="1" i="0" u="none" strike="noStrike" dirty="0">
                          <a:solidFill>
                            <a:schemeClr val="accent1">
                              <a:lumMod val="50000"/>
                            </a:schemeClr>
                          </a:solidFill>
                          <a:effectLst/>
                          <a:latin typeface="Calibri"/>
                        </a:rPr>
                        <a:t>Kenya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302115">
                <a:tc>
                  <a:txBody>
                    <a:bodyPr/>
                    <a:lstStyle/>
                    <a:p>
                      <a:pPr algn="l" fontAlgn="b"/>
                      <a:r>
                        <a:rPr lang="tr-TR" sz="1800" b="1" i="0" u="none" strike="noStrike" dirty="0">
                          <a:solidFill>
                            <a:schemeClr val="accent1">
                              <a:lumMod val="50000"/>
                            </a:schemeClr>
                          </a:solidFill>
                          <a:effectLst/>
                          <a:latin typeface="Calibri"/>
                        </a:rPr>
                        <a:t>Meksika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302115">
                <a:tc>
                  <a:txBody>
                    <a:bodyPr/>
                    <a:lstStyle/>
                    <a:p>
                      <a:pPr algn="l" fontAlgn="b"/>
                      <a:r>
                        <a:rPr lang="tr-TR" sz="1800" b="1" i="0" u="none" strike="noStrike" dirty="0">
                          <a:solidFill>
                            <a:schemeClr val="accent1">
                              <a:lumMod val="50000"/>
                            </a:schemeClr>
                          </a:solidFill>
                          <a:effectLst/>
                          <a:latin typeface="Calibri"/>
                        </a:rPr>
                        <a:t>Romanya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302115">
                <a:tc>
                  <a:txBody>
                    <a:bodyPr/>
                    <a:lstStyle/>
                    <a:p>
                      <a:pPr algn="l" fontAlgn="b"/>
                      <a:r>
                        <a:rPr lang="tr-TR" sz="1800" b="1" i="0" u="none" strike="noStrike" dirty="0">
                          <a:solidFill>
                            <a:schemeClr val="accent1">
                              <a:lumMod val="50000"/>
                            </a:schemeClr>
                          </a:solidFill>
                          <a:effectLst/>
                          <a:latin typeface="+mn-lt"/>
                        </a:rPr>
                        <a:t>Rusya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312904">
                <a:tc>
                  <a:txBody>
                    <a:bodyPr/>
                    <a:lstStyle/>
                    <a:p>
                      <a:pPr algn="l" fontAlgn="b"/>
                      <a:r>
                        <a:rPr lang="tr-TR" sz="1800" b="1" i="0" u="none" strike="noStrike" dirty="0">
                          <a:solidFill>
                            <a:schemeClr val="accent1">
                              <a:lumMod val="50000"/>
                            </a:schemeClr>
                          </a:solidFill>
                          <a:effectLst/>
                          <a:latin typeface="+mn-lt"/>
                        </a:rPr>
                        <a:t>Ukrayna</a:t>
                      </a:r>
                    </a:p>
                  </a:txBody>
                  <a:tcPr marL="9488" marR="9488" marT="94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96582053"/>
              </p:ext>
            </p:extLst>
          </p:nvPr>
        </p:nvGraphicFramePr>
        <p:xfrm>
          <a:off x="3549633" y="1203260"/>
          <a:ext cx="5029200" cy="5146741"/>
        </p:xfrm>
        <a:graphic>
          <a:graphicData uri="http://schemas.openxmlformats.org/drawingml/2006/table">
            <a:tbl>
              <a:tblPr/>
              <a:tblGrid>
                <a:gridCol w="2383704">
                  <a:extLst>
                    <a:ext uri="{9D8B030D-6E8A-4147-A177-3AD203B41FA5}">
                      <a16:colId xmlns:a16="http://schemas.microsoft.com/office/drawing/2014/main" val="20000"/>
                    </a:ext>
                  </a:extLst>
                </a:gridCol>
                <a:gridCol w="2645496">
                  <a:extLst>
                    <a:ext uri="{9D8B030D-6E8A-4147-A177-3AD203B41FA5}">
                      <a16:colId xmlns:a16="http://schemas.microsoft.com/office/drawing/2014/main" val="20001"/>
                    </a:ext>
                  </a:extLst>
                </a:gridCol>
              </a:tblGrid>
              <a:tr h="351772">
                <a:tc gridSpan="2">
                  <a:txBody>
                    <a:bodyPr/>
                    <a:lstStyle/>
                    <a:p>
                      <a:pPr algn="ctr" fontAlgn="b"/>
                      <a:r>
                        <a:rPr lang="tr-TR" sz="1600" b="1" i="0" u="none" strike="noStrike" dirty="0">
                          <a:solidFill>
                            <a:schemeClr val="accent1">
                              <a:lumMod val="50000"/>
                            </a:schemeClr>
                          </a:solidFill>
                          <a:effectLst/>
                          <a:latin typeface="Calibri"/>
                        </a:rPr>
                        <a:t>201</a:t>
                      </a:r>
                      <a:r>
                        <a:rPr lang="en-US" sz="1600" b="1" i="0" u="none" strike="noStrike" dirty="0">
                          <a:solidFill>
                            <a:schemeClr val="accent1">
                              <a:lumMod val="50000"/>
                            </a:schemeClr>
                          </a:solidFill>
                          <a:effectLst/>
                          <a:latin typeface="Calibri"/>
                        </a:rPr>
                        <a:t>8</a:t>
                      </a:r>
                      <a:r>
                        <a:rPr lang="tr-TR" sz="1600" b="1" i="0" u="none" strike="noStrike" dirty="0">
                          <a:solidFill>
                            <a:schemeClr val="accent1">
                              <a:lumMod val="50000"/>
                            </a:schemeClr>
                          </a:solidFill>
                          <a:effectLst/>
                          <a:latin typeface="Calibri"/>
                        </a:rPr>
                        <a:t>-2019 Dönemi Öncelikli Ülkeler</a:t>
                      </a:r>
                    </a:p>
                  </a:txBody>
                  <a:tcPr marL="7737" marR="7737" marT="77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extLst>
                  <a:ext uri="{0D108BD9-81ED-4DB2-BD59-A6C34878D82A}">
                    <a16:rowId xmlns:a16="http://schemas.microsoft.com/office/drawing/2014/main" val="10000"/>
                  </a:ext>
                </a:extLst>
              </a:tr>
              <a:tr h="229010">
                <a:tc>
                  <a:txBody>
                    <a:bodyPr/>
                    <a:lstStyle/>
                    <a:p>
                      <a:pPr algn="l" fontAlgn="b"/>
                      <a:r>
                        <a:rPr lang="tr-TR" sz="1800" b="1" i="0" u="none" strike="noStrike" dirty="0">
                          <a:solidFill>
                            <a:schemeClr val="accent1">
                              <a:lumMod val="50000"/>
                            </a:schemeClr>
                          </a:solidFill>
                          <a:effectLst/>
                          <a:latin typeface="+mj-lt"/>
                        </a:rPr>
                        <a:t>Azerbaycan</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Malezya</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229010">
                <a:tc>
                  <a:txBody>
                    <a:bodyPr/>
                    <a:lstStyle/>
                    <a:p>
                      <a:pPr algn="l" fontAlgn="b"/>
                      <a:r>
                        <a:rPr lang="tr-TR" sz="1800" b="1" i="0" u="none" strike="noStrike" dirty="0">
                          <a:solidFill>
                            <a:schemeClr val="accent1">
                              <a:lumMod val="50000"/>
                            </a:schemeClr>
                          </a:solidFill>
                          <a:effectLst/>
                          <a:latin typeface="+mj-lt"/>
                        </a:rPr>
                        <a:t>Bangladeş</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Mısır</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229010">
                <a:tc>
                  <a:txBody>
                    <a:bodyPr/>
                    <a:lstStyle/>
                    <a:p>
                      <a:pPr algn="l" fontAlgn="b"/>
                      <a:r>
                        <a:rPr lang="tr-TR" sz="1800" b="1" i="0" u="none" strike="noStrike" dirty="0">
                          <a:solidFill>
                            <a:schemeClr val="accent1">
                              <a:lumMod val="50000"/>
                            </a:schemeClr>
                          </a:solidFill>
                          <a:effectLst/>
                          <a:latin typeface="+mj-lt"/>
                        </a:rPr>
                        <a:t>B.A.E.</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Nijerya</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29010">
                <a:tc>
                  <a:txBody>
                    <a:bodyPr/>
                    <a:lstStyle/>
                    <a:p>
                      <a:pPr algn="l" fontAlgn="b"/>
                      <a:r>
                        <a:rPr lang="tr-TR" sz="1800" b="1" i="0" u="none" strike="noStrike" dirty="0">
                          <a:solidFill>
                            <a:schemeClr val="accent1">
                              <a:lumMod val="50000"/>
                            </a:schemeClr>
                          </a:solidFill>
                          <a:effectLst/>
                          <a:latin typeface="+mj-lt"/>
                        </a:rPr>
                        <a:t>Brezilya</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Özbekistan</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29010">
                <a:tc>
                  <a:txBody>
                    <a:bodyPr/>
                    <a:lstStyle/>
                    <a:p>
                      <a:pPr algn="l" fontAlgn="b"/>
                      <a:r>
                        <a:rPr lang="tr-TR" sz="1800" b="1" i="0" u="none" strike="noStrike" dirty="0">
                          <a:solidFill>
                            <a:schemeClr val="accent1">
                              <a:lumMod val="50000"/>
                            </a:schemeClr>
                          </a:solidFill>
                          <a:effectLst/>
                          <a:latin typeface="+mj-lt"/>
                        </a:rPr>
                        <a:t>Bulgaristan</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Pakistan</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29010">
                <a:tc>
                  <a:txBody>
                    <a:bodyPr/>
                    <a:lstStyle/>
                    <a:p>
                      <a:pPr algn="l" fontAlgn="b"/>
                      <a:r>
                        <a:rPr lang="tr-TR" sz="1800" b="1" i="0" u="none" strike="noStrike" dirty="0">
                          <a:solidFill>
                            <a:schemeClr val="accent1">
                              <a:lumMod val="50000"/>
                            </a:schemeClr>
                          </a:solidFill>
                          <a:effectLst/>
                          <a:latin typeface="+mj-lt"/>
                        </a:rPr>
                        <a:t>Cezayir</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Polonya</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229010">
                <a:tc>
                  <a:txBody>
                    <a:bodyPr/>
                    <a:lstStyle/>
                    <a:p>
                      <a:pPr algn="l" fontAlgn="b"/>
                      <a:r>
                        <a:rPr lang="tr-TR" sz="1800" b="1" i="0" u="none" strike="noStrike" dirty="0">
                          <a:solidFill>
                            <a:schemeClr val="accent1">
                              <a:lumMod val="50000"/>
                            </a:schemeClr>
                          </a:solidFill>
                          <a:effectLst/>
                          <a:latin typeface="+mj-lt"/>
                        </a:rPr>
                        <a:t>Endonezya</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Senegal</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29010">
                <a:tc>
                  <a:txBody>
                    <a:bodyPr/>
                    <a:lstStyle/>
                    <a:p>
                      <a:pPr algn="l" fontAlgn="b"/>
                      <a:r>
                        <a:rPr lang="tr-TR" sz="1800" b="1" i="0" u="none" strike="noStrike" dirty="0">
                          <a:solidFill>
                            <a:schemeClr val="accent1">
                              <a:lumMod val="50000"/>
                            </a:schemeClr>
                          </a:solidFill>
                          <a:effectLst/>
                          <a:latin typeface="+mj-lt"/>
                        </a:rPr>
                        <a:t>Fas</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Singapur</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229010">
                <a:tc>
                  <a:txBody>
                    <a:bodyPr/>
                    <a:lstStyle/>
                    <a:p>
                      <a:pPr algn="l" fontAlgn="b"/>
                      <a:r>
                        <a:rPr lang="tr-TR" sz="1800" b="1" i="0" u="none" strike="noStrike" dirty="0">
                          <a:solidFill>
                            <a:schemeClr val="accent1">
                              <a:lumMod val="50000"/>
                            </a:schemeClr>
                          </a:solidFill>
                          <a:effectLst/>
                          <a:latin typeface="+mj-lt"/>
                        </a:rPr>
                        <a:t>Fildişi</a:t>
                      </a:r>
                      <a:r>
                        <a:rPr lang="tr-TR" sz="1800" b="1" i="0" u="none" strike="noStrike" baseline="0" dirty="0">
                          <a:solidFill>
                            <a:schemeClr val="accent1">
                              <a:lumMod val="50000"/>
                            </a:schemeClr>
                          </a:solidFill>
                          <a:effectLst/>
                          <a:latin typeface="+mj-lt"/>
                        </a:rPr>
                        <a:t> Sahili</a:t>
                      </a:r>
                      <a:endParaRPr lang="tr-TR" sz="1800" b="1" i="0" u="none" strike="noStrike" dirty="0">
                        <a:solidFill>
                          <a:schemeClr val="accent1">
                            <a:lumMod val="50000"/>
                          </a:schemeClr>
                        </a:solidFill>
                        <a:effectLst/>
                        <a:latin typeface="+mj-lt"/>
                      </a:endParaRP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Suud</a:t>
                      </a:r>
                      <a:r>
                        <a:rPr lang="tr-TR" sz="1800" b="1" i="0" u="none" strike="noStrike" baseline="0" dirty="0">
                          <a:solidFill>
                            <a:schemeClr val="accent1">
                              <a:lumMod val="50000"/>
                            </a:schemeClr>
                          </a:solidFill>
                          <a:effectLst/>
                          <a:latin typeface="+mj-lt"/>
                        </a:rPr>
                        <a:t>i Arabistan</a:t>
                      </a:r>
                      <a:endParaRPr lang="tr-TR" sz="1800" b="1" i="0" u="none" strike="noStrike" dirty="0">
                        <a:solidFill>
                          <a:schemeClr val="accent1">
                            <a:lumMod val="50000"/>
                          </a:schemeClr>
                        </a:solidFill>
                        <a:effectLst/>
                        <a:latin typeface="+mj-lt"/>
                      </a:endParaRP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29010">
                <a:tc>
                  <a:txBody>
                    <a:bodyPr/>
                    <a:lstStyle/>
                    <a:p>
                      <a:pPr algn="l" fontAlgn="b"/>
                      <a:r>
                        <a:rPr lang="tr-TR" sz="1800" b="1" i="0" u="none" strike="noStrike" dirty="0">
                          <a:solidFill>
                            <a:schemeClr val="accent1">
                              <a:lumMod val="50000"/>
                            </a:schemeClr>
                          </a:solidFill>
                          <a:effectLst/>
                          <a:latin typeface="+mj-lt"/>
                        </a:rPr>
                        <a:t>Fransa</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Şili</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229010">
                <a:tc>
                  <a:txBody>
                    <a:bodyPr/>
                    <a:lstStyle/>
                    <a:p>
                      <a:pPr algn="l" fontAlgn="b"/>
                      <a:r>
                        <a:rPr lang="tr-TR" sz="1800" b="1" i="0" u="none" strike="noStrike" dirty="0">
                          <a:solidFill>
                            <a:schemeClr val="accent1">
                              <a:lumMod val="50000"/>
                            </a:schemeClr>
                          </a:solidFill>
                          <a:effectLst/>
                          <a:latin typeface="+mj-lt"/>
                        </a:rPr>
                        <a:t>Gana</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Tanzanya</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229010">
                <a:tc>
                  <a:txBody>
                    <a:bodyPr/>
                    <a:lstStyle/>
                    <a:p>
                      <a:pPr algn="l" fontAlgn="b"/>
                      <a:r>
                        <a:rPr lang="tr-TR" sz="1800" b="1" i="0" u="none" strike="noStrike" dirty="0">
                          <a:solidFill>
                            <a:schemeClr val="accent1">
                              <a:lumMod val="50000"/>
                            </a:schemeClr>
                          </a:solidFill>
                          <a:effectLst/>
                          <a:latin typeface="+mj-lt"/>
                        </a:rPr>
                        <a:t>G.Afrika</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Türkmenistan</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29010">
                <a:tc>
                  <a:txBody>
                    <a:bodyPr/>
                    <a:lstStyle/>
                    <a:p>
                      <a:pPr algn="l" fontAlgn="b"/>
                      <a:r>
                        <a:rPr lang="tr-TR" sz="1800" b="1" i="0" u="none" strike="noStrike" dirty="0">
                          <a:solidFill>
                            <a:schemeClr val="accent1">
                              <a:lumMod val="50000"/>
                            </a:schemeClr>
                          </a:solidFill>
                          <a:effectLst/>
                          <a:latin typeface="+mj-lt"/>
                        </a:rPr>
                        <a:t>Gürcistan</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Umman</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229010">
                <a:tc>
                  <a:txBody>
                    <a:bodyPr/>
                    <a:lstStyle/>
                    <a:p>
                      <a:pPr algn="l" fontAlgn="b"/>
                      <a:r>
                        <a:rPr lang="tr-TR" sz="1800" b="1" i="0" u="none" strike="noStrike" dirty="0">
                          <a:solidFill>
                            <a:schemeClr val="accent1">
                              <a:lumMod val="50000"/>
                            </a:schemeClr>
                          </a:solidFill>
                          <a:effectLst/>
                          <a:latin typeface="+mj-lt"/>
                        </a:rPr>
                        <a:t>İngiltere</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Ürdün</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29010">
                <a:tc>
                  <a:txBody>
                    <a:bodyPr/>
                    <a:lstStyle/>
                    <a:p>
                      <a:pPr algn="l" fontAlgn="b"/>
                      <a:r>
                        <a:rPr lang="tr-TR" sz="1800" b="1" i="0" u="none" strike="noStrike" dirty="0">
                          <a:solidFill>
                            <a:schemeClr val="accent1">
                              <a:lumMod val="50000"/>
                            </a:schemeClr>
                          </a:solidFill>
                          <a:effectLst/>
                          <a:latin typeface="+mj-lt"/>
                        </a:rPr>
                        <a:t>Kanada</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800" b="1" i="0" u="none" strike="noStrike" dirty="0">
                          <a:solidFill>
                            <a:schemeClr val="accent1">
                              <a:lumMod val="50000"/>
                            </a:schemeClr>
                          </a:solidFill>
                          <a:effectLst/>
                          <a:latin typeface="+mj-lt"/>
                        </a:rPr>
                        <a:t>Vietnam</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2290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800" b="1" i="0" u="none" strike="noStrike" dirty="0">
                          <a:solidFill>
                            <a:schemeClr val="accent1">
                              <a:lumMod val="50000"/>
                            </a:schemeClr>
                          </a:solidFill>
                          <a:effectLst/>
                          <a:latin typeface="+mj-lt"/>
                        </a:rPr>
                        <a:t>Kazakistan</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endParaRPr lang="tr-TR" sz="1600" b="1" i="0" u="none" strike="noStrike" dirty="0">
                        <a:solidFill>
                          <a:schemeClr val="accent1">
                            <a:lumMod val="50000"/>
                          </a:schemeClr>
                        </a:solidFill>
                        <a:effectLst/>
                        <a:latin typeface="+mj-lt"/>
                      </a:endParaRP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29010">
                <a:tc>
                  <a:txBody>
                    <a:bodyPr/>
                    <a:lstStyle/>
                    <a:p>
                      <a:pPr algn="l" fontAlgn="b"/>
                      <a:r>
                        <a:rPr lang="tr-TR" sz="1800" b="1" i="0" u="none" strike="noStrike" dirty="0">
                          <a:solidFill>
                            <a:schemeClr val="accent1">
                              <a:lumMod val="50000"/>
                            </a:schemeClr>
                          </a:solidFill>
                          <a:effectLst/>
                          <a:latin typeface="+mj-lt"/>
                        </a:rPr>
                        <a:t>Kuveyt</a:t>
                      </a:r>
                    </a:p>
                  </a:txBody>
                  <a:tcPr marL="7737" marR="7737" marT="77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tr-TR" sz="1500" b="1" i="0" u="none" strike="noStrike" dirty="0">
                          <a:solidFill>
                            <a:schemeClr val="accent1">
                              <a:lumMod val="50000"/>
                            </a:schemeClr>
                          </a:solidFill>
                          <a:effectLst/>
                          <a:latin typeface="+mj-lt"/>
                        </a:rPr>
                        <a:t> </a:t>
                      </a:r>
                    </a:p>
                  </a:txBody>
                  <a:tcPr marL="7737" marR="7737" marT="77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bl>
          </a:graphicData>
        </a:graphic>
      </p:graphicFrame>
      <p:sp>
        <p:nvSpPr>
          <p:cNvPr id="14" name="TextBox 13"/>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HEDEF VE ÖNCELİKLİ ÜLKELER</a:t>
            </a:r>
            <a:endParaRPr lang="en-US" dirty="0">
              <a:solidFill>
                <a:schemeClr val="accent1">
                  <a:lumMod val="50000"/>
                </a:schemeClr>
              </a:solidFill>
              <a:latin typeface="Trajan Pro"/>
              <a:cs typeface="Trajan Pro"/>
            </a:endParaRPr>
          </a:p>
        </p:txBody>
      </p:sp>
    </p:spTree>
    <p:extLst>
      <p:ext uri="{BB962C8B-B14F-4D97-AF65-F5344CB8AC3E}">
        <p14:creationId xmlns:p14="http://schemas.microsoft.com/office/powerpoint/2010/main" val="3893947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946"/>
            <a:ext cx="9144000" cy="6704045"/>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14" name="TextBox 13"/>
          <p:cNvSpPr txBox="1"/>
          <p:nvPr/>
        </p:nvSpPr>
        <p:spPr>
          <a:xfrm>
            <a:off x="-1263629" y="584200"/>
            <a:ext cx="9842462" cy="369332"/>
          </a:xfrm>
          <a:prstGeom prst="rect">
            <a:avLst/>
          </a:prstGeom>
          <a:noFill/>
        </p:spPr>
        <p:txBody>
          <a:bodyPr wrap="square" rtlCol="0">
            <a:spAutoFit/>
          </a:bodyPr>
          <a:lstStyle/>
          <a:p>
            <a:pPr algn="r"/>
            <a:r>
              <a:rPr lang="en-US" b="1" dirty="0">
                <a:solidFill>
                  <a:schemeClr val="accent1">
                    <a:lumMod val="50000"/>
                  </a:schemeClr>
                </a:solidFill>
                <a:latin typeface="Calibri" pitchFamily="34" charset="0"/>
              </a:rPr>
              <a:t>YATIRIM TEŞVİK BÖLGE LİSTESİ</a:t>
            </a:r>
            <a:endParaRPr lang="en-US" dirty="0">
              <a:solidFill>
                <a:schemeClr val="accent1">
                  <a:lumMod val="50000"/>
                </a:schemeClr>
              </a:solidFill>
              <a:latin typeface="Trajan Pro"/>
              <a:cs typeface="Trajan Pro"/>
            </a:endParaRPr>
          </a:p>
        </p:txBody>
      </p:sp>
      <p:graphicFrame>
        <p:nvGraphicFramePr>
          <p:cNvPr id="10" name="Table 9"/>
          <p:cNvGraphicFramePr>
            <a:graphicFrameLocks noGrp="1"/>
          </p:cNvGraphicFramePr>
          <p:nvPr>
            <p:extLst>
              <p:ext uri="{D42A27DB-BD31-4B8C-83A1-F6EECF244321}">
                <p14:modId xmlns:p14="http://schemas.microsoft.com/office/powerpoint/2010/main" val="3047222237"/>
              </p:ext>
            </p:extLst>
          </p:nvPr>
        </p:nvGraphicFramePr>
        <p:xfrm>
          <a:off x="673100" y="1142992"/>
          <a:ext cx="8013700" cy="5283200"/>
        </p:xfrm>
        <a:graphic>
          <a:graphicData uri="http://schemas.openxmlformats.org/drawingml/2006/table">
            <a:tbl>
              <a:tblPr/>
              <a:tblGrid>
                <a:gridCol w="2650100">
                  <a:extLst>
                    <a:ext uri="{9D8B030D-6E8A-4147-A177-3AD203B41FA5}">
                      <a16:colId xmlns:a16="http://schemas.microsoft.com/office/drawing/2014/main" val="20000"/>
                    </a:ext>
                  </a:extLst>
                </a:gridCol>
                <a:gridCol w="2282383">
                  <a:extLst>
                    <a:ext uri="{9D8B030D-6E8A-4147-A177-3AD203B41FA5}">
                      <a16:colId xmlns:a16="http://schemas.microsoft.com/office/drawing/2014/main" val="20001"/>
                    </a:ext>
                  </a:extLst>
                </a:gridCol>
                <a:gridCol w="3081217">
                  <a:extLst>
                    <a:ext uri="{9D8B030D-6E8A-4147-A177-3AD203B41FA5}">
                      <a16:colId xmlns:a16="http://schemas.microsoft.com/office/drawing/2014/main" val="20002"/>
                    </a:ext>
                  </a:extLst>
                </a:gridCol>
              </a:tblGrid>
              <a:tr h="637627">
                <a:tc gridSpan="3">
                  <a:txBody>
                    <a:bodyPr/>
                    <a:lstStyle/>
                    <a:p>
                      <a:pPr algn="ctr" fontAlgn="ctr"/>
                      <a:r>
                        <a:rPr lang="tr-TR" sz="1600" b="1" i="0" u="none" strike="noStrike" dirty="0">
                          <a:solidFill>
                            <a:schemeClr val="accent1">
                              <a:lumMod val="50000"/>
                            </a:schemeClr>
                          </a:solidFill>
                          <a:effectLst/>
                          <a:latin typeface="Arial"/>
                        </a:rPr>
                        <a:t>10 PUAN İLAVE DESTEK VERİLECEK İLLER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3269">
                <a:tc>
                  <a:txBody>
                    <a:bodyPr/>
                    <a:lstStyle/>
                    <a:p>
                      <a:pPr algn="ctr" fontAlgn="ctr"/>
                      <a:r>
                        <a:rPr lang="tr-TR" sz="1400" b="1" i="0" u="none" strike="noStrike" dirty="0">
                          <a:solidFill>
                            <a:schemeClr val="accent1">
                              <a:lumMod val="50000"/>
                            </a:schemeClr>
                          </a:solidFill>
                          <a:effectLst/>
                          <a:latin typeface="Arial"/>
                        </a:rPr>
                        <a:t>Afyonkarahisar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Adıyaman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Ağrı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273269">
                <a:tc>
                  <a:txBody>
                    <a:bodyPr/>
                    <a:lstStyle/>
                    <a:p>
                      <a:pPr algn="ctr" fontAlgn="ctr"/>
                      <a:r>
                        <a:rPr lang="tr-TR" sz="1400" b="1" i="0" u="none" strike="noStrike" dirty="0">
                          <a:solidFill>
                            <a:schemeClr val="accent1">
                              <a:lumMod val="50000"/>
                            </a:schemeClr>
                          </a:solidFill>
                          <a:effectLst/>
                          <a:latin typeface="Arial"/>
                        </a:rPr>
                        <a:t>Amasya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Aksaray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Ardahan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273269">
                <a:tc>
                  <a:txBody>
                    <a:bodyPr/>
                    <a:lstStyle/>
                    <a:p>
                      <a:pPr algn="ctr" fontAlgn="ctr"/>
                      <a:r>
                        <a:rPr lang="tr-TR" sz="1400" b="1" i="0" u="none" strike="noStrike" dirty="0">
                          <a:solidFill>
                            <a:schemeClr val="accent1">
                              <a:lumMod val="50000"/>
                            </a:schemeClr>
                          </a:solidFill>
                          <a:effectLst/>
                          <a:latin typeface="Arial"/>
                        </a:rPr>
                        <a:t>Artvin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Bayburt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Batman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r h="273269">
                <a:tc>
                  <a:txBody>
                    <a:bodyPr/>
                    <a:lstStyle/>
                    <a:p>
                      <a:pPr algn="ctr" fontAlgn="ctr"/>
                      <a:r>
                        <a:rPr lang="tr-TR" sz="1400" b="1" i="0" u="none" strike="noStrike">
                          <a:solidFill>
                            <a:schemeClr val="accent1">
                              <a:lumMod val="50000"/>
                            </a:schemeClr>
                          </a:solidFill>
                          <a:effectLst/>
                          <a:latin typeface="Arial"/>
                        </a:rPr>
                        <a:t>Bartın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Çankırı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Bingöl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4"/>
                  </a:ext>
                </a:extLst>
              </a:tr>
              <a:tr h="273269">
                <a:tc>
                  <a:txBody>
                    <a:bodyPr/>
                    <a:lstStyle/>
                    <a:p>
                      <a:pPr algn="ctr" fontAlgn="ctr"/>
                      <a:r>
                        <a:rPr lang="tr-TR" sz="1400" b="1" i="0" u="none" strike="noStrike">
                          <a:solidFill>
                            <a:schemeClr val="accent1">
                              <a:lumMod val="50000"/>
                            </a:schemeClr>
                          </a:solidFill>
                          <a:effectLst/>
                          <a:latin typeface="Arial"/>
                        </a:rPr>
                        <a:t>Çorum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Erzurum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Bitlis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273269">
                <a:tc>
                  <a:txBody>
                    <a:bodyPr/>
                    <a:lstStyle/>
                    <a:p>
                      <a:pPr algn="ctr" fontAlgn="ctr"/>
                      <a:r>
                        <a:rPr lang="tr-TR" sz="1400" b="1" i="0" u="none" strike="noStrike">
                          <a:solidFill>
                            <a:schemeClr val="accent1">
                              <a:lumMod val="50000"/>
                            </a:schemeClr>
                          </a:solidFill>
                          <a:effectLst/>
                          <a:latin typeface="Arial"/>
                        </a:rPr>
                        <a:t>Düzce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Giresun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Diyarbakır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273269">
                <a:tc>
                  <a:txBody>
                    <a:bodyPr/>
                    <a:lstStyle/>
                    <a:p>
                      <a:pPr algn="ctr" fontAlgn="ctr"/>
                      <a:r>
                        <a:rPr lang="tr-TR" sz="1400" b="1" i="0" u="none" strike="noStrike">
                          <a:solidFill>
                            <a:schemeClr val="accent1">
                              <a:lumMod val="50000"/>
                            </a:schemeClr>
                          </a:solidFill>
                          <a:effectLst/>
                          <a:latin typeface="Arial"/>
                        </a:rPr>
                        <a:t>Elazığ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Gümüşhane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Hakkari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273269">
                <a:tc>
                  <a:txBody>
                    <a:bodyPr/>
                    <a:lstStyle/>
                    <a:p>
                      <a:pPr algn="ctr" fontAlgn="ctr"/>
                      <a:r>
                        <a:rPr lang="tr-TR" sz="1400" b="1" i="0" u="none" strike="noStrike">
                          <a:solidFill>
                            <a:schemeClr val="accent1">
                              <a:lumMod val="50000"/>
                            </a:schemeClr>
                          </a:solidFill>
                          <a:effectLst/>
                          <a:latin typeface="Arial"/>
                        </a:rPr>
                        <a:t>Erzincan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Kahramanmaraş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Iğdır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273269">
                <a:tc>
                  <a:txBody>
                    <a:bodyPr/>
                    <a:lstStyle/>
                    <a:p>
                      <a:pPr algn="ctr" fontAlgn="ctr"/>
                      <a:r>
                        <a:rPr lang="tr-TR" sz="1400" b="1" i="0" u="none" strike="noStrike">
                          <a:solidFill>
                            <a:schemeClr val="accent1">
                              <a:lumMod val="50000"/>
                            </a:schemeClr>
                          </a:solidFill>
                          <a:effectLst/>
                          <a:latin typeface="Arial"/>
                        </a:rPr>
                        <a:t>Hatay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Kilis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Kars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9"/>
                  </a:ext>
                </a:extLst>
              </a:tr>
              <a:tr h="273269">
                <a:tc>
                  <a:txBody>
                    <a:bodyPr/>
                    <a:lstStyle/>
                    <a:p>
                      <a:pPr algn="ctr" fontAlgn="ctr"/>
                      <a:r>
                        <a:rPr lang="tr-TR" sz="1400" b="1" i="0" u="none" strike="noStrike">
                          <a:solidFill>
                            <a:schemeClr val="accent1">
                              <a:lumMod val="50000"/>
                            </a:schemeClr>
                          </a:solidFill>
                          <a:effectLst/>
                          <a:latin typeface="Arial"/>
                        </a:rPr>
                        <a:t>Kastamonu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Niğde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Mardin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0"/>
                  </a:ext>
                </a:extLst>
              </a:tr>
              <a:tr h="273269">
                <a:tc>
                  <a:txBody>
                    <a:bodyPr/>
                    <a:lstStyle/>
                    <a:p>
                      <a:pPr algn="ctr" fontAlgn="ctr"/>
                      <a:r>
                        <a:rPr lang="tr-TR" sz="1400" b="1" i="0" u="none" strike="noStrike">
                          <a:solidFill>
                            <a:schemeClr val="accent1">
                              <a:lumMod val="50000"/>
                            </a:schemeClr>
                          </a:solidFill>
                          <a:effectLst/>
                          <a:latin typeface="Arial"/>
                        </a:rPr>
                        <a:t>Kırıkkale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Ordu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Muş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273269">
                <a:tc>
                  <a:txBody>
                    <a:bodyPr/>
                    <a:lstStyle/>
                    <a:p>
                      <a:pPr algn="ctr" fontAlgn="ctr"/>
                      <a:r>
                        <a:rPr lang="tr-TR" sz="1400" b="1" i="0" u="none" strike="noStrike">
                          <a:solidFill>
                            <a:schemeClr val="accent1">
                              <a:lumMod val="50000"/>
                            </a:schemeClr>
                          </a:solidFill>
                          <a:effectLst/>
                          <a:latin typeface="Arial"/>
                        </a:rPr>
                        <a:t>Kırşehir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Osmaniye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Siirt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2"/>
                  </a:ext>
                </a:extLst>
              </a:tr>
              <a:tr h="273269">
                <a:tc>
                  <a:txBody>
                    <a:bodyPr/>
                    <a:lstStyle/>
                    <a:p>
                      <a:pPr algn="ctr" fontAlgn="ctr"/>
                      <a:r>
                        <a:rPr lang="tr-TR" sz="1400" b="1" i="0" u="none" strike="noStrike">
                          <a:solidFill>
                            <a:schemeClr val="accent1">
                              <a:lumMod val="50000"/>
                            </a:schemeClr>
                          </a:solidFill>
                          <a:effectLst/>
                          <a:latin typeface="Arial"/>
                        </a:rPr>
                        <a:t>Kütahya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Sinop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Şanlıurfa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3"/>
                  </a:ext>
                </a:extLst>
              </a:tr>
              <a:tr h="273269">
                <a:tc>
                  <a:txBody>
                    <a:bodyPr/>
                    <a:lstStyle/>
                    <a:p>
                      <a:pPr algn="ctr" fontAlgn="ctr"/>
                      <a:r>
                        <a:rPr lang="tr-TR" sz="1400" b="1" i="0" u="none" strike="noStrike">
                          <a:solidFill>
                            <a:schemeClr val="accent1">
                              <a:lumMod val="50000"/>
                            </a:schemeClr>
                          </a:solidFill>
                          <a:effectLst/>
                          <a:latin typeface="Arial"/>
                        </a:rPr>
                        <a:t>Malatya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Tokat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Şırnak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4"/>
                  </a:ext>
                </a:extLst>
              </a:tr>
              <a:tr h="273269">
                <a:tc>
                  <a:txBody>
                    <a:bodyPr/>
                    <a:lstStyle/>
                    <a:p>
                      <a:pPr algn="ctr" fontAlgn="ctr"/>
                      <a:r>
                        <a:rPr lang="tr-TR" sz="1400" b="1" i="0" u="none" strike="noStrike">
                          <a:solidFill>
                            <a:schemeClr val="accent1">
                              <a:lumMod val="50000"/>
                            </a:schemeClr>
                          </a:solidFill>
                          <a:effectLst/>
                          <a:latin typeface="Arial"/>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Tunceli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Van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5"/>
                  </a:ext>
                </a:extLst>
              </a:tr>
              <a:tr h="273269">
                <a:tc>
                  <a:txBody>
                    <a:bodyPr/>
                    <a:lstStyle/>
                    <a:p>
                      <a:pPr algn="ctr" fontAlgn="ctr"/>
                      <a:r>
                        <a:rPr lang="tr-TR" sz="1400" b="1" i="0" u="none" strike="noStrike">
                          <a:solidFill>
                            <a:schemeClr val="accent1">
                              <a:lumMod val="50000"/>
                            </a:schemeClr>
                          </a:solidFill>
                          <a:effectLst/>
                          <a:latin typeface="Arial"/>
                        </a:rPr>
                        <a:t>Rize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a:solidFill>
                            <a:schemeClr val="accent1">
                              <a:lumMod val="50000"/>
                            </a:schemeClr>
                          </a:solidFill>
                          <a:effectLst/>
                          <a:latin typeface="Arial"/>
                        </a:rPr>
                        <a:t>Yozgat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Bozcaada ve Gökçeada İlçeleri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6"/>
                  </a:ext>
                </a:extLst>
              </a:tr>
              <a:tr h="273269">
                <a:tc>
                  <a:txBody>
                    <a:bodyPr/>
                    <a:lstStyle/>
                    <a:p>
                      <a:pPr algn="ctr" fontAlgn="ctr"/>
                      <a:r>
                        <a:rPr lang="tr-TR" sz="1400" b="1" i="0" u="none" strike="noStrike">
                          <a:solidFill>
                            <a:schemeClr val="accent1">
                              <a:lumMod val="50000"/>
                            </a:schemeClr>
                          </a:solidFill>
                          <a:effectLst/>
                          <a:latin typeface="Arial"/>
                        </a:rPr>
                        <a:t>Sivas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tr-TR" sz="1400" b="1" i="0" u="none" strike="noStrike" dirty="0">
                          <a:solidFill>
                            <a:schemeClr val="accent1">
                              <a:lumMod val="50000"/>
                            </a:schemeClr>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63804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en-US" sz="1000" b="1" dirty="0">
                <a:solidFill>
                  <a:schemeClr val="accent1">
                    <a:lumMod val="50000"/>
                  </a:schemeClr>
                </a:solidFill>
                <a:latin typeface="Trajan Pro"/>
                <a:cs typeface="Trajan Pro"/>
              </a:rPr>
              <a:t>2019</a:t>
            </a:r>
            <a:endParaRPr lang="tr-TR" sz="1000" b="1" dirty="0">
              <a:solidFill>
                <a:schemeClr val="accent1">
                  <a:lumMod val="50000"/>
                </a:schemeClr>
              </a:solidFill>
              <a:latin typeface="Trajan Pro"/>
              <a:cs typeface="Trajan Pro"/>
            </a:endParaRP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TEBLİĞ KAPSAMINDAKİ DESTEKLER</a:t>
            </a:r>
            <a:endParaRPr lang="en-US" dirty="0">
              <a:solidFill>
                <a:schemeClr val="accent1">
                  <a:lumMod val="50000"/>
                </a:schemeClr>
              </a:solidFill>
              <a:latin typeface="Trajan Pro"/>
              <a:cs typeface="Trajan Pro"/>
            </a:endParaRPr>
          </a:p>
        </p:txBody>
      </p:sp>
      <p:sp>
        <p:nvSpPr>
          <p:cNvPr id="3" name="Rectangle 2"/>
          <p:cNvSpPr/>
          <p:nvPr/>
        </p:nvSpPr>
        <p:spPr>
          <a:xfrm>
            <a:off x="473083" y="1410680"/>
            <a:ext cx="8275381" cy="4801314"/>
          </a:xfrm>
          <a:prstGeom prst="rect">
            <a:avLst/>
          </a:prstGeom>
        </p:spPr>
        <p:txBody>
          <a:bodyPr wrap="square">
            <a:spAutoFit/>
          </a:bodyPr>
          <a:lstStyle/>
          <a:p>
            <a:endParaRPr lang="tr-TR" b="1" u="sng" dirty="0">
              <a:solidFill>
                <a:schemeClr val="accent1">
                  <a:lumMod val="50000"/>
                </a:schemeClr>
              </a:solidFill>
              <a:latin typeface="Calibri" pitchFamily="34" charset="0"/>
            </a:endParaRPr>
          </a:p>
          <a:p>
            <a:pPr algn="just"/>
            <a:r>
              <a:rPr lang="tr-TR" sz="2400" b="1" dirty="0">
                <a:solidFill>
                  <a:schemeClr val="accent1">
                    <a:lumMod val="50000"/>
                  </a:schemeClr>
                </a:solidFill>
                <a:latin typeface="Calibri" pitchFamily="34" charset="0"/>
              </a:rPr>
              <a:t>A) </a:t>
            </a:r>
            <a:r>
              <a:rPr lang="en-US" sz="2400" b="1" dirty="0">
                <a:solidFill>
                  <a:schemeClr val="accent1">
                    <a:lumMod val="50000"/>
                  </a:schemeClr>
                </a:solidFill>
                <a:latin typeface="Calibri" pitchFamily="34" charset="0"/>
              </a:rPr>
              <a:t>Yurt dışı b</a:t>
            </a:r>
            <a:r>
              <a:rPr lang="tr-TR" sz="2400" b="1" dirty="0">
                <a:solidFill>
                  <a:schemeClr val="accent1">
                    <a:lumMod val="50000"/>
                  </a:schemeClr>
                </a:solidFill>
                <a:latin typeface="Calibri" pitchFamily="34" charset="0"/>
              </a:rPr>
              <a:t>irim </a:t>
            </a:r>
            <a:r>
              <a:rPr lang="tr-TR" sz="2400" dirty="0">
                <a:solidFill>
                  <a:schemeClr val="accent1">
                    <a:lumMod val="50000"/>
                  </a:schemeClr>
                </a:solidFill>
                <a:latin typeface="Calibri" pitchFamily="34" charset="0"/>
              </a:rPr>
              <a:t>kira giderlerinin desteklenmesi</a:t>
            </a:r>
          </a:p>
          <a:p>
            <a:pPr algn="just"/>
            <a:endParaRPr lang="tr-TR" sz="2400" b="1" dirty="0">
              <a:solidFill>
                <a:schemeClr val="accent1">
                  <a:lumMod val="50000"/>
                </a:schemeClr>
              </a:solidFill>
              <a:latin typeface="Calibri" pitchFamily="34" charset="0"/>
            </a:endParaRPr>
          </a:p>
          <a:p>
            <a:pPr algn="just"/>
            <a:endParaRPr lang="tr-TR" sz="2400" b="1" dirty="0">
              <a:solidFill>
                <a:schemeClr val="accent1">
                  <a:lumMod val="50000"/>
                </a:schemeClr>
              </a:solidFill>
              <a:latin typeface="Calibri" pitchFamily="34" charset="0"/>
            </a:endParaRPr>
          </a:p>
          <a:p>
            <a:pPr algn="just"/>
            <a:r>
              <a:rPr lang="tr-TR" sz="2400" b="1" dirty="0">
                <a:solidFill>
                  <a:schemeClr val="accent1">
                    <a:lumMod val="50000"/>
                  </a:schemeClr>
                </a:solidFill>
                <a:latin typeface="Calibri" pitchFamily="34" charset="0"/>
              </a:rPr>
              <a:t>B) </a:t>
            </a:r>
            <a:r>
              <a:rPr lang="en-US" sz="2400" b="1" dirty="0">
                <a:solidFill>
                  <a:schemeClr val="accent1">
                    <a:lumMod val="50000"/>
                  </a:schemeClr>
                </a:solidFill>
                <a:latin typeface="Calibri" pitchFamily="34" charset="0"/>
              </a:rPr>
              <a:t>Yurt dışı t</a:t>
            </a:r>
            <a:r>
              <a:rPr lang="tr-TR" sz="2400" b="1" dirty="0">
                <a:solidFill>
                  <a:schemeClr val="accent1">
                    <a:lumMod val="50000"/>
                  </a:schemeClr>
                </a:solidFill>
                <a:latin typeface="Calibri" pitchFamily="34" charset="0"/>
              </a:rPr>
              <a:t>anıtım </a:t>
            </a:r>
            <a:r>
              <a:rPr lang="tr-TR" sz="2400" dirty="0">
                <a:solidFill>
                  <a:schemeClr val="accent1">
                    <a:lumMod val="50000"/>
                  </a:schemeClr>
                </a:solidFill>
                <a:latin typeface="Calibri" pitchFamily="34" charset="0"/>
              </a:rPr>
              <a:t>faaliyetlerinin desteklenmesi</a:t>
            </a:r>
          </a:p>
          <a:p>
            <a:pPr algn="just"/>
            <a:endParaRPr lang="tr-TR" sz="2400" b="1" dirty="0">
              <a:solidFill>
                <a:schemeClr val="accent1">
                  <a:lumMod val="50000"/>
                </a:schemeClr>
              </a:solidFill>
              <a:latin typeface="Calibri" pitchFamily="34" charset="0"/>
            </a:endParaRPr>
          </a:p>
          <a:p>
            <a:pPr algn="just"/>
            <a:endParaRPr lang="tr-TR" sz="2400" b="1" dirty="0">
              <a:solidFill>
                <a:schemeClr val="accent1">
                  <a:lumMod val="50000"/>
                </a:schemeClr>
              </a:solidFill>
              <a:latin typeface="Calibri" pitchFamily="34" charset="0"/>
            </a:endParaRPr>
          </a:p>
          <a:p>
            <a:pPr algn="just"/>
            <a:r>
              <a:rPr lang="tr-TR" sz="2400" b="1" dirty="0">
                <a:solidFill>
                  <a:schemeClr val="accent1">
                    <a:lumMod val="50000"/>
                  </a:schemeClr>
                </a:solidFill>
                <a:latin typeface="Calibri" pitchFamily="34" charset="0"/>
              </a:rPr>
              <a:t>C) Yurt dışı marka tescil </a:t>
            </a:r>
            <a:r>
              <a:rPr lang="tr-TR" sz="2400" dirty="0">
                <a:solidFill>
                  <a:schemeClr val="accent1">
                    <a:lumMod val="50000"/>
                  </a:schemeClr>
                </a:solidFill>
                <a:latin typeface="Calibri" pitchFamily="34" charset="0"/>
              </a:rPr>
              <a:t>faaliyetlerinin desteklenmesi</a:t>
            </a:r>
          </a:p>
          <a:p>
            <a:pPr algn="just"/>
            <a:endParaRPr lang="tr-TR" sz="2400" b="1" dirty="0">
              <a:solidFill>
                <a:schemeClr val="accent1">
                  <a:lumMod val="50000"/>
                </a:schemeClr>
              </a:solidFill>
              <a:latin typeface="Calibri" pitchFamily="34" charset="0"/>
            </a:endParaRPr>
          </a:p>
          <a:p>
            <a:pPr algn="just"/>
            <a:endParaRPr lang="tr-TR" sz="2400" b="1" dirty="0">
              <a:solidFill>
                <a:schemeClr val="accent1">
                  <a:lumMod val="50000"/>
                </a:schemeClr>
              </a:solidFill>
              <a:latin typeface="Calibri" pitchFamily="34" charset="0"/>
            </a:endParaRPr>
          </a:p>
          <a:p>
            <a:r>
              <a:rPr lang="tr-TR" sz="2400" b="1" dirty="0">
                <a:solidFill>
                  <a:schemeClr val="accent1">
                    <a:lumMod val="50000"/>
                  </a:schemeClr>
                </a:solidFill>
                <a:latin typeface="Calibri" pitchFamily="34" charset="0"/>
              </a:rPr>
              <a:t>D) </a:t>
            </a:r>
            <a:r>
              <a:rPr lang="tr-TR" sz="2400" dirty="0">
                <a:solidFill>
                  <a:schemeClr val="accent1">
                    <a:lumMod val="50000"/>
                  </a:schemeClr>
                </a:solidFill>
                <a:latin typeface="Calibri" pitchFamily="34" charset="0"/>
              </a:rPr>
              <a:t>Türkiye Ticaret Merkezlerine ilişkin faaliyetlerin desteklenmesi</a:t>
            </a:r>
          </a:p>
          <a:p>
            <a:pPr algn="just"/>
            <a:endParaRPr lang="tr-TR" sz="2400" dirty="0">
              <a:solidFill>
                <a:schemeClr val="accent1">
                  <a:lumMod val="50000"/>
                </a:schemeClr>
              </a:solidFill>
              <a:latin typeface="Calibri" pitchFamily="34" charset="0"/>
            </a:endParaRPr>
          </a:p>
          <a:p>
            <a:pPr algn="just"/>
            <a:endParaRPr lang="tr-TR" sz="2400" b="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185812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3" name="Rectangle 2"/>
          <p:cNvSpPr/>
          <p:nvPr/>
        </p:nvSpPr>
        <p:spPr>
          <a:xfrm>
            <a:off x="473083" y="1766280"/>
            <a:ext cx="8275381" cy="3570208"/>
          </a:xfrm>
          <a:prstGeom prst="rect">
            <a:avLst/>
          </a:prstGeom>
        </p:spPr>
        <p:txBody>
          <a:bodyPr wrap="square">
            <a:spAutoFit/>
          </a:bodyPr>
          <a:lstStyle/>
          <a:p>
            <a:endParaRPr lang="tr-TR" b="1" u="sng" dirty="0">
              <a:latin typeface="Calibri" pitchFamily="34" charset="0"/>
            </a:endParaRPr>
          </a:p>
          <a:p>
            <a:endParaRPr lang="tr-TR" sz="2400" b="1" dirty="0">
              <a:latin typeface="Calibri" pitchFamily="34" charset="0"/>
            </a:endParaRPr>
          </a:p>
          <a:p>
            <a:pPr algn="ctr"/>
            <a:endParaRPr lang="tr-TR" sz="2400" b="1" dirty="0">
              <a:solidFill>
                <a:schemeClr val="accent1">
                  <a:lumMod val="50000"/>
                </a:schemeClr>
              </a:solidFill>
              <a:latin typeface="Calibri" pitchFamily="34" charset="0"/>
            </a:endParaRPr>
          </a:p>
          <a:p>
            <a:pPr algn="ctr"/>
            <a:r>
              <a:rPr lang="tr-TR" sz="4000" b="1" dirty="0">
                <a:solidFill>
                  <a:schemeClr val="accent1">
                    <a:lumMod val="50000"/>
                  </a:schemeClr>
                </a:solidFill>
                <a:latin typeface="Calibri" pitchFamily="34" charset="0"/>
              </a:rPr>
              <a:t>D-TÜRKİYE TİCARET MERKEZLERİNE İLİŞKİN FAALİYETLERİN  DESTEKLENMESİ</a:t>
            </a:r>
          </a:p>
          <a:p>
            <a:pPr algn="just"/>
            <a:endParaRPr lang="tr-TR" sz="4000" b="1" dirty="0">
              <a:latin typeface="Calibri" pitchFamily="34" charset="0"/>
            </a:endParaRPr>
          </a:p>
        </p:txBody>
      </p:sp>
    </p:spTree>
    <p:extLst>
      <p:ext uri="{BB962C8B-B14F-4D97-AF65-F5344CB8AC3E}">
        <p14:creationId xmlns:p14="http://schemas.microsoft.com/office/powerpoint/2010/main" val="2582036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31" y="584200"/>
            <a:ext cx="10267931" cy="646331"/>
          </a:xfrm>
          <a:prstGeom prst="rect">
            <a:avLst/>
          </a:prstGeom>
          <a:noFill/>
        </p:spPr>
        <p:txBody>
          <a:bodyPr wrap="square" rtlCol="0">
            <a:spAutoFit/>
          </a:bodyPr>
          <a:lstStyle/>
          <a:p>
            <a:pPr algn="r"/>
            <a:r>
              <a:rPr lang="tr-TR" b="1" dirty="0">
                <a:latin typeface="Calibri" pitchFamily="34" charset="0"/>
              </a:rPr>
              <a:t>       </a:t>
            </a:r>
            <a:r>
              <a:rPr lang="tr-TR" b="1" dirty="0">
                <a:solidFill>
                  <a:schemeClr val="accent1">
                    <a:lumMod val="50000"/>
                  </a:schemeClr>
                </a:solidFill>
                <a:latin typeface="Calibri" pitchFamily="34" charset="0"/>
              </a:rPr>
              <a:t>D- TÜRKİYE TİCARET MERKEZLERİNE İLİŞKİN FAALİYETLERİN DESTEKLENMESİ</a:t>
            </a:r>
            <a:br>
              <a:rPr lang="tr-TR" b="1" u="sng" dirty="0"/>
            </a:br>
            <a:endParaRPr lang="en-US" dirty="0">
              <a:latin typeface="Trajan Pro"/>
              <a:cs typeface="Trajan Pro"/>
            </a:endParaRPr>
          </a:p>
        </p:txBody>
      </p:sp>
      <p:sp>
        <p:nvSpPr>
          <p:cNvPr id="3" name="Rectangle 2"/>
          <p:cNvSpPr/>
          <p:nvPr/>
        </p:nvSpPr>
        <p:spPr>
          <a:xfrm>
            <a:off x="355600" y="1473200"/>
            <a:ext cx="8058132" cy="4985980"/>
          </a:xfrm>
          <a:prstGeom prst="rect">
            <a:avLst/>
          </a:prstGeom>
        </p:spPr>
        <p:txBody>
          <a:bodyPr wrap="square">
            <a:spAutoFit/>
          </a:bodyPr>
          <a:lstStyle/>
          <a:p>
            <a:pPr algn="just"/>
            <a:r>
              <a:rPr lang="tr-TR" sz="2000" b="1" u="sng" dirty="0">
                <a:solidFill>
                  <a:schemeClr val="accent1">
                    <a:lumMod val="50000"/>
                  </a:schemeClr>
                </a:solidFill>
                <a:latin typeface="Calibri" pitchFamily="34" charset="0"/>
              </a:rPr>
              <a:t>Proje</a:t>
            </a:r>
            <a:r>
              <a:rPr lang="tr-TR" sz="2000" b="1" dirty="0">
                <a:solidFill>
                  <a:schemeClr val="accent1">
                    <a:lumMod val="50000"/>
                  </a:schemeClr>
                </a:solidFill>
                <a:latin typeface="Calibri" pitchFamily="34" charset="0"/>
              </a:rPr>
              <a:t>: </a:t>
            </a:r>
            <a:r>
              <a:rPr lang="tr-TR" sz="2000" dirty="0">
                <a:solidFill>
                  <a:schemeClr val="accent1">
                    <a:lumMod val="50000"/>
                  </a:schemeClr>
                </a:solidFill>
              </a:rPr>
              <a:t>Türkiye Ticaret Merkezi kurmak ve işletmek amacıyla ortakları, kapsamı, süresi, bütçesi, uygulayıcıları, fizibilite raporu ile öngörülen çıktıları belirlenmiş faaliyetler bütünü</a:t>
            </a:r>
            <a:endParaRPr lang="tr-TR" sz="2000" dirty="0">
              <a:solidFill>
                <a:schemeClr val="accent1">
                  <a:lumMod val="50000"/>
                </a:schemeClr>
              </a:solidFill>
              <a:latin typeface="Calibri" pitchFamily="34" charset="0"/>
            </a:endParaRPr>
          </a:p>
          <a:p>
            <a:pPr algn="just"/>
            <a:endParaRPr lang="tr-TR" sz="2000" dirty="0">
              <a:solidFill>
                <a:schemeClr val="accent1">
                  <a:lumMod val="50000"/>
                </a:schemeClr>
              </a:solidFill>
              <a:latin typeface="Calibri" pitchFamily="34" charset="0"/>
            </a:endParaRPr>
          </a:p>
          <a:p>
            <a:pPr algn="just"/>
            <a:r>
              <a:rPr lang="tr-TR" sz="2000" b="1" u="sng" dirty="0">
                <a:solidFill>
                  <a:schemeClr val="accent1">
                    <a:lumMod val="50000"/>
                  </a:schemeClr>
                </a:solidFill>
                <a:latin typeface="Calibri" pitchFamily="34" charset="0"/>
              </a:rPr>
              <a:t>İşletici Şirket</a:t>
            </a:r>
            <a:r>
              <a:rPr lang="tr-TR" sz="2000" b="1" dirty="0">
                <a:solidFill>
                  <a:schemeClr val="accent1">
                    <a:lumMod val="50000"/>
                  </a:schemeClr>
                </a:solidFill>
                <a:latin typeface="Calibri" pitchFamily="34" charset="0"/>
              </a:rPr>
              <a:t>: </a:t>
            </a:r>
            <a:r>
              <a:rPr lang="tr-TR" sz="2000" dirty="0">
                <a:solidFill>
                  <a:schemeClr val="accent1">
                    <a:lumMod val="50000"/>
                  </a:schemeClr>
                </a:solidFill>
                <a:latin typeface="Calibri" pitchFamily="34" charset="0"/>
              </a:rPr>
              <a:t>Türkiye Ticaret Merkezini kuran ve işleten yurt dışında yerleşik şirket</a:t>
            </a:r>
          </a:p>
          <a:p>
            <a:pPr algn="just"/>
            <a:endParaRPr lang="tr-TR" sz="2000" b="1" dirty="0">
              <a:solidFill>
                <a:schemeClr val="accent1">
                  <a:lumMod val="50000"/>
                </a:schemeClr>
              </a:solidFill>
              <a:latin typeface="Calibri" pitchFamily="34" charset="0"/>
            </a:endParaRPr>
          </a:p>
          <a:p>
            <a:pPr algn="just"/>
            <a:r>
              <a:rPr lang="tr-TR" sz="2000" b="1" u="sng" dirty="0">
                <a:solidFill>
                  <a:schemeClr val="accent1">
                    <a:lumMod val="50000"/>
                  </a:schemeClr>
                </a:solidFill>
                <a:latin typeface="Calibri" pitchFamily="34" charset="0"/>
              </a:rPr>
              <a:t>Kullanıcı Şirket</a:t>
            </a:r>
            <a:r>
              <a:rPr lang="tr-TR" sz="2000" b="1" dirty="0">
                <a:solidFill>
                  <a:schemeClr val="accent1">
                    <a:lumMod val="50000"/>
                  </a:schemeClr>
                </a:solidFill>
                <a:latin typeface="Calibri" pitchFamily="34" charset="0"/>
              </a:rPr>
              <a:t>: </a:t>
            </a:r>
            <a:r>
              <a:rPr lang="tr-TR" sz="2000" dirty="0">
                <a:solidFill>
                  <a:schemeClr val="accent1">
                    <a:lumMod val="50000"/>
                  </a:schemeClr>
                </a:solidFill>
                <a:latin typeface="Calibri" pitchFamily="34" charset="0"/>
              </a:rPr>
              <a:t>Türkiye Ticaret Merkezinde faaliyet gösteren, </a:t>
            </a:r>
            <a:r>
              <a:rPr lang="tr-TR" sz="2000" dirty="0">
                <a:solidFill>
                  <a:schemeClr val="accent1">
                    <a:lumMod val="50000"/>
                  </a:schemeClr>
                </a:solidFill>
              </a:rPr>
              <a:t>Türk Ticaret Kanunu hükümleri çerçevesinde kurulmuş </a:t>
            </a:r>
            <a:r>
              <a:rPr lang="tr-TR" sz="2000" dirty="0">
                <a:solidFill>
                  <a:schemeClr val="accent1">
                    <a:lumMod val="50000"/>
                  </a:schemeClr>
                </a:solidFill>
                <a:latin typeface="Calibri" pitchFamily="34" charset="0"/>
              </a:rPr>
              <a:t> </a:t>
            </a:r>
            <a:r>
              <a:rPr lang="tr-TR" sz="2000" dirty="0">
                <a:solidFill>
                  <a:schemeClr val="accent1">
                    <a:lumMod val="50000"/>
                  </a:schemeClr>
                </a:solidFill>
              </a:rPr>
              <a:t>şirketler ile bu şirketlerle organik bağı bulunan yurt dışında yerleşik şirketler/şubeler/temsilcilikler</a:t>
            </a:r>
            <a:endParaRPr lang="tr-TR" sz="2000" dirty="0">
              <a:solidFill>
                <a:schemeClr val="accent1">
                  <a:lumMod val="50000"/>
                </a:schemeClr>
              </a:solidFill>
              <a:latin typeface="Calibri" pitchFamily="34" charset="0"/>
            </a:endParaRPr>
          </a:p>
          <a:p>
            <a:pPr algn="just"/>
            <a:endParaRPr lang="tr-TR" sz="2000" b="1" dirty="0">
              <a:solidFill>
                <a:schemeClr val="accent1">
                  <a:lumMod val="50000"/>
                </a:schemeClr>
              </a:solidFill>
              <a:latin typeface="Calibri" pitchFamily="34" charset="0"/>
            </a:endParaRPr>
          </a:p>
          <a:p>
            <a:pPr algn="just"/>
            <a:r>
              <a:rPr lang="tr-TR" sz="2000" b="1" u="sng" dirty="0">
                <a:solidFill>
                  <a:schemeClr val="accent1">
                    <a:lumMod val="50000"/>
                  </a:schemeClr>
                </a:solidFill>
                <a:latin typeface="Calibri" pitchFamily="34" charset="0"/>
              </a:rPr>
              <a:t>Türkiye Ticaret Merkezi (TTM)</a:t>
            </a:r>
            <a:r>
              <a:rPr lang="tr-TR" sz="2000" b="1" dirty="0">
                <a:solidFill>
                  <a:schemeClr val="accent1">
                    <a:lumMod val="50000"/>
                  </a:schemeClr>
                </a:solidFill>
                <a:latin typeface="Calibri" pitchFamily="34" charset="0"/>
              </a:rPr>
              <a:t>: </a:t>
            </a:r>
            <a:r>
              <a:rPr lang="tr-TR" sz="2000" dirty="0">
                <a:solidFill>
                  <a:schemeClr val="accent1">
                    <a:lumMod val="50000"/>
                  </a:schemeClr>
                </a:solidFill>
                <a:latin typeface="Calibri" pitchFamily="34" charset="0"/>
              </a:rPr>
              <a:t>İşletici şirket tarafından yurt dışında açılan, kullanıcı şirketlerin Türkiye’de üretilen ürünlerinin tanıtım ve pazarlamasında etkinlik sağlanması amacıyla mağaza, ofis/depo/showroom birimlerini bulunduran ve danışmanlık/iş geliştirme hizmetlerinin sunulduğu merkezler </a:t>
            </a:r>
          </a:p>
        </p:txBody>
      </p:sp>
    </p:spTree>
    <p:extLst>
      <p:ext uri="{BB962C8B-B14F-4D97-AF65-F5344CB8AC3E}">
        <p14:creationId xmlns:p14="http://schemas.microsoft.com/office/powerpoint/2010/main" val="986895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31" y="584200"/>
            <a:ext cx="10267931" cy="646331"/>
          </a:xfrm>
          <a:prstGeom prst="rect">
            <a:avLst/>
          </a:prstGeom>
          <a:noFill/>
        </p:spPr>
        <p:txBody>
          <a:bodyPr wrap="square" rtlCol="0">
            <a:spAutoFit/>
          </a:bodyPr>
          <a:lstStyle/>
          <a:p>
            <a:pPr algn="r"/>
            <a:r>
              <a:rPr lang="tr-TR" b="1" dirty="0">
                <a:latin typeface="Calibri" pitchFamily="34" charset="0"/>
              </a:rPr>
              <a:t>      </a:t>
            </a:r>
            <a:r>
              <a:rPr lang="tr-TR" b="1" dirty="0">
                <a:solidFill>
                  <a:schemeClr val="accent1">
                    <a:lumMod val="50000"/>
                  </a:schemeClr>
                </a:solidFill>
                <a:latin typeface="Calibri" pitchFamily="34" charset="0"/>
              </a:rPr>
              <a:t>D- TÜRKİYE TİCARET MERKEZLERİNE İLİŞKİN FAALİYETLERİN DESTEKLENMESİ</a:t>
            </a:r>
            <a:br>
              <a:rPr lang="tr-TR" b="1" u="sng" dirty="0"/>
            </a:br>
            <a:endParaRPr lang="en-US" dirty="0">
              <a:latin typeface="Trajan Pro"/>
              <a:cs typeface="Trajan Pro"/>
            </a:endParaRPr>
          </a:p>
        </p:txBody>
      </p:sp>
      <p:sp>
        <p:nvSpPr>
          <p:cNvPr id="3" name="Rectangle 2"/>
          <p:cNvSpPr/>
          <p:nvPr/>
        </p:nvSpPr>
        <p:spPr>
          <a:xfrm>
            <a:off x="542933" y="1230531"/>
            <a:ext cx="8058132" cy="5016758"/>
          </a:xfrm>
          <a:prstGeom prst="rect">
            <a:avLst/>
          </a:prstGeom>
        </p:spPr>
        <p:txBody>
          <a:bodyPr wrap="square">
            <a:spAutoFit/>
          </a:bodyPr>
          <a:lstStyle/>
          <a:p>
            <a:pPr algn="just"/>
            <a:r>
              <a:rPr lang="tr-TR" sz="2000" b="1" dirty="0">
                <a:solidFill>
                  <a:schemeClr val="accent1">
                    <a:lumMod val="50000"/>
                  </a:schemeClr>
                </a:solidFill>
                <a:latin typeface="Calibri" pitchFamily="34" charset="0"/>
              </a:rPr>
              <a:t>Türkiye Ticaret Merkezlerinin desteklenebilmesi için</a:t>
            </a:r>
          </a:p>
          <a:p>
            <a:pPr marL="457200" indent="-457200" algn="just">
              <a:buAutoNum type="alphaLcParenR"/>
            </a:pPr>
            <a:r>
              <a:rPr lang="tr-TR" sz="2000" dirty="0">
                <a:solidFill>
                  <a:schemeClr val="accent1">
                    <a:lumMod val="50000"/>
                  </a:schemeClr>
                </a:solidFill>
                <a:latin typeface="Calibri" pitchFamily="34" charset="0"/>
              </a:rPr>
              <a:t>TİM ve/veya TOBB tarafından</a:t>
            </a:r>
          </a:p>
          <a:p>
            <a:pPr marL="457200" indent="-457200" algn="just">
              <a:buAutoNum type="alphaLcParenR"/>
            </a:pPr>
            <a:r>
              <a:rPr lang="tr-TR" sz="2000" dirty="0">
                <a:solidFill>
                  <a:schemeClr val="accent1">
                    <a:lumMod val="50000"/>
                  </a:schemeClr>
                </a:solidFill>
                <a:latin typeface="Calibri" pitchFamily="34" charset="0"/>
              </a:rPr>
              <a:t>TİM ve/veya TOBB’un Türkiye’de kurduğu şirket tarafından</a:t>
            </a:r>
          </a:p>
          <a:p>
            <a:pPr marL="457200" indent="-457200" algn="just">
              <a:buFontTx/>
              <a:buAutoNum type="alphaLcParenR"/>
            </a:pPr>
            <a:r>
              <a:rPr lang="tr-TR" sz="2000" dirty="0">
                <a:solidFill>
                  <a:schemeClr val="accent1">
                    <a:lumMod val="50000"/>
                  </a:schemeClr>
                </a:solidFill>
                <a:latin typeface="Calibri" pitchFamily="34" charset="0"/>
              </a:rPr>
              <a:t>TİM ve/veya TOBB ya da TİM ve/veya TOBB’un Türkiye’de kurduğu şirket ile diğer işbirliği kuruluşu/kuruluşları ortaklığında</a:t>
            </a:r>
            <a:r>
              <a:rPr lang="en-US" sz="2000" dirty="0">
                <a:solidFill>
                  <a:schemeClr val="accent1">
                    <a:lumMod val="50000"/>
                  </a:schemeClr>
                </a:solidFill>
                <a:latin typeface="Calibri" pitchFamily="34" charset="0"/>
              </a:rPr>
              <a:t> </a:t>
            </a:r>
            <a:r>
              <a:rPr lang="tr-TR" sz="2000" dirty="0">
                <a:solidFill>
                  <a:schemeClr val="accent1">
                    <a:lumMod val="50000"/>
                  </a:schemeClr>
                </a:solidFill>
                <a:latin typeface="Calibri" pitchFamily="34" charset="0"/>
              </a:rPr>
              <a:t>Türkiye’de kurulan şirket tarafından</a:t>
            </a:r>
          </a:p>
          <a:p>
            <a:pPr algn="just"/>
            <a:endParaRPr lang="tr-TR" sz="1000" dirty="0">
              <a:solidFill>
                <a:schemeClr val="accent1">
                  <a:lumMod val="50000"/>
                </a:schemeClr>
              </a:solidFill>
              <a:latin typeface="Calibri" pitchFamily="34" charset="0"/>
            </a:endParaRPr>
          </a:p>
          <a:p>
            <a:pPr algn="just"/>
            <a:r>
              <a:rPr lang="tr-TR" sz="2000" i="1" dirty="0">
                <a:solidFill>
                  <a:schemeClr val="accent1">
                    <a:lumMod val="50000"/>
                  </a:schemeClr>
                </a:solidFill>
                <a:latin typeface="Calibri" pitchFamily="34" charset="0"/>
              </a:rPr>
              <a:t>işbirliği kuruluşlarının üyelerinden gelen talepler dikkate alınarak oluşturulan bir projeyle </a:t>
            </a:r>
            <a:r>
              <a:rPr lang="tr-TR" sz="2000" dirty="0">
                <a:solidFill>
                  <a:schemeClr val="accent1">
                    <a:lumMod val="50000"/>
                  </a:schemeClr>
                </a:solidFill>
                <a:latin typeface="Calibri" pitchFamily="34" charset="0"/>
              </a:rPr>
              <a:t>Ticaret Bakanlığı’na </a:t>
            </a:r>
            <a:r>
              <a:rPr lang="tr-TR" sz="2000" dirty="0">
                <a:solidFill>
                  <a:schemeClr val="tx2">
                    <a:lumMod val="75000"/>
                  </a:schemeClr>
                </a:solidFill>
              </a:rPr>
              <a:t>başvurulması ve projenin Bakanlıkça uygun bulunması gerekmektedir. Onaylanan proje kapsamında kira, kurulum/dekorasyon, gayrimenkul satın alma, tanıtım ve istihdam giderleri desteklenir. </a:t>
            </a:r>
          </a:p>
          <a:p>
            <a:pPr algn="just"/>
            <a:endParaRPr lang="en-US" sz="2000" dirty="0">
              <a:solidFill>
                <a:schemeClr val="tx2">
                  <a:lumMod val="75000"/>
                </a:schemeClr>
              </a:solidFill>
            </a:endParaRPr>
          </a:p>
          <a:p>
            <a:pPr marL="285750" indent="-285750" algn="just">
              <a:buFont typeface="Wingdings" panose="05000000000000000000" pitchFamily="2" charset="2"/>
              <a:buChar char="§"/>
            </a:pPr>
            <a:r>
              <a:rPr lang="tr-TR" sz="2000" dirty="0">
                <a:solidFill>
                  <a:schemeClr val="tx2">
                    <a:lumMod val="75000"/>
                  </a:schemeClr>
                </a:solidFill>
              </a:rPr>
              <a:t>Bakanlıkça destek kapsamına alınan Türkiye Ticaret Merkezleri, Ticaret Müşavirliği/Ataşeliği koordinasyonu ve denetimine tabidir</a:t>
            </a:r>
            <a:r>
              <a:rPr lang="en-US" sz="2000" dirty="0">
                <a:solidFill>
                  <a:schemeClr val="tx2">
                    <a:lumMod val="75000"/>
                  </a:schemeClr>
                </a:solidFill>
              </a:rPr>
              <a:t>.</a:t>
            </a:r>
            <a:endParaRPr lang="tr-TR" sz="2000" dirty="0">
              <a:solidFill>
                <a:schemeClr val="tx2">
                  <a:lumMod val="75000"/>
                </a:schemeClr>
              </a:solidFill>
            </a:endParaRPr>
          </a:p>
          <a:p>
            <a:pPr algn="just"/>
            <a:endParaRPr lang="tr-TR" sz="2000" dirty="0">
              <a:solidFill>
                <a:schemeClr val="accent1">
                  <a:lumMod val="50000"/>
                </a:schemeClr>
              </a:solidFill>
              <a:latin typeface="Calibri" pitchFamily="34" charset="0"/>
            </a:endParaRPr>
          </a:p>
          <a:p>
            <a:pPr algn="just"/>
            <a:endParaRPr lang="tr-TR" sz="1000"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369319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1"/>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31" y="584200"/>
            <a:ext cx="10267931" cy="646331"/>
          </a:xfrm>
          <a:prstGeom prst="rect">
            <a:avLst/>
          </a:prstGeom>
          <a:noFill/>
        </p:spPr>
        <p:txBody>
          <a:bodyPr wrap="square" rtlCol="0">
            <a:spAutoFit/>
          </a:bodyPr>
          <a:lstStyle/>
          <a:p>
            <a:pPr algn="r"/>
            <a:r>
              <a:rPr lang="tr-TR" b="1" dirty="0">
                <a:latin typeface="Calibri" pitchFamily="34" charset="0"/>
              </a:rPr>
              <a:t>      </a:t>
            </a:r>
            <a:r>
              <a:rPr lang="tr-TR" b="1" dirty="0">
                <a:solidFill>
                  <a:schemeClr val="accent1">
                    <a:lumMod val="50000"/>
                  </a:schemeClr>
                </a:solidFill>
                <a:latin typeface="Calibri" pitchFamily="34" charset="0"/>
              </a:rPr>
              <a:t>D- TÜRKİYE TİCARET MERKEZLERİNE İLİŞKİN FAALİYETLERİN DESTEKLENMESİ</a:t>
            </a:r>
            <a:br>
              <a:rPr lang="tr-TR" b="1" u="sng" dirty="0"/>
            </a:br>
            <a:endParaRPr lang="en-US" dirty="0">
              <a:latin typeface="Trajan Pro"/>
              <a:cs typeface="Trajan Pro"/>
            </a:endParaRPr>
          </a:p>
        </p:txBody>
      </p:sp>
      <p:sp>
        <p:nvSpPr>
          <p:cNvPr id="4" name="Rectangle 3"/>
          <p:cNvSpPr/>
          <p:nvPr/>
        </p:nvSpPr>
        <p:spPr>
          <a:xfrm>
            <a:off x="660400" y="1536699"/>
            <a:ext cx="7632700" cy="454983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solidFill>
                  <a:schemeClr val="accent1">
                    <a:lumMod val="50000"/>
                  </a:schemeClr>
                </a:solidFill>
                <a:latin typeface="Calibri" pitchFamily="34" charset="0"/>
              </a:rPr>
              <a:t>Destek ödemesi işbirliği kuruluşlarının ya da Türkiye’de kurulan şirketin işletici şirketteki ortaklık oranına göre hesaplanır.</a:t>
            </a:r>
          </a:p>
          <a:p>
            <a:pPr marL="457200" indent="-457200" algn="just">
              <a:lnSpc>
                <a:spcPct val="150000"/>
              </a:lnSpc>
              <a:buFont typeface="Wingdings" panose="05000000000000000000" pitchFamily="2" charset="2"/>
              <a:buChar char="§"/>
            </a:pPr>
            <a:endParaRPr lang="tr-TR" sz="2800" dirty="0">
              <a:solidFill>
                <a:schemeClr val="accent1">
                  <a:lumMod val="50000"/>
                </a:schemeClr>
              </a:solidFill>
              <a:latin typeface="Calibri" pitchFamily="34" charset="0"/>
            </a:endParaRPr>
          </a:p>
          <a:p>
            <a:pPr marL="457200" indent="-457200" algn="just">
              <a:lnSpc>
                <a:spcPct val="150000"/>
              </a:lnSpc>
              <a:buFont typeface="Wingdings" panose="05000000000000000000" pitchFamily="2" charset="2"/>
              <a:buChar char="§"/>
            </a:pPr>
            <a:r>
              <a:rPr lang="tr-TR" sz="2800" dirty="0">
                <a:solidFill>
                  <a:schemeClr val="accent1">
                    <a:lumMod val="50000"/>
                  </a:schemeClr>
                </a:solidFill>
                <a:latin typeface="Calibri" pitchFamily="34" charset="0"/>
              </a:rPr>
              <a:t>Türkiye Ticaret Merkezine ilişkin tüm destek ödemeleri harcamayı yapan proje sahibine yapılır.</a:t>
            </a:r>
          </a:p>
        </p:txBody>
      </p:sp>
    </p:spTree>
    <p:extLst>
      <p:ext uri="{BB962C8B-B14F-4D97-AF65-F5344CB8AC3E}">
        <p14:creationId xmlns:p14="http://schemas.microsoft.com/office/powerpoint/2010/main" val="2651804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1451"/>
            <a:ext cx="9144000" cy="6856549"/>
          </a:xfrm>
          <a:prstGeom prst="rect">
            <a:avLst/>
          </a:prstGeom>
        </p:spPr>
      </p:pic>
      <p:sp>
        <p:nvSpPr>
          <p:cNvPr id="7" name="TextBox 6"/>
          <p:cNvSpPr txBox="1"/>
          <p:nvPr/>
        </p:nvSpPr>
        <p:spPr>
          <a:xfrm>
            <a:off x="-289198" y="345301"/>
            <a:ext cx="9143999" cy="892552"/>
          </a:xfrm>
          <a:prstGeom prst="rect">
            <a:avLst/>
          </a:prstGeom>
          <a:noFill/>
        </p:spPr>
        <p:txBody>
          <a:bodyPr wrap="square" rtlCol="0">
            <a:spAutoFit/>
          </a:bodyPr>
          <a:lstStyle/>
          <a:p>
            <a:pPr algn="r"/>
            <a:r>
              <a:rPr lang="tr-TR" b="1" dirty="0">
                <a:latin typeface="Calibri" pitchFamily="34" charset="0"/>
                <a:cs typeface="Calibri" panose="020F0502020204030204" pitchFamily="34" charset="0"/>
              </a:rPr>
              <a:t>    </a:t>
            </a:r>
          </a:p>
          <a:p>
            <a:pPr algn="r"/>
            <a:r>
              <a:rPr lang="tr-TR" sz="1700" b="1" dirty="0">
                <a:latin typeface="Calibri" pitchFamily="34" charset="0"/>
                <a:cs typeface="Calibri" panose="020F0502020204030204" pitchFamily="34" charset="0"/>
              </a:rPr>
              <a:t>D-TÜRKİYE TİCARET MERKEZLERİNE İLİŞKİN FAALİYETLERİN DESTEKLENMESİ</a:t>
            </a:r>
            <a:br>
              <a:rPr lang="tr-TR" sz="1700" b="1" u="sng" dirty="0">
                <a:latin typeface="Calibri" panose="020F0502020204030204" pitchFamily="34" charset="0"/>
                <a:cs typeface="Calibri" panose="020F0502020204030204" pitchFamily="34" charset="0"/>
              </a:rPr>
            </a:br>
            <a:endParaRPr lang="en-US" sz="1700" dirty="0">
              <a:latin typeface="Calibri" panose="020F0502020204030204" pitchFamily="34" charset="0"/>
              <a:cs typeface="Calibri" panose="020F0502020204030204" pitchFamily="34" charset="0"/>
            </a:endParaRPr>
          </a:p>
        </p:txBody>
      </p:sp>
      <p:sp>
        <p:nvSpPr>
          <p:cNvPr id="8" name="TextBox 7"/>
          <p:cNvSpPr txBox="1"/>
          <p:nvPr/>
        </p:nvSpPr>
        <p:spPr>
          <a:xfrm>
            <a:off x="1945504" y="566737"/>
            <a:ext cx="7236596" cy="369332"/>
          </a:xfrm>
          <a:prstGeom prst="rect">
            <a:avLst/>
          </a:prstGeom>
          <a:noFill/>
        </p:spPr>
        <p:txBody>
          <a:bodyPr wrap="square" rtlCol="0">
            <a:spAutoFit/>
          </a:bodyPr>
          <a:lstStyle/>
          <a:p>
            <a:pPr algn="r"/>
            <a:r>
              <a:rPr lang="tr-TR" b="1" dirty="0">
                <a:latin typeface="Calibri" pitchFamily="34" charset="0"/>
              </a:rPr>
              <a:t>        </a:t>
            </a:r>
            <a:endParaRPr lang="en-US" dirty="0">
              <a:latin typeface="Trajan Pro"/>
              <a:cs typeface="Trajan Pro"/>
            </a:endParaRPr>
          </a:p>
        </p:txBody>
      </p:sp>
      <p:sp>
        <p:nvSpPr>
          <p:cNvPr id="4" name="Rectangle 3"/>
          <p:cNvSpPr/>
          <p:nvPr/>
        </p:nvSpPr>
        <p:spPr>
          <a:xfrm>
            <a:off x="660400" y="1536699"/>
            <a:ext cx="7632700" cy="830997"/>
          </a:xfrm>
          <a:prstGeom prst="rect">
            <a:avLst/>
          </a:prstGeom>
        </p:spPr>
        <p:txBody>
          <a:bodyPr wrap="square">
            <a:spAutoFit/>
          </a:bodyPr>
          <a:lstStyle/>
          <a:p>
            <a:pPr algn="just"/>
            <a:endParaRPr lang="tr-TR" sz="2400" b="1" dirty="0">
              <a:latin typeface="Calibri" pitchFamily="34" charset="0"/>
            </a:endParaRPr>
          </a:p>
          <a:p>
            <a:pPr algn="just"/>
            <a:endParaRPr lang="tr-TR" sz="2400" b="1" dirty="0">
              <a:latin typeface="Calibri" pitchFamily="34" charset="0"/>
            </a:endParaRPr>
          </a:p>
        </p:txBody>
      </p:sp>
      <p:grpSp>
        <p:nvGrpSpPr>
          <p:cNvPr id="9" name="Group 8"/>
          <p:cNvGrpSpPr>
            <a:grpSpLocks noChangeAspect="1"/>
          </p:cNvGrpSpPr>
          <p:nvPr/>
        </p:nvGrpSpPr>
        <p:grpSpPr bwMode="auto">
          <a:xfrm>
            <a:off x="260349" y="1166812"/>
            <a:ext cx="8734425" cy="5229225"/>
            <a:chOff x="0" y="0"/>
            <a:chExt cx="917" cy="549"/>
          </a:xfrm>
        </p:grpSpPr>
        <p:sp>
          <p:nvSpPr>
            <p:cNvPr id="10" name="AutoShape 2"/>
            <p:cNvSpPr>
              <a:spLocks noChangeAspect="1" noChangeArrowheads="1" noTextEdit="1"/>
            </p:cNvSpPr>
            <p:nvPr/>
          </p:nvSpPr>
          <p:spPr bwMode="auto">
            <a:xfrm>
              <a:off x="2" y="2"/>
              <a:ext cx="91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1" name="Rectangle 10"/>
            <p:cNvSpPr>
              <a:spLocks noChangeArrowheads="1"/>
            </p:cNvSpPr>
            <p:nvPr/>
          </p:nvSpPr>
          <p:spPr bwMode="auto">
            <a:xfrm>
              <a:off x="2" y="2"/>
              <a:ext cx="913" cy="112"/>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 name="Rectangle 11"/>
            <p:cNvSpPr>
              <a:spLocks noChangeArrowheads="1"/>
            </p:cNvSpPr>
            <p:nvPr/>
          </p:nvSpPr>
          <p:spPr bwMode="auto">
            <a:xfrm>
              <a:off x="2" y="112"/>
              <a:ext cx="913" cy="83"/>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3" name="Rectangle 12"/>
            <p:cNvSpPr>
              <a:spLocks noChangeArrowheads="1"/>
            </p:cNvSpPr>
            <p:nvPr/>
          </p:nvSpPr>
          <p:spPr bwMode="auto">
            <a:xfrm>
              <a:off x="2" y="193"/>
              <a:ext cx="913" cy="83"/>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 name="Rectangle 13"/>
            <p:cNvSpPr>
              <a:spLocks noChangeArrowheads="1"/>
            </p:cNvSpPr>
            <p:nvPr/>
          </p:nvSpPr>
          <p:spPr bwMode="auto">
            <a:xfrm>
              <a:off x="2" y="275"/>
              <a:ext cx="913" cy="83"/>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5" name="Rectangle 14"/>
            <p:cNvSpPr>
              <a:spLocks noChangeArrowheads="1"/>
            </p:cNvSpPr>
            <p:nvPr/>
          </p:nvSpPr>
          <p:spPr bwMode="auto">
            <a:xfrm>
              <a:off x="2" y="356"/>
              <a:ext cx="913" cy="83"/>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6" name="Rectangle 15"/>
            <p:cNvSpPr>
              <a:spLocks noChangeArrowheads="1"/>
            </p:cNvSpPr>
            <p:nvPr/>
          </p:nvSpPr>
          <p:spPr bwMode="auto">
            <a:xfrm>
              <a:off x="2" y="437"/>
              <a:ext cx="913" cy="110"/>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7" name="Rectangle 16"/>
            <p:cNvSpPr>
              <a:spLocks noChangeArrowheads="1"/>
            </p:cNvSpPr>
            <p:nvPr/>
          </p:nvSpPr>
          <p:spPr bwMode="auto">
            <a:xfrm>
              <a:off x="7" y="60"/>
              <a:ext cx="274"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DESTEK KALEMLERİ</a:t>
              </a:r>
            </a:p>
          </p:txBody>
        </p:sp>
        <p:sp>
          <p:nvSpPr>
            <p:cNvPr id="18" name="Rectangle 17"/>
            <p:cNvSpPr>
              <a:spLocks noChangeArrowheads="1"/>
            </p:cNvSpPr>
            <p:nvPr/>
          </p:nvSpPr>
          <p:spPr bwMode="auto">
            <a:xfrm>
              <a:off x="530" y="60"/>
              <a:ext cx="79"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ORAN</a:t>
              </a:r>
            </a:p>
          </p:txBody>
        </p:sp>
        <p:sp>
          <p:nvSpPr>
            <p:cNvPr id="19" name="Rectangle 18"/>
            <p:cNvSpPr>
              <a:spLocks noChangeArrowheads="1"/>
            </p:cNvSpPr>
            <p:nvPr/>
          </p:nvSpPr>
          <p:spPr bwMode="auto">
            <a:xfrm>
              <a:off x="687" y="43"/>
              <a:ext cx="227"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DESTEK MİKTARI</a:t>
              </a:r>
            </a:p>
          </p:txBody>
        </p:sp>
        <p:sp>
          <p:nvSpPr>
            <p:cNvPr id="20" name="Rectangle 19"/>
            <p:cNvSpPr>
              <a:spLocks noChangeArrowheads="1"/>
            </p:cNvSpPr>
            <p:nvPr/>
          </p:nvSpPr>
          <p:spPr bwMode="auto">
            <a:xfrm>
              <a:off x="706" y="78"/>
              <a:ext cx="195"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(YILLIK AZAMİ</a:t>
              </a:r>
              <a:r>
                <a:rPr lang="tr-TR" sz="2000" b="1" i="0" u="none" strike="noStrike" baseline="0" dirty="0">
                  <a:solidFill>
                    <a:srgbClr val="000000"/>
                  </a:solidFill>
                  <a:latin typeface="Arial"/>
                  <a:cs typeface="Arial"/>
                </a:rPr>
                <a:t>)</a:t>
              </a:r>
            </a:p>
          </p:txBody>
        </p:sp>
        <p:sp>
          <p:nvSpPr>
            <p:cNvPr id="21" name="Rectangle 20"/>
            <p:cNvSpPr>
              <a:spLocks noChangeArrowheads="1"/>
            </p:cNvSpPr>
            <p:nvPr/>
          </p:nvSpPr>
          <p:spPr bwMode="auto">
            <a:xfrm>
              <a:off x="7" y="138"/>
              <a:ext cx="219"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KİRA GİDERLERİ</a:t>
              </a:r>
            </a:p>
          </p:txBody>
        </p:sp>
        <p:sp>
          <p:nvSpPr>
            <p:cNvPr id="22" name="Rectangle 21"/>
            <p:cNvSpPr>
              <a:spLocks noChangeArrowheads="1"/>
            </p:cNvSpPr>
            <p:nvPr/>
          </p:nvSpPr>
          <p:spPr bwMode="auto">
            <a:xfrm>
              <a:off x="534" y="135"/>
              <a:ext cx="7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60%</a:t>
              </a:r>
            </a:p>
          </p:txBody>
        </p:sp>
        <p:sp>
          <p:nvSpPr>
            <p:cNvPr id="23" name="Rectangle 22"/>
            <p:cNvSpPr>
              <a:spLocks noChangeArrowheads="1"/>
            </p:cNvSpPr>
            <p:nvPr/>
          </p:nvSpPr>
          <p:spPr bwMode="auto">
            <a:xfrm>
              <a:off x="691" y="135"/>
              <a:ext cx="22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1,5 MİLYON $</a:t>
              </a:r>
            </a:p>
          </p:txBody>
        </p:sp>
        <p:sp>
          <p:nvSpPr>
            <p:cNvPr id="24" name="Rectangle 23"/>
            <p:cNvSpPr>
              <a:spLocks noChangeArrowheads="1"/>
            </p:cNvSpPr>
            <p:nvPr/>
          </p:nvSpPr>
          <p:spPr bwMode="auto">
            <a:xfrm>
              <a:off x="2" y="201"/>
              <a:ext cx="5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rgbClr val="000000"/>
                  </a:solidFill>
                  <a:latin typeface="Arial"/>
                  <a:cs typeface="Arial"/>
                </a:rPr>
                <a:t> </a:t>
              </a:r>
              <a:r>
                <a:rPr lang="tr-TR" sz="2000" b="1" i="0" u="none" strike="noStrike" baseline="0" dirty="0">
                  <a:solidFill>
                    <a:schemeClr val="accent1">
                      <a:lumMod val="50000"/>
                    </a:schemeClr>
                  </a:solidFill>
                  <a:latin typeface="Arial"/>
                  <a:cs typeface="Arial"/>
                </a:rPr>
                <a:t>KURULUM /DEKORASYON GİDERLERİ</a:t>
              </a:r>
            </a:p>
            <a:p>
              <a:pPr algn="l" rtl="0">
                <a:defRPr sz="1000"/>
              </a:pPr>
              <a:r>
                <a:rPr lang="tr-TR" sz="2000" b="1" i="0" u="none" strike="noStrike" baseline="0" dirty="0">
                  <a:solidFill>
                    <a:schemeClr val="accent1">
                      <a:lumMod val="50000"/>
                    </a:schemeClr>
                  </a:solidFill>
                  <a:latin typeface="Arial"/>
                  <a:cs typeface="Arial"/>
                </a:rPr>
                <a:t> (Ticaret Merkezi Başına)</a:t>
              </a:r>
            </a:p>
          </p:txBody>
        </p:sp>
        <p:sp>
          <p:nvSpPr>
            <p:cNvPr id="25" name="Rectangle 24"/>
            <p:cNvSpPr>
              <a:spLocks noChangeArrowheads="1"/>
            </p:cNvSpPr>
            <p:nvPr/>
          </p:nvSpPr>
          <p:spPr bwMode="auto">
            <a:xfrm>
              <a:off x="534" y="216"/>
              <a:ext cx="7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60%</a:t>
              </a:r>
            </a:p>
          </p:txBody>
        </p:sp>
        <p:sp>
          <p:nvSpPr>
            <p:cNvPr id="26" name="Rectangle 25"/>
            <p:cNvSpPr>
              <a:spLocks noChangeArrowheads="1"/>
            </p:cNvSpPr>
            <p:nvPr/>
          </p:nvSpPr>
          <p:spPr bwMode="auto">
            <a:xfrm>
              <a:off x="720" y="216"/>
              <a:ext cx="15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300.000 $</a:t>
              </a:r>
            </a:p>
          </p:txBody>
        </p:sp>
        <p:sp>
          <p:nvSpPr>
            <p:cNvPr id="27" name="Rectangle 26"/>
            <p:cNvSpPr>
              <a:spLocks noChangeArrowheads="1"/>
            </p:cNvSpPr>
            <p:nvPr/>
          </p:nvSpPr>
          <p:spPr bwMode="auto">
            <a:xfrm>
              <a:off x="7" y="283"/>
              <a:ext cx="324"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SATIN ALMA GİDERLERİ </a:t>
              </a:r>
            </a:p>
          </p:txBody>
        </p:sp>
        <p:sp>
          <p:nvSpPr>
            <p:cNvPr id="28" name="Rectangle 27"/>
            <p:cNvSpPr>
              <a:spLocks noChangeArrowheads="1"/>
            </p:cNvSpPr>
            <p:nvPr/>
          </p:nvSpPr>
          <p:spPr bwMode="auto">
            <a:xfrm>
              <a:off x="7" y="319"/>
              <a:ext cx="406"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(Her Ticaret Merkezi İçin 1 Defa)</a:t>
              </a:r>
            </a:p>
          </p:txBody>
        </p:sp>
        <p:sp>
          <p:nvSpPr>
            <p:cNvPr id="29" name="Rectangle 28"/>
            <p:cNvSpPr>
              <a:spLocks noChangeArrowheads="1"/>
            </p:cNvSpPr>
            <p:nvPr/>
          </p:nvSpPr>
          <p:spPr bwMode="auto">
            <a:xfrm>
              <a:off x="534" y="298"/>
              <a:ext cx="7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60%</a:t>
              </a:r>
            </a:p>
          </p:txBody>
        </p:sp>
        <p:sp>
          <p:nvSpPr>
            <p:cNvPr id="30" name="Rectangle 29"/>
            <p:cNvSpPr>
              <a:spLocks noChangeArrowheads="1"/>
            </p:cNvSpPr>
            <p:nvPr/>
          </p:nvSpPr>
          <p:spPr bwMode="auto">
            <a:xfrm>
              <a:off x="699" y="298"/>
              <a:ext cx="20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6 MİLYON $ </a:t>
              </a:r>
            </a:p>
          </p:txBody>
        </p:sp>
        <p:sp>
          <p:nvSpPr>
            <p:cNvPr id="31" name="Rectangle 30"/>
            <p:cNvSpPr>
              <a:spLocks noChangeArrowheads="1"/>
            </p:cNvSpPr>
            <p:nvPr/>
          </p:nvSpPr>
          <p:spPr bwMode="auto">
            <a:xfrm>
              <a:off x="7" y="382"/>
              <a:ext cx="261"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TANITIM GİDERLERİ</a:t>
              </a:r>
            </a:p>
          </p:txBody>
        </p:sp>
        <p:sp>
          <p:nvSpPr>
            <p:cNvPr id="32" name="Rectangle 31"/>
            <p:cNvSpPr>
              <a:spLocks noChangeArrowheads="1"/>
            </p:cNvSpPr>
            <p:nvPr/>
          </p:nvSpPr>
          <p:spPr bwMode="auto">
            <a:xfrm>
              <a:off x="534" y="379"/>
              <a:ext cx="7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60%</a:t>
              </a:r>
            </a:p>
          </p:txBody>
        </p:sp>
        <p:sp>
          <p:nvSpPr>
            <p:cNvPr id="33" name="Rectangle 32"/>
            <p:cNvSpPr>
              <a:spLocks noChangeArrowheads="1"/>
            </p:cNvSpPr>
            <p:nvPr/>
          </p:nvSpPr>
          <p:spPr bwMode="auto">
            <a:xfrm>
              <a:off x="720" y="379"/>
              <a:ext cx="15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300.000 $</a:t>
              </a:r>
            </a:p>
          </p:txBody>
        </p:sp>
        <p:sp>
          <p:nvSpPr>
            <p:cNvPr id="34" name="Rectangle 33"/>
            <p:cNvSpPr>
              <a:spLocks noChangeArrowheads="1"/>
            </p:cNvSpPr>
            <p:nvPr/>
          </p:nvSpPr>
          <p:spPr bwMode="auto">
            <a:xfrm>
              <a:off x="7" y="441"/>
              <a:ext cx="284"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İSTİHDAM GİDERLERİ</a:t>
              </a:r>
            </a:p>
          </p:txBody>
        </p:sp>
        <p:sp>
          <p:nvSpPr>
            <p:cNvPr id="35" name="Rectangle 34"/>
            <p:cNvSpPr>
              <a:spLocks noChangeArrowheads="1"/>
            </p:cNvSpPr>
            <p:nvPr/>
          </p:nvSpPr>
          <p:spPr bwMode="auto">
            <a:xfrm>
              <a:off x="7" y="476"/>
              <a:ext cx="48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(İşbirliği Kuruluşları İçin 10 Personele </a:t>
              </a:r>
            </a:p>
          </p:txBody>
        </p:sp>
        <p:sp>
          <p:nvSpPr>
            <p:cNvPr id="36" name="Rectangle 35"/>
            <p:cNvSpPr>
              <a:spLocks noChangeArrowheads="1"/>
            </p:cNvSpPr>
            <p:nvPr/>
          </p:nvSpPr>
          <p:spPr bwMode="auto">
            <a:xfrm>
              <a:off x="7" y="512"/>
              <a:ext cx="85"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Kadar)</a:t>
              </a:r>
            </a:p>
          </p:txBody>
        </p:sp>
        <p:sp>
          <p:nvSpPr>
            <p:cNvPr id="37" name="Rectangle 36"/>
            <p:cNvSpPr>
              <a:spLocks noChangeArrowheads="1"/>
            </p:cNvSpPr>
            <p:nvPr/>
          </p:nvSpPr>
          <p:spPr bwMode="auto">
            <a:xfrm>
              <a:off x="534" y="473"/>
              <a:ext cx="7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60%</a:t>
              </a:r>
            </a:p>
          </p:txBody>
        </p:sp>
        <p:sp>
          <p:nvSpPr>
            <p:cNvPr id="38" name="Rectangle 37"/>
            <p:cNvSpPr>
              <a:spLocks noChangeArrowheads="1"/>
            </p:cNvSpPr>
            <p:nvPr/>
          </p:nvSpPr>
          <p:spPr bwMode="auto">
            <a:xfrm>
              <a:off x="720" y="473"/>
              <a:ext cx="15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600" b="1" i="0" u="none" strike="noStrike" baseline="0" dirty="0">
                  <a:solidFill>
                    <a:schemeClr val="accent1">
                      <a:lumMod val="50000"/>
                    </a:schemeClr>
                  </a:solidFill>
                  <a:latin typeface="Arial"/>
                  <a:cs typeface="Arial"/>
                </a:rPr>
                <a:t>500.000 $</a:t>
              </a:r>
            </a:p>
          </p:txBody>
        </p:sp>
        <p:sp>
          <p:nvSpPr>
            <p:cNvPr id="39" name="Rectangle 38"/>
            <p:cNvSpPr>
              <a:spLocks noChangeArrowheads="1"/>
            </p:cNvSpPr>
            <p:nvPr/>
          </p:nvSpPr>
          <p:spPr bwMode="auto">
            <a:xfrm>
              <a:off x="329" y="6"/>
              <a:ext cx="300"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000" b="1" i="0" u="none" strike="noStrike" baseline="0" dirty="0">
                  <a:solidFill>
                    <a:schemeClr val="accent1">
                      <a:lumMod val="50000"/>
                    </a:schemeClr>
                  </a:solidFill>
                  <a:latin typeface="Arial"/>
                  <a:cs typeface="Arial"/>
                </a:rPr>
                <a:t>TİCARET MERKEZLERİ</a:t>
              </a:r>
            </a:p>
          </p:txBody>
        </p:sp>
        <p:sp>
          <p:nvSpPr>
            <p:cNvPr id="40" name="Line 33"/>
            <p:cNvSpPr>
              <a:spLocks noChangeShapeType="1"/>
            </p:cNvSpPr>
            <p:nvPr/>
          </p:nvSpPr>
          <p:spPr bwMode="auto">
            <a:xfrm flipV="1">
              <a:off x="2" y="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41" name="Rectangle 40"/>
            <p:cNvSpPr>
              <a:spLocks noChangeArrowheads="1"/>
            </p:cNvSpPr>
            <p:nvPr/>
          </p:nvSpPr>
          <p:spPr bwMode="auto">
            <a:xfrm>
              <a:off x="2" y="0"/>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2" name="Rectangle 41"/>
            <p:cNvSpPr>
              <a:spLocks noChangeArrowheads="1"/>
            </p:cNvSpPr>
            <p:nvPr/>
          </p:nvSpPr>
          <p:spPr bwMode="auto">
            <a:xfrm>
              <a:off x="4" y="0"/>
              <a:ext cx="91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3" name="Line 36"/>
            <p:cNvSpPr>
              <a:spLocks noChangeShapeType="1"/>
            </p:cNvSpPr>
            <p:nvPr/>
          </p:nvSpPr>
          <p:spPr bwMode="auto">
            <a:xfrm flipV="1">
              <a:off x="913" y="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44" name="Rectangle 43"/>
            <p:cNvSpPr>
              <a:spLocks noChangeArrowheads="1"/>
            </p:cNvSpPr>
            <p:nvPr/>
          </p:nvSpPr>
          <p:spPr bwMode="auto">
            <a:xfrm>
              <a:off x="913" y="0"/>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5" name="Line 38"/>
            <p:cNvSpPr>
              <a:spLocks noChangeShapeType="1"/>
            </p:cNvSpPr>
            <p:nvPr/>
          </p:nvSpPr>
          <p:spPr bwMode="auto">
            <a:xfrm flipV="1">
              <a:off x="468" y="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46" name="Rectangle 45"/>
            <p:cNvSpPr>
              <a:spLocks noChangeArrowheads="1"/>
            </p:cNvSpPr>
            <p:nvPr/>
          </p:nvSpPr>
          <p:spPr bwMode="auto">
            <a:xfrm>
              <a:off x="468" y="0"/>
              <a:ext cx="1"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7" name="Line 40"/>
            <p:cNvSpPr>
              <a:spLocks noChangeShapeType="1"/>
            </p:cNvSpPr>
            <p:nvPr/>
          </p:nvSpPr>
          <p:spPr bwMode="auto">
            <a:xfrm flipV="1">
              <a:off x="659" y="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48" name="Rectangle 47"/>
            <p:cNvSpPr>
              <a:spLocks noChangeArrowheads="1"/>
            </p:cNvSpPr>
            <p:nvPr/>
          </p:nvSpPr>
          <p:spPr bwMode="auto">
            <a:xfrm>
              <a:off x="659" y="0"/>
              <a:ext cx="1"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9" name="Rectangle 48"/>
            <p:cNvSpPr>
              <a:spLocks noChangeArrowheads="1"/>
            </p:cNvSpPr>
            <p:nvPr/>
          </p:nvSpPr>
          <p:spPr bwMode="auto">
            <a:xfrm>
              <a:off x="4" y="37"/>
              <a:ext cx="91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0" name="Rectangle 49"/>
            <p:cNvSpPr>
              <a:spLocks noChangeArrowheads="1"/>
            </p:cNvSpPr>
            <p:nvPr/>
          </p:nvSpPr>
          <p:spPr bwMode="auto">
            <a:xfrm>
              <a:off x="4" y="110"/>
              <a:ext cx="91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1" name="Rectangle 50"/>
            <p:cNvSpPr>
              <a:spLocks noChangeArrowheads="1"/>
            </p:cNvSpPr>
            <p:nvPr/>
          </p:nvSpPr>
          <p:spPr bwMode="auto">
            <a:xfrm>
              <a:off x="4" y="191"/>
              <a:ext cx="91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2" name="Rectangle 51"/>
            <p:cNvSpPr>
              <a:spLocks noChangeArrowheads="1"/>
            </p:cNvSpPr>
            <p:nvPr/>
          </p:nvSpPr>
          <p:spPr bwMode="auto">
            <a:xfrm>
              <a:off x="4" y="273"/>
              <a:ext cx="91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3" name="Rectangle 52"/>
            <p:cNvSpPr>
              <a:spLocks noChangeArrowheads="1"/>
            </p:cNvSpPr>
            <p:nvPr/>
          </p:nvSpPr>
          <p:spPr bwMode="auto">
            <a:xfrm>
              <a:off x="4" y="354"/>
              <a:ext cx="91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4" name="Rectangle 53"/>
            <p:cNvSpPr>
              <a:spLocks noChangeArrowheads="1"/>
            </p:cNvSpPr>
            <p:nvPr/>
          </p:nvSpPr>
          <p:spPr bwMode="auto">
            <a:xfrm>
              <a:off x="4" y="436"/>
              <a:ext cx="91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5" name="Rectangle 54"/>
            <p:cNvSpPr>
              <a:spLocks noChangeArrowheads="1"/>
            </p:cNvSpPr>
            <p:nvPr/>
          </p:nvSpPr>
          <p:spPr bwMode="auto">
            <a:xfrm>
              <a:off x="0" y="0"/>
              <a:ext cx="4" cy="5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6" name="Rectangle 55"/>
            <p:cNvSpPr>
              <a:spLocks noChangeArrowheads="1"/>
            </p:cNvSpPr>
            <p:nvPr/>
          </p:nvSpPr>
          <p:spPr bwMode="auto">
            <a:xfrm>
              <a:off x="506" y="41"/>
              <a:ext cx="3" cy="5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7" name="Rectangle 56"/>
            <p:cNvSpPr>
              <a:spLocks noChangeArrowheads="1"/>
            </p:cNvSpPr>
            <p:nvPr/>
          </p:nvSpPr>
          <p:spPr bwMode="auto">
            <a:xfrm>
              <a:off x="657" y="41"/>
              <a:ext cx="3" cy="5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 name="Rectangle 57"/>
            <p:cNvSpPr>
              <a:spLocks noChangeArrowheads="1"/>
            </p:cNvSpPr>
            <p:nvPr/>
          </p:nvSpPr>
          <p:spPr bwMode="auto">
            <a:xfrm>
              <a:off x="4" y="544"/>
              <a:ext cx="91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 name="Rectangle 58"/>
            <p:cNvSpPr>
              <a:spLocks noChangeArrowheads="1"/>
            </p:cNvSpPr>
            <p:nvPr/>
          </p:nvSpPr>
          <p:spPr bwMode="auto">
            <a:xfrm>
              <a:off x="912" y="4"/>
              <a:ext cx="3" cy="5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 name="Line 53"/>
            <p:cNvSpPr>
              <a:spLocks noChangeShapeType="1"/>
            </p:cNvSpPr>
            <p:nvPr/>
          </p:nvSpPr>
          <p:spPr bwMode="auto">
            <a:xfrm>
              <a:off x="2" y="54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61" name="Rectangle 60"/>
            <p:cNvSpPr>
              <a:spLocks noChangeArrowheads="1"/>
            </p:cNvSpPr>
            <p:nvPr/>
          </p:nvSpPr>
          <p:spPr bwMode="auto">
            <a:xfrm>
              <a:off x="2" y="547"/>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2" name="Line 55"/>
            <p:cNvSpPr>
              <a:spLocks noChangeShapeType="1"/>
            </p:cNvSpPr>
            <p:nvPr/>
          </p:nvSpPr>
          <p:spPr bwMode="auto">
            <a:xfrm>
              <a:off x="468" y="54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63" name="Rectangle 62"/>
            <p:cNvSpPr>
              <a:spLocks noChangeArrowheads="1"/>
            </p:cNvSpPr>
            <p:nvPr/>
          </p:nvSpPr>
          <p:spPr bwMode="auto">
            <a:xfrm>
              <a:off x="468" y="547"/>
              <a:ext cx="1"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4" name="Line 57"/>
            <p:cNvSpPr>
              <a:spLocks noChangeShapeType="1"/>
            </p:cNvSpPr>
            <p:nvPr/>
          </p:nvSpPr>
          <p:spPr bwMode="auto">
            <a:xfrm>
              <a:off x="659" y="54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65" name="Rectangle 64"/>
            <p:cNvSpPr>
              <a:spLocks noChangeArrowheads="1"/>
            </p:cNvSpPr>
            <p:nvPr/>
          </p:nvSpPr>
          <p:spPr bwMode="auto">
            <a:xfrm>
              <a:off x="659" y="547"/>
              <a:ext cx="1"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 name="Line 59"/>
            <p:cNvSpPr>
              <a:spLocks noChangeShapeType="1"/>
            </p:cNvSpPr>
            <p:nvPr/>
          </p:nvSpPr>
          <p:spPr bwMode="auto">
            <a:xfrm>
              <a:off x="913" y="54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67" name="Rectangle 66"/>
            <p:cNvSpPr>
              <a:spLocks noChangeArrowheads="1"/>
            </p:cNvSpPr>
            <p:nvPr/>
          </p:nvSpPr>
          <p:spPr bwMode="auto">
            <a:xfrm>
              <a:off x="913" y="547"/>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8" name="Line 61"/>
            <p:cNvSpPr>
              <a:spLocks noChangeShapeType="1"/>
            </p:cNvSpPr>
            <p:nvPr/>
          </p:nvSpPr>
          <p:spPr bwMode="auto">
            <a:xfrm>
              <a:off x="915" y="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69" name="Rectangle 68"/>
            <p:cNvSpPr>
              <a:spLocks noChangeArrowheads="1"/>
            </p:cNvSpPr>
            <p:nvPr/>
          </p:nvSpPr>
          <p:spPr bwMode="auto">
            <a:xfrm>
              <a:off x="915" y="2"/>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70" name="Line 63"/>
            <p:cNvSpPr>
              <a:spLocks noChangeShapeType="1"/>
            </p:cNvSpPr>
            <p:nvPr/>
          </p:nvSpPr>
          <p:spPr bwMode="auto">
            <a:xfrm>
              <a:off x="915" y="3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71" name="Rectangle 70"/>
            <p:cNvSpPr>
              <a:spLocks noChangeArrowheads="1"/>
            </p:cNvSpPr>
            <p:nvPr/>
          </p:nvSpPr>
          <p:spPr bwMode="auto">
            <a:xfrm>
              <a:off x="915" y="39"/>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72" name="Line 65"/>
            <p:cNvSpPr>
              <a:spLocks noChangeShapeType="1"/>
            </p:cNvSpPr>
            <p:nvPr/>
          </p:nvSpPr>
          <p:spPr bwMode="auto">
            <a:xfrm>
              <a:off x="915" y="1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73" name="Rectangle 72"/>
            <p:cNvSpPr>
              <a:spLocks noChangeArrowheads="1"/>
            </p:cNvSpPr>
            <p:nvPr/>
          </p:nvSpPr>
          <p:spPr bwMode="auto">
            <a:xfrm>
              <a:off x="915" y="112"/>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74" name="Line 67"/>
            <p:cNvSpPr>
              <a:spLocks noChangeShapeType="1"/>
            </p:cNvSpPr>
            <p:nvPr/>
          </p:nvSpPr>
          <p:spPr bwMode="auto">
            <a:xfrm>
              <a:off x="915" y="1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75" name="Rectangle 74"/>
            <p:cNvSpPr>
              <a:spLocks noChangeArrowheads="1"/>
            </p:cNvSpPr>
            <p:nvPr/>
          </p:nvSpPr>
          <p:spPr bwMode="auto">
            <a:xfrm>
              <a:off x="915" y="193"/>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76" name="Line 69"/>
            <p:cNvSpPr>
              <a:spLocks noChangeShapeType="1"/>
            </p:cNvSpPr>
            <p:nvPr/>
          </p:nvSpPr>
          <p:spPr bwMode="auto">
            <a:xfrm>
              <a:off x="915" y="27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77" name="Rectangle 76"/>
            <p:cNvSpPr>
              <a:spLocks noChangeArrowheads="1"/>
            </p:cNvSpPr>
            <p:nvPr/>
          </p:nvSpPr>
          <p:spPr bwMode="auto">
            <a:xfrm>
              <a:off x="915" y="275"/>
              <a:ext cx="2"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78" name="Line 71"/>
            <p:cNvSpPr>
              <a:spLocks noChangeShapeType="1"/>
            </p:cNvSpPr>
            <p:nvPr/>
          </p:nvSpPr>
          <p:spPr bwMode="auto">
            <a:xfrm>
              <a:off x="915" y="3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79" name="Rectangle 78"/>
            <p:cNvSpPr>
              <a:spLocks noChangeArrowheads="1"/>
            </p:cNvSpPr>
            <p:nvPr/>
          </p:nvSpPr>
          <p:spPr bwMode="auto">
            <a:xfrm>
              <a:off x="915" y="356"/>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0" name="Line 73"/>
            <p:cNvSpPr>
              <a:spLocks noChangeShapeType="1"/>
            </p:cNvSpPr>
            <p:nvPr/>
          </p:nvSpPr>
          <p:spPr bwMode="auto">
            <a:xfrm>
              <a:off x="915" y="43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81" name="Rectangle 80"/>
            <p:cNvSpPr>
              <a:spLocks noChangeArrowheads="1"/>
            </p:cNvSpPr>
            <p:nvPr/>
          </p:nvSpPr>
          <p:spPr bwMode="auto">
            <a:xfrm>
              <a:off x="915" y="437"/>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2" name="Line 75"/>
            <p:cNvSpPr>
              <a:spLocks noChangeShapeType="1"/>
            </p:cNvSpPr>
            <p:nvPr/>
          </p:nvSpPr>
          <p:spPr bwMode="auto">
            <a:xfrm>
              <a:off x="915" y="54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a:lstStyle/>
            <a:p>
              <a:endParaRPr lang="tr-TR"/>
            </a:p>
          </p:txBody>
        </p:sp>
        <p:sp>
          <p:nvSpPr>
            <p:cNvPr id="83" name="Rectangle 82"/>
            <p:cNvSpPr>
              <a:spLocks noChangeArrowheads="1"/>
            </p:cNvSpPr>
            <p:nvPr/>
          </p:nvSpPr>
          <p:spPr bwMode="auto">
            <a:xfrm>
              <a:off x="915" y="545"/>
              <a:ext cx="2" cy="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spTree>
    <p:extLst>
      <p:ext uri="{BB962C8B-B14F-4D97-AF65-F5344CB8AC3E}">
        <p14:creationId xmlns:p14="http://schemas.microsoft.com/office/powerpoint/2010/main" val="139958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523220"/>
          </a:xfrm>
          <a:prstGeom prst="rect">
            <a:avLst/>
          </a:prstGeom>
          <a:noFill/>
        </p:spPr>
        <p:txBody>
          <a:bodyPr wrap="square" rtlCol="0">
            <a:spAutoFit/>
          </a:bodyPr>
          <a:lstStyle/>
          <a:p>
            <a:pPr algn="ctr"/>
            <a:r>
              <a:rPr lang="tr-TR" sz="1000" b="1" dirty="0">
                <a:solidFill>
                  <a:schemeClr val="bg1">
                    <a:lumMod val="50000"/>
                  </a:schemeClr>
                </a:solidFill>
                <a:latin typeface="Trajan Pro"/>
                <a:cs typeface="Trajan Pro"/>
              </a:rPr>
              <a:t>2019</a:t>
            </a:r>
          </a:p>
          <a:p>
            <a:pPr algn="ctr"/>
            <a:endParaRPr lang="tr-TR" sz="1000" b="1" dirty="0">
              <a:solidFill>
                <a:schemeClr val="bg1">
                  <a:lumMod val="50000"/>
                </a:schemeClr>
              </a:solidFill>
              <a:latin typeface="Trajan Pro"/>
              <a:cs typeface="Trajan Pro"/>
            </a:endParaRP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31" y="584200"/>
            <a:ext cx="10267931" cy="646331"/>
          </a:xfrm>
          <a:prstGeom prst="rect">
            <a:avLst/>
          </a:prstGeom>
          <a:noFill/>
        </p:spPr>
        <p:txBody>
          <a:bodyPr wrap="square" rtlCol="0">
            <a:spAutoFit/>
          </a:bodyPr>
          <a:lstStyle/>
          <a:p>
            <a:pPr algn="r"/>
            <a:r>
              <a:rPr lang="tr-TR" b="1" dirty="0">
                <a:latin typeface="Calibri" pitchFamily="34" charset="0"/>
              </a:rPr>
              <a:t> </a:t>
            </a:r>
            <a:r>
              <a:rPr lang="tr-TR" b="1" dirty="0">
                <a:solidFill>
                  <a:schemeClr val="accent1">
                    <a:lumMod val="50000"/>
                  </a:schemeClr>
                </a:solidFill>
                <a:latin typeface="Calibri" pitchFamily="34" charset="0"/>
              </a:rPr>
              <a:t>D- TÜRKİYE TİCARET MERKEZLERİNE İLİŞKİN FAALİYETLERİN DESTEKLE</a:t>
            </a:r>
            <a:r>
              <a:rPr lang="tr-TR" b="1" dirty="0">
                <a:latin typeface="Calibri" pitchFamily="34" charset="0"/>
              </a:rPr>
              <a:t>NMESİ</a:t>
            </a:r>
            <a:br>
              <a:rPr lang="tr-TR" b="1" u="sng" dirty="0"/>
            </a:br>
            <a:endParaRPr lang="en-US" dirty="0">
              <a:latin typeface="Trajan Pro"/>
              <a:cs typeface="Trajan Pro"/>
            </a:endParaRPr>
          </a:p>
        </p:txBody>
      </p:sp>
      <p:sp>
        <p:nvSpPr>
          <p:cNvPr id="4" name="Rectangle 3"/>
          <p:cNvSpPr/>
          <p:nvPr/>
        </p:nvSpPr>
        <p:spPr>
          <a:xfrm>
            <a:off x="755650" y="1021664"/>
            <a:ext cx="7632700" cy="5570756"/>
          </a:xfrm>
          <a:prstGeom prst="rect">
            <a:avLst/>
          </a:prstGeom>
        </p:spPr>
        <p:txBody>
          <a:bodyPr wrap="square">
            <a:spAutoFit/>
          </a:bodyPr>
          <a:lstStyle/>
          <a:p>
            <a:pPr algn="just"/>
            <a:endParaRPr lang="tr-TR" sz="2400" b="1"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400" b="1" dirty="0">
                <a:solidFill>
                  <a:schemeClr val="accent1">
                    <a:lumMod val="50000"/>
                  </a:schemeClr>
                </a:solidFill>
                <a:latin typeface="Calibri" pitchFamily="34" charset="0"/>
              </a:rPr>
              <a:t>Destek süresi 5 yıldır ve </a:t>
            </a:r>
            <a:r>
              <a:rPr lang="tr-TR" sz="2400" b="1" dirty="0">
                <a:solidFill>
                  <a:schemeClr val="accent1">
                    <a:lumMod val="50000"/>
                  </a:schemeClr>
                </a:solidFill>
              </a:rPr>
              <a:t>destek verilen ilk aydan itibaren başlar.</a:t>
            </a:r>
          </a:p>
          <a:p>
            <a:pPr marL="342900" indent="-342900" algn="just">
              <a:buFont typeface="Wingdings" panose="05000000000000000000" pitchFamily="2" charset="2"/>
              <a:buChar char="§"/>
            </a:pPr>
            <a:endParaRPr lang="tr-TR" sz="2400" b="1"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400" dirty="0">
                <a:solidFill>
                  <a:schemeClr val="accent1">
                    <a:lumMod val="50000"/>
                  </a:schemeClr>
                </a:solidFill>
                <a:latin typeface="Calibri" pitchFamily="34" charset="0"/>
              </a:rPr>
              <a:t>İlk beş yıllık performansı olumlu bulunan Türkiye Ticaret Merkezine Bakanlıkça 5 yıla kadar ilave destek süresi verilebilir.</a:t>
            </a:r>
          </a:p>
          <a:p>
            <a:pPr algn="just"/>
            <a:r>
              <a:rPr lang="tr-TR" sz="2400" b="1" dirty="0">
                <a:solidFill>
                  <a:schemeClr val="accent1">
                    <a:lumMod val="50000"/>
                  </a:schemeClr>
                </a:solidFill>
                <a:latin typeface="Calibri" pitchFamily="34" charset="0"/>
              </a:rPr>
              <a:t> </a:t>
            </a:r>
          </a:p>
          <a:p>
            <a:pPr marL="342900" indent="-342900" algn="just">
              <a:buFont typeface="Wingdings" panose="05000000000000000000" pitchFamily="2" charset="2"/>
              <a:buChar char="§"/>
            </a:pPr>
            <a:r>
              <a:rPr lang="tr-TR" sz="2400" b="1" dirty="0">
                <a:solidFill>
                  <a:schemeClr val="accent1">
                    <a:lumMod val="50000"/>
                  </a:schemeClr>
                </a:solidFill>
                <a:latin typeface="Calibri" pitchFamily="34" charset="0"/>
              </a:rPr>
              <a:t>Toplam destek süresi 10 (on) yılı aşamaz. </a:t>
            </a:r>
          </a:p>
          <a:p>
            <a:pPr marL="342900" indent="-342900" algn="just">
              <a:buFont typeface="Wingdings" panose="05000000000000000000" pitchFamily="2" charset="2"/>
              <a:buChar char="§"/>
            </a:pPr>
            <a:endParaRPr lang="tr-TR" sz="2400" b="1"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400" dirty="0">
                <a:solidFill>
                  <a:schemeClr val="accent1">
                    <a:lumMod val="50000"/>
                  </a:schemeClr>
                </a:solidFill>
                <a:latin typeface="Calibri" pitchFamily="34" charset="0"/>
              </a:rPr>
              <a:t>Türkiye Ticaret Merkezinin Bakanlıkça belirlenen </a:t>
            </a:r>
            <a:r>
              <a:rPr lang="tr-TR" sz="2400" b="1" dirty="0">
                <a:solidFill>
                  <a:schemeClr val="accent1">
                    <a:lumMod val="50000"/>
                  </a:schemeClr>
                </a:solidFill>
                <a:latin typeface="Calibri" pitchFamily="34" charset="0"/>
              </a:rPr>
              <a:t>hedef ülkelerden birinde olması durumunda destek oranı </a:t>
            </a:r>
            <a:r>
              <a:rPr lang="tr-TR" sz="2400" b="1" u="sng" dirty="0">
                <a:solidFill>
                  <a:schemeClr val="accent1">
                    <a:lumMod val="50000"/>
                  </a:schemeClr>
                </a:solidFill>
                <a:latin typeface="Calibri" pitchFamily="34" charset="0"/>
              </a:rPr>
              <a:t>15 (on beş) puan</a:t>
            </a:r>
            <a:r>
              <a:rPr lang="tr-TR" sz="2400" b="1" dirty="0">
                <a:solidFill>
                  <a:schemeClr val="accent1">
                    <a:lumMod val="50000"/>
                  </a:schemeClr>
                </a:solidFill>
                <a:latin typeface="Calibri" pitchFamily="34" charset="0"/>
              </a:rPr>
              <a:t> artırılır.</a:t>
            </a:r>
          </a:p>
          <a:p>
            <a:pPr algn="just"/>
            <a:r>
              <a:rPr lang="tr-TR" sz="2000" b="1" dirty="0">
                <a:solidFill>
                  <a:schemeClr val="accent1">
                    <a:lumMod val="50000"/>
                  </a:schemeClr>
                </a:solidFill>
                <a:latin typeface="Calibri" pitchFamily="34" charset="0"/>
              </a:rPr>
              <a:t> </a:t>
            </a:r>
          </a:p>
          <a:p>
            <a:pPr marL="342900" indent="-342900" algn="just">
              <a:buFont typeface="Wingdings" panose="05000000000000000000" pitchFamily="2" charset="2"/>
              <a:buChar char="§"/>
            </a:pPr>
            <a:endParaRPr lang="tr-TR" sz="2400" b="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3922648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451"/>
            <a:ext cx="9144000" cy="6856549"/>
          </a:xfrm>
          <a:prstGeom prst="rect">
            <a:avLst/>
          </a:prstGeom>
        </p:spPr>
      </p:pic>
      <p:sp>
        <p:nvSpPr>
          <p:cNvPr id="3" name="TextBox 2"/>
          <p:cNvSpPr txBox="1"/>
          <p:nvPr/>
        </p:nvSpPr>
        <p:spPr>
          <a:xfrm>
            <a:off x="419099" y="1188000"/>
            <a:ext cx="8485200" cy="5339923"/>
          </a:xfrm>
          <a:prstGeom prst="rect">
            <a:avLst/>
          </a:prstGeom>
          <a:noFill/>
        </p:spPr>
        <p:txBody>
          <a:bodyPr wrap="square" rtlCol="0">
            <a:spAutoFit/>
          </a:bodyPr>
          <a:lstStyle/>
          <a:p>
            <a:pPr algn="ctr"/>
            <a:endParaRPr lang="tr-TR" sz="6600" dirty="0">
              <a:solidFill>
                <a:schemeClr val="accent1">
                  <a:lumMod val="50000"/>
                </a:schemeClr>
              </a:solidFill>
              <a:latin typeface="Monotype Corsiva" pitchFamily="66" charset="0"/>
              <a:cs typeface="MV Boli" pitchFamily="2" charset="0"/>
            </a:endParaRPr>
          </a:p>
          <a:p>
            <a:pPr algn="ctr"/>
            <a:r>
              <a:rPr lang="tr-TR" sz="7700" dirty="0">
                <a:solidFill>
                  <a:schemeClr val="accent1">
                    <a:lumMod val="50000"/>
                  </a:schemeClr>
                </a:solidFill>
                <a:latin typeface="Mistral" pitchFamily="66" charset="0"/>
                <a:cs typeface="MV Boli" pitchFamily="2" charset="0"/>
              </a:rPr>
              <a:t>TEŞEKKÜR  EDERİZ</a:t>
            </a:r>
          </a:p>
          <a:p>
            <a:pPr algn="ctr"/>
            <a:endParaRPr lang="tr-TR" sz="4000" b="1" dirty="0">
              <a:solidFill>
                <a:schemeClr val="accent1">
                  <a:lumMod val="50000"/>
                </a:schemeClr>
              </a:solidFill>
            </a:endParaRPr>
          </a:p>
          <a:p>
            <a:pPr algn="ctr"/>
            <a:endParaRPr lang="tr-TR" sz="2000" b="1" dirty="0">
              <a:solidFill>
                <a:schemeClr val="accent1">
                  <a:lumMod val="50000"/>
                </a:schemeClr>
              </a:solidFill>
            </a:endParaRPr>
          </a:p>
          <a:p>
            <a:pPr algn="ctr"/>
            <a:endParaRPr lang="tr-TR" sz="1100" b="1" dirty="0">
              <a:solidFill>
                <a:schemeClr val="accent1">
                  <a:lumMod val="50000"/>
                </a:schemeClr>
              </a:solidFill>
            </a:endParaRPr>
          </a:p>
          <a:p>
            <a:pPr algn="ctr"/>
            <a:endParaRPr lang="tr-TR" sz="1100" b="1" dirty="0">
              <a:solidFill>
                <a:schemeClr val="accent1">
                  <a:lumMod val="50000"/>
                </a:schemeClr>
              </a:solidFill>
            </a:endParaRPr>
          </a:p>
          <a:p>
            <a:pPr algn="ctr"/>
            <a:r>
              <a:rPr lang="tr-TR" sz="3600" b="1" i="1" dirty="0">
                <a:solidFill>
                  <a:schemeClr val="accent1">
                    <a:lumMod val="50000"/>
                  </a:schemeClr>
                </a:solidFill>
                <a:latin typeface="Bookman Old Style" pitchFamily="18" charset="0"/>
                <a:cs typeface="Calibri" pitchFamily="34" charset="0"/>
              </a:rPr>
              <a:t>OAİB </a:t>
            </a:r>
          </a:p>
          <a:p>
            <a:pPr algn="ctr"/>
            <a:r>
              <a:rPr lang="en-US" sz="3600" b="1" i="1" dirty="0">
                <a:solidFill>
                  <a:schemeClr val="accent1">
                    <a:lumMod val="50000"/>
                  </a:schemeClr>
                </a:solidFill>
                <a:latin typeface="Bookman Old Style" pitchFamily="18" charset="0"/>
                <a:cs typeface="Calibri" pitchFamily="34" charset="0"/>
              </a:rPr>
              <a:t>DEVLET YARDIMLARI</a:t>
            </a:r>
            <a:r>
              <a:rPr lang="tr-TR" sz="3600" i="1" dirty="0">
                <a:solidFill>
                  <a:schemeClr val="accent1">
                    <a:lumMod val="50000"/>
                  </a:schemeClr>
                </a:solidFill>
                <a:ea typeface="Tahoma" pitchFamily="34" charset="0"/>
                <a:cs typeface="Tahoma" pitchFamily="34" charset="0"/>
              </a:rPr>
              <a:t>  </a:t>
            </a:r>
            <a:r>
              <a:rPr lang="tr-TR" sz="3600" b="1" i="1" dirty="0">
                <a:solidFill>
                  <a:schemeClr val="accent1">
                    <a:lumMod val="50000"/>
                  </a:schemeClr>
                </a:solidFill>
                <a:latin typeface="Bookman Old Style" pitchFamily="18" charset="0"/>
                <a:cs typeface="Calibri" pitchFamily="34" charset="0"/>
              </a:rPr>
              <a:t>ŞUBESİ</a:t>
            </a:r>
          </a:p>
          <a:p>
            <a:pPr algn="ctr"/>
            <a:r>
              <a:rPr lang="tr-TR" sz="2200" b="1" dirty="0">
                <a:solidFill>
                  <a:schemeClr val="accent1">
                    <a:lumMod val="50000"/>
                  </a:schemeClr>
                </a:solidFill>
                <a:latin typeface="Candara" pitchFamily="34" charset="0"/>
              </a:rPr>
              <a:t>Tel:</a:t>
            </a:r>
            <a:r>
              <a:rPr lang="tr-TR" sz="2200" b="1" dirty="0">
                <a:solidFill>
                  <a:schemeClr val="accent1">
                    <a:lumMod val="50000"/>
                  </a:schemeClr>
                </a:solidFill>
                <a:effectLst>
                  <a:outerShdw blurRad="38100" dist="38100" dir="2700000" algn="tl">
                    <a:srgbClr val="000000">
                      <a:alpha val="43137"/>
                    </a:srgbClr>
                  </a:outerShdw>
                </a:effectLst>
                <a:latin typeface="Candara" pitchFamily="34" charset="0"/>
              </a:rPr>
              <a:t> </a:t>
            </a:r>
            <a:r>
              <a:rPr lang="tr-TR" sz="2200" dirty="0">
                <a:solidFill>
                  <a:schemeClr val="accent1">
                    <a:lumMod val="50000"/>
                  </a:schemeClr>
                </a:solidFill>
                <a:effectLst>
                  <a:outerShdw blurRad="38100" dist="38100" dir="2700000" algn="tl">
                    <a:srgbClr val="000000">
                      <a:alpha val="43137"/>
                    </a:srgbClr>
                  </a:outerShdw>
                </a:effectLst>
                <a:latin typeface="Candara" pitchFamily="34" charset="0"/>
              </a:rPr>
              <a:t>0 312 447 27 40 </a:t>
            </a:r>
          </a:p>
          <a:p>
            <a:pPr algn="ctr"/>
            <a:r>
              <a:rPr lang="tr-TR" sz="2200" dirty="0">
                <a:solidFill>
                  <a:schemeClr val="accent1">
                    <a:lumMod val="50000"/>
                  </a:schemeClr>
                </a:solidFill>
                <a:effectLst>
                  <a:outerShdw blurRad="38100" dist="38100" dir="2700000" algn="tl">
                    <a:srgbClr val="000000">
                      <a:alpha val="43137"/>
                    </a:srgbClr>
                  </a:outerShdw>
                </a:effectLst>
                <a:latin typeface="Candara" pitchFamily="34" charset="0"/>
              </a:rPr>
              <a:t>140 / 186</a:t>
            </a:r>
            <a:r>
              <a:rPr lang="en-US" sz="2200" dirty="0">
                <a:solidFill>
                  <a:schemeClr val="accent1">
                    <a:lumMod val="50000"/>
                  </a:schemeClr>
                </a:solidFill>
                <a:effectLst>
                  <a:outerShdw blurRad="38100" dist="38100" dir="2700000" algn="tl">
                    <a:srgbClr val="000000">
                      <a:alpha val="43137"/>
                    </a:srgbClr>
                  </a:outerShdw>
                </a:effectLst>
                <a:latin typeface="Candara" pitchFamily="34" charset="0"/>
              </a:rPr>
              <a:t>/</a:t>
            </a:r>
            <a:r>
              <a:rPr lang="tr-TR" sz="2200" dirty="0">
                <a:solidFill>
                  <a:schemeClr val="accent1">
                    <a:lumMod val="50000"/>
                  </a:schemeClr>
                </a:solidFill>
                <a:effectLst>
                  <a:outerShdw blurRad="38100" dist="38100" dir="2700000" algn="tl">
                    <a:srgbClr val="000000">
                      <a:alpha val="43137"/>
                    </a:srgbClr>
                  </a:outerShdw>
                </a:effectLst>
                <a:latin typeface="Candara" pitchFamily="34" charset="0"/>
              </a:rPr>
              <a:t> 155 / </a:t>
            </a:r>
            <a:r>
              <a:rPr lang="en-US" sz="2200" dirty="0">
                <a:solidFill>
                  <a:schemeClr val="accent1">
                    <a:lumMod val="50000"/>
                  </a:schemeClr>
                </a:solidFill>
                <a:effectLst>
                  <a:outerShdw blurRad="38100" dist="38100" dir="2700000" algn="tl">
                    <a:srgbClr val="000000">
                      <a:alpha val="43137"/>
                    </a:srgbClr>
                  </a:outerShdw>
                </a:effectLst>
                <a:latin typeface="Candara" pitchFamily="34" charset="0"/>
              </a:rPr>
              <a:t>215</a:t>
            </a:r>
            <a:endParaRPr lang="tr-TR" sz="2200" dirty="0">
              <a:solidFill>
                <a:schemeClr val="accent1">
                  <a:lumMod val="50000"/>
                </a:schemeClr>
              </a:solidFill>
              <a:effectLst>
                <a:outerShdw blurRad="38100" dist="38100" dir="2700000" algn="tl">
                  <a:srgbClr val="000000">
                    <a:alpha val="43137"/>
                  </a:srgbClr>
                </a:outerShdw>
              </a:effectLst>
              <a:latin typeface="Candara" pitchFamily="34" charset="0"/>
            </a:endParaRPr>
          </a:p>
        </p:txBody>
      </p:sp>
      <p:sp>
        <p:nvSpPr>
          <p:cNvPr id="5" name="TextBox 4"/>
          <p:cNvSpPr txBox="1"/>
          <p:nvPr/>
        </p:nvSpPr>
        <p:spPr>
          <a:xfrm>
            <a:off x="1" y="186955"/>
            <a:ext cx="9143999" cy="246221"/>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endParaRPr lang="en-US" sz="1000" b="1" dirty="0">
              <a:solidFill>
                <a:schemeClr val="accent1">
                  <a:lumMod val="50000"/>
                </a:schemeClr>
              </a:solidFill>
              <a:latin typeface="Trajan Pro"/>
              <a:cs typeface="Trajan Pro"/>
            </a:endParaRPr>
          </a:p>
        </p:txBody>
      </p:sp>
    </p:spTree>
    <p:extLst>
      <p:ext uri="{BB962C8B-B14F-4D97-AF65-F5344CB8AC3E}">
        <p14:creationId xmlns:p14="http://schemas.microsoft.com/office/powerpoint/2010/main" val="287772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en-US" sz="1000" b="1" dirty="0">
                <a:solidFill>
                  <a:schemeClr val="accent1">
                    <a:lumMod val="50000"/>
                  </a:schemeClr>
                </a:solidFill>
                <a:latin typeface="Trajan Pro"/>
                <a:cs typeface="Trajan Pro"/>
              </a:rPr>
              <a:t>2019</a:t>
            </a:r>
            <a:endParaRPr lang="tr-TR" sz="1000" b="1" dirty="0">
              <a:solidFill>
                <a:schemeClr val="accent1">
                  <a:lumMod val="50000"/>
                </a:schemeClr>
              </a:solidFill>
              <a:latin typeface="Trajan Pro"/>
              <a:cs typeface="Trajan Pro"/>
            </a:endParaRP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TEBLİĞ KAPSAMINDAKİ DESTEKLER</a:t>
            </a:r>
            <a:endParaRPr lang="en-US" dirty="0">
              <a:solidFill>
                <a:schemeClr val="accent1">
                  <a:lumMod val="50000"/>
                </a:schemeClr>
              </a:solidFill>
              <a:latin typeface="Trajan Pro"/>
              <a:cs typeface="Trajan Pro"/>
            </a:endParaRPr>
          </a:p>
        </p:txBody>
      </p:sp>
      <p:sp>
        <p:nvSpPr>
          <p:cNvPr id="3" name="Rectangle 2"/>
          <p:cNvSpPr/>
          <p:nvPr/>
        </p:nvSpPr>
        <p:spPr>
          <a:xfrm>
            <a:off x="473083" y="1410680"/>
            <a:ext cx="8275381" cy="4524315"/>
          </a:xfrm>
          <a:prstGeom prst="rect">
            <a:avLst/>
          </a:prstGeom>
        </p:spPr>
        <p:txBody>
          <a:bodyPr wrap="square">
            <a:spAutoFit/>
          </a:bodyPr>
          <a:lstStyle/>
          <a:p>
            <a:pPr marL="342900" indent="-342900" algn="just">
              <a:buFont typeface="Wingdings" panose="05000000000000000000" pitchFamily="2" charset="2"/>
              <a:buChar char="§"/>
            </a:pPr>
            <a:r>
              <a:rPr lang="tr-TR" sz="2400" b="1" dirty="0">
                <a:solidFill>
                  <a:schemeClr val="accent1">
                    <a:lumMod val="50000"/>
                  </a:schemeClr>
                </a:solidFill>
              </a:rPr>
              <a:t>İşbirliği Kuruluşu</a:t>
            </a:r>
            <a:r>
              <a:rPr lang="tr-TR" sz="2400" dirty="0">
                <a:solidFill>
                  <a:schemeClr val="accent1">
                    <a:lumMod val="50000"/>
                  </a:schemeClr>
                </a:solidFill>
              </a:rPr>
              <a:t>: Türkiye İhracatçılar Meclisi, Türkiye Odalar ve Borsalar Birliği, Dış Ekonomik İlişkiler Kurulu, İhracatçı Birlikleri, Ticaret ve/veya Sanayi Odaları, Organize Sanayi Bölgeleri, Endüstri Bölgeleri, Teknoloji Geliştirme Bölgeleri, Sektör Dernekleri ve Kuruluşları, Sektörel Dış Ticaret Şirketleri (SDŞ), Ticaret Borsaları, İşveren Sendikaları ile imalatçıların kurduğu dernek, birlik ve kooperatifler.</a:t>
            </a:r>
          </a:p>
          <a:p>
            <a:pPr marL="342900" indent="-342900" algn="just">
              <a:buFont typeface="Wingdings" panose="05000000000000000000" pitchFamily="2" charset="2"/>
              <a:buChar char="§"/>
            </a:pPr>
            <a:endParaRPr lang="tr-TR" sz="2400" dirty="0">
              <a:solidFill>
                <a:schemeClr val="accent1">
                  <a:lumMod val="50000"/>
                </a:schemeClr>
              </a:solidFill>
            </a:endParaRPr>
          </a:p>
          <a:p>
            <a:pPr marL="342900" indent="-342900" algn="just">
              <a:buFont typeface="Wingdings" panose="05000000000000000000" pitchFamily="2" charset="2"/>
              <a:buChar char="§"/>
            </a:pPr>
            <a:r>
              <a:rPr lang="tr-TR" sz="2400" dirty="0">
                <a:solidFill>
                  <a:schemeClr val="accent1">
                    <a:lumMod val="50000"/>
                  </a:schemeClr>
                </a:solidFill>
              </a:rPr>
              <a:t>İşbirliği </a:t>
            </a:r>
            <a:r>
              <a:rPr lang="en-US" sz="2400" dirty="0">
                <a:solidFill>
                  <a:schemeClr val="accent1">
                    <a:lumMod val="50000"/>
                  </a:schemeClr>
                </a:solidFill>
              </a:rPr>
              <a:t>k</a:t>
            </a:r>
            <a:r>
              <a:rPr lang="tr-TR" sz="2400" dirty="0">
                <a:solidFill>
                  <a:schemeClr val="accent1">
                    <a:lumMod val="50000"/>
                  </a:schemeClr>
                </a:solidFill>
              </a:rPr>
              <a:t>uruluşlarının üyelerinin faaliyette bulunması amacıyla </a:t>
            </a:r>
            <a:r>
              <a:rPr lang="tr-TR" sz="2400" b="1" dirty="0">
                <a:solidFill>
                  <a:schemeClr val="accent1">
                    <a:lumMod val="50000"/>
                  </a:schemeClr>
                </a:solidFill>
              </a:rPr>
              <a:t>kiralayacakları yurt dışı ofislerin kira giderleri % 50 oranında </a:t>
            </a:r>
            <a:r>
              <a:rPr lang="tr-TR" sz="2400" dirty="0">
                <a:solidFill>
                  <a:schemeClr val="accent1">
                    <a:lumMod val="50000"/>
                  </a:schemeClr>
                </a:solidFill>
              </a:rPr>
              <a:t>ve </a:t>
            </a:r>
            <a:r>
              <a:rPr lang="tr-TR" sz="2400" b="1" dirty="0">
                <a:solidFill>
                  <a:schemeClr val="accent1">
                    <a:lumMod val="50000"/>
                  </a:schemeClr>
                </a:solidFill>
              </a:rPr>
              <a:t>yıllık en fazla 100.000 ABD Dolarına </a:t>
            </a:r>
            <a:r>
              <a:rPr lang="tr-TR" sz="2400" dirty="0">
                <a:solidFill>
                  <a:schemeClr val="accent1">
                    <a:lumMod val="50000"/>
                  </a:schemeClr>
                </a:solidFill>
              </a:rPr>
              <a:t>kadar desteklenir.</a:t>
            </a:r>
          </a:p>
          <a:p>
            <a:pPr marL="342900" indent="-342900" algn="just">
              <a:buFont typeface="Wingdings" panose="05000000000000000000" pitchFamily="2" charset="2"/>
              <a:buChar char="§"/>
            </a:pPr>
            <a:endParaRPr lang="tr-TR" sz="2400" dirty="0"/>
          </a:p>
        </p:txBody>
      </p:sp>
    </p:spTree>
    <p:extLst>
      <p:ext uri="{BB962C8B-B14F-4D97-AF65-F5344CB8AC3E}">
        <p14:creationId xmlns:p14="http://schemas.microsoft.com/office/powerpoint/2010/main" val="20628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369332"/>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TEBLİĞ KAPSAMINDAKİ DESTEKLER</a:t>
            </a:r>
            <a:endParaRPr lang="en-US" dirty="0">
              <a:solidFill>
                <a:schemeClr val="accent1">
                  <a:lumMod val="50000"/>
                </a:schemeClr>
              </a:solidFill>
              <a:latin typeface="Trajan Pro"/>
              <a:cs typeface="Trajan Pro"/>
            </a:endParaRPr>
          </a:p>
        </p:txBody>
      </p:sp>
      <p:sp>
        <p:nvSpPr>
          <p:cNvPr id="3" name="Rectangle 2"/>
          <p:cNvSpPr/>
          <p:nvPr/>
        </p:nvSpPr>
        <p:spPr>
          <a:xfrm>
            <a:off x="473083" y="1766280"/>
            <a:ext cx="8275381" cy="3447098"/>
          </a:xfrm>
          <a:prstGeom prst="rect">
            <a:avLst/>
          </a:prstGeom>
        </p:spPr>
        <p:txBody>
          <a:bodyPr wrap="square">
            <a:spAutoFit/>
          </a:bodyPr>
          <a:lstStyle/>
          <a:p>
            <a:endParaRPr lang="tr-TR" b="1" u="sng" dirty="0">
              <a:solidFill>
                <a:schemeClr val="accent1">
                  <a:lumMod val="50000"/>
                </a:schemeClr>
              </a:solidFill>
              <a:latin typeface="Calibri" pitchFamily="34" charset="0"/>
            </a:endParaRPr>
          </a:p>
          <a:p>
            <a:endParaRPr lang="tr-TR" sz="2400" b="1" dirty="0">
              <a:solidFill>
                <a:schemeClr val="accent1">
                  <a:lumMod val="50000"/>
                </a:schemeClr>
              </a:solidFill>
              <a:latin typeface="Calibri" pitchFamily="34" charset="0"/>
            </a:endParaRPr>
          </a:p>
          <a:p>
            <a:endParaRPr lang="tr-TR" sz="2400" b="1" dirty="0">
              <a:solidFill>
                <a:schemeClr val="accent1">
                  <a:lumMod val="50000"/>
                </a:schemeClr>
              </a:solidFill>
              <a:latin typeface="Calibri" pitchFamily="34" charset="0"/>
            </a:endParaRPr>
          </a:p>
          <a:p>
            <a:endParaRPr lang="tr-TR" sz="2400" b="1" dirty="0">
              <a:solidFill>
                <a:schemeClr val="accent1">
                  <a:lumMod val="50000"/>
                </a:schemeClr>
              </a:solidFill>
              <a:latin typeface="Calibri" pitchFamily="34" charset="0"/>
            </a:endParaRPr>
          </a:p>
          <a:p>
            <a:pPr algn="ctr"/>
            <a:r>
              <a:rPr lang="tr-TR" sz="4000" b="1" dirty="0">
                <a:solidFill>
                  <a:schemeClr val="accent1">
                    <a:lumMod val="50000"/>
                  </a:schemeClr>
                </a:solidFill>
                <a:latin typeface="Calibri" pitchFamily="34" charset="0"/>
              </a:rPr>
              <a:t>A) </a:t>
            </a:r>
            <a:r>
              <a:rPr lang="en-US" sz="4000" b="1" dirty="0">
                <a:solidFill>
                  <a:schemeClr val="accent1">
                    <a:lumMod val="50000"/>
                  </a:schemeClr>
                </a:solidFill>
                <a:latin typeface="Calibri" pitchFamily="34" charset="0"/>
              </a:rPr>
              <a:t>YURT DIŞI </a:t>
            </a:r>
            <a:r>
              <a:rPr lang="tr-TR" sz="4000" b="1" dirty="0">
                <a:solidFill>
                  <a:schemeClr val="accent1">
                    <a:lumMod val="50000"/>
                  </a:schemeClr>
                </a:solidFill>
                <a:latin typeface="Calibri" pitchFamily="34" charset="0"/>
              </a:rPr>
              <a:t>BİRİM KİRA GİDERLERİNİN DESTEKLENMESİ</a:t>
            </a:r>
          </a:p>
          <a:p>
            <a:endParaRPr lang="tr-TR" sz="2400" b="1" dirty="0">
              <a:solidFill>
                <a:schemeClr val="accent1">
                  <a:lumMod val="50000"/>
                </a:schemeClr>
              </a:solidFill>
              <a:latin typeface="Calibri" pitchFamily="34" charset="0"/>
            </a:endParaRPr>
          </a:p>
          <a:p>
            <a:pPr algn="just"/>
            <a:endParaRPr lang="tr-TR" sz="2400" b="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286009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25749" y="187099"/>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A-YURT DIŞI BİRİM KİRA GİDERLERİNİN DESTEKLENMESİ</a:t>
            </a:r>
            <a:br>
              <a:rPr lang="tr-TR" u="sng" dirty="0"/>
            </a:br>
            <a:endParaRPr lang="en-US" dirty="0">
              <a:latin typeface="Trajan Pro"/>
              <a:cs typeface="Trajan Pro"/>
            </a:endParaRPr>
          </a:p>
        </p:txBody>
      </p:sp>
      <p:sp>
        <p:nvSpPr>
          <p:cNvPr id="3" name="Rectangle 2"/>
          <p:cNvSpPr/>
          <p:nvPr/>
        </p:nvSpPr>
        <p:spPr>
          <a:xfrm>
            <a:off x="359173" y="932777"/>
            <a:ext cx="8327627" cy="5078313"/>
          </a:xfrm>
          <a:prstGeom prst="rect">
            <a:avLst/>
          </a:prstGeom>
        </p:spPr>
        <p:txBody>
          <a:bodyPr wrap="square">
            <a:spAutoFit/>
          </a:bodyPr>
          <a:lstStyle/>
          <a:p>
            <a:pPr algn="just"/>
            <a:endParaRPr lang="tr-TR" b="1" dirty="0">
              <a:solidFill>
                <a:schemeClr val="accent1">
                  <a:lumMod val="50000"/>
                </a:schemeClr>
              </a:solidFill>
              <a:latin typeface="Calibri" pitchFamily="34" charset="0"/>
            </a:endParaRPr>
          </a:p>
          <a:p>
            <a:pPr algn="just">
              <a:buFont typeface="Wingdings" pitchFamily="2" charset="2"/>
              <a:buChar char="v"/>
            </a:pPr>
            <a:endParaRPr lang="tr-TR" b="1" dirty="0">
              <a:solidFill>
                <a:schemeClr val="accent1">
                  <a:lumMod val="50000"/>
                </a:schemeClr>
              </a:solidFill>
              <a:latin typeface="Calibri" pitchFamily="34" charset="0"/>
            </a:endParaRPr>
          </a:p>
          <a:p>
            <a:pPr marL="342900" lvl="0" indent="-342900" algn="just">
              <a:buFont typeface="Wingdings" panose="05000000000000000000" pitchFamily="2" charset="2"/>
              <a:buChar char="§"/>
            </a:pPr>
            <a:r>
              <a:rPr lang="tr-TR" sz="2400" b="1" dirty="0">
                <a:solidFill>
                  <a:schemeClr val="accent1">
                    <a:lumMod val="50000"/>
                  </a:schemeClr>
                </a:solidFill>
                <a:latin typeface="Calibri" pitchFamily="34" charset="0"/>
              </a:rPr>
              <a:t>Birim</a:t>
            </a:r>
            <a:r>
              <a:rPr lang="en-US" sz="2400" b="1" dirty="0">
                <a:solidFill>
                  <a:schemeClr val="accent1">
                    <a:lumMod val="50000"/>
                  </a:schemeClr>
                </a:solidFill>
                <a:latin typeface="Calibri" pitchFamily="34" charset="0"/>
              </a:rPr>
              <a:t>,</a:t>
            </a:r>
            <a:r>
              <a:rPr lang="tr-TR" sz="2400" b="1" dirty="0">
                <a:solidFill>
                  <a:schemeClr val="accent1">
                    <a:lumMod val="50000"/>
                  </a:schemeClr>
                </a:solidFill>
                <a:latin typeface="Calibri" pitchFamily="34" charset="0"/>
              </a:rPr>
              <a:t> mağaza, depo, ofis, </a:t>
            </a:r>
            <a:r>
              <a:rPr lang="tr-TR" sz="2400" b="1" dirty="0" err="1">
                <a:solidFill>
                  <a:schemeClr val="accent1">
                    <a:lumMod val="50000"/>
                  </a:schemeClr>
                </a:solidFill>
                <a:latin typeface="Calibri" pitchFamily="34" charset="0"/>
              </a:rPr>
              <a:t>showroom</a:t>
            </a:r>
            <a:r>
              <a:rPr lang="tr-TR" sz="2400" b="1" dirty="0">
                <a:solidFill>
                  <a:schemeClr val="accent1">
                    <a:lumMod val="50000"/>
                  </a:schemeClr>
                </a:solidFill>
                <a:latin typeface="Calibri" pitchFamily="34" charset="0"/>
              </a:rPr>
              <a:t>, ürün teşhir serası/tarlası veya reyon ile üzerine bina yapılmak üzere kiralanan arsayı ifade eder.</a:t>
            </a:r>
          </a:p>
          <a:p>
            <a:pPr algn="just"/>
            <a:endParaRPr lang="tr-TR" sz="2400" b="1"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400" dirty="0">
                <a:solidFill>
                  <a:schemeClr val="accent1">
                    <a:lumMod val="50000"/>
                  </a:schemeClr>
                </a:solidFill>
                <a:latin typeface="Calibri" pitchFamily="34" charset="0"/>
              </a:rPr>
              <a:t>Yurt </a:t>
            </a:r>
            <a:r>
              <a:rPr lang="en-US" sz="2400" dirty="0">
                <a:solidFill>
                  <a:schemeClr val="accent1">
                    <a:lumMod val="50000"/>
                  </a:schemeClr>
                </a:solidFill>
                <a:latin typeface="Calibri" pitchFamily="34" charset="0"/>
              </a:rPr>
              <a:t>d</a:t>
            </a:r>
            <a:r>
              <a:rPr lang="tr-TR" sz="2400" dirty="0">
                <a:solidFill>
                  <a:schemeClr val="accent1">
                    <a:lumMod val="50000"/>
                  </a:schemeClr>
                </a:solidFill>
                <a:latin typeface="Calibri" pitchFamily="34" charset="0"/>
              </a:rPr>
              <a:t>ışı birimin desteklenebilmesi için </a:t>
            </a:r>
          </a:p>
          <a:p>
            <a:pPr algn="just"/>
            <a:endParaRPr lang="tr-TR" sz="2400" b="1" dirty="0">
              <a:solidFill>
                <a:schemeClr val="accent1">
                  <a:lumMod val="50000"/>
                </a:schemeClr>
              </a:solidFill>
              <a:latin typeface="Calibri" pitchFamily="34" charset="0"/>
            </a:endParaRPr>
          </a:p>
          <a:p>
            <a:pPr marL="457200" indent="-457200" algn="just">
              <a:buAutoNum type="arabicParenR"/>
            </a:pPr>
            <a:r>
              <a:rPr lang="tr-TR" sz="2400" dirty="0">
                <a:solidFill>
                  <a:schemeClr val="accent1">
                    <a:lumMod val="50000"/>
                  </a:schemeClr>
                </a:solidFill>
                <a:latin typeface="Calibri" pitchFamily="34" charset="0"/>
              </a:rPr>
              <a:t>Türkiye’deki ana şirket doğrudan yurt dışında birim kiralayabilir</a:t>
            </a:r>
            <a:r>
              <a:rPr lang="en-US" sz="2400" dirty="0">
                <a:solidFill>
                  <a:schemeClr val="accent1">
                    <a:lumMod val="50000"/>
                  </a:schemeClr>
                </a:solidFill>
                <a:latin typeface="Calibri" pitchFamily="34" charset="0"/>
              </a:rPr>
              <a:t> </a:t>
            </a:r>
            <a:endParaRPr lang="tr-TR" sz="2400" dirty="0">
              <a:solidFill>
                <a:schemeClr val="accent1">
                  <a:lumMod val="50000"/>
                </a:schemeClr>
              </a:solidFill>
              <a:latin typeface="Calibri" pitchFamily="34" charset="0"/>
            </a:endParaRPr>
          </a:p>
          <a:p>
            <a:pPr marL="457200" indent="-457200" algn="just">
              <a:buAutoNum type="arabicParenR"/>
            </a:pPr>
            <a:endParaRPr lang="tr-TR" sz="2400" dirty="0">
              <a:solidFill>
                <a:schemeClr val="accent1">
                  <a:lumMod val="50000"/>
                </a:schemeClr>
              </a:solidFill>
              <a:latin typeface="Calibri" pitchFamily="34" charset="0"/>
            </a:endParaRPr>
          </a:p>
          <a:p>
            <a:pPr marL="457200" indent="-457200" algn="just">
              <a:buFontTx/>
              <a:buAutoNum type="arabicParenR"/>
            </a:pPr>
            <a:r>
              <a:rPr lang="tr-TR" sz="2400" dirty="0">
                <a:solidFill>
                  <a:schemeClr val="accent1">
                    <a:lumMod val="50000"/>
                  </a:schemeClr>
                </a:solidFill>
                <a:latin typeface="Calibri" pitchFamily="34" charset="0"/>
              </a:rPr>
              <a:t>Türkiye’deki ana şirket ile arasında organik bağ bulunan yurt dışı şirket tarafından birim kiralanabilinir. Bu durumda, destek ödemesi yurt dışı ortaklık oranına göre hesaplanır.</a:t>
            </a:r>
            <a:r>
              <a:rPr lang="tr-TR" sz="2400" dirty="0">
                <a:solidFill>
                  <a:schemeClr val="accent1">
                    <a:lumMod val="50000"/>
                  </a:schemeClr>
                </a:solidFill>
              </a:rPr>
              <a:t> </a:t>
            </a:r>
            <a:endParaRPr lang="tr-TR" sz="2400" b="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192079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597352"/>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en-US" sz="1000" b="1" dirty="0">
                <a:latin typeface="Trajan Pro"/>
                <a:cs typeface="Trajan Pro"/>
              </a:rPr>
              <a:t>2019</a:t>
            </a:r>
            <a:endParaRPr lang="tr-TR" sz="1000" b="1" dirty="0">
              <a:latin typeface="Trajan Pro"/>
              <a:cs typeface="Trajan Pro"/>
            </a:endParaRP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A-YURT DIŞI BİRİM KİRA GİDERLERİNİN DESTEKLENMESİ</a:t>
            </a:r>
            <a:br>
              <a:rPr lang="tr-TR" dirty="0">
                <a:solidFill>
                  <a:schemeClr val="accent1">
                    <a:lumMod val="50000"/>
                  </a:schemeClr>
                </a:solidFill>
                <a:latin typeface="Calibri" pitchFamily="34" charset="0"/>
              </a:rPr>
            </a:br>
            <a:endParaRPr lang="en-US" dirty="0">
              <a:solidFill>
                <a:schemeClr val="accent1">
                  <a:lumMod val="50000"/>
                </a:schemeClr>
              </a:solidFill>
              <a:latin typeface="Trajan Pro"/>
              <a:cs typeface="Trajan Pro"/>
            </a:endParaRPr>
          </a:p>
        </p:txBody>
      </p:sp>
      <p:sp>
        <p:nvSpPr>
          <p:cNvPr id="3" name="Rectangle 2"/>
          <p:cNvSpPr/>
          <p:nvPr/>
        </p:nvSpPr>
        <p:spPr>
          <a:xfrm>
            <a:off x="251520" y="1166843"/>
            <a:ext cx="8712968" cy="5709255"/>
          </a:xfrm>
          <a:prstGeom prst="rect">
            <a:avLst/>
          </a:prstGeom>
        </p:spPr>
        <p:txBody>
          <a:bodyPr wrap="square">
            <a:spAutoFit/>
          </a:bodyPr>
          <a:lstStyle/>
          <a:p>
            <a:pPr marL="342900" indent="-342900" algn="just">
              <a:buFont typeface="Wingdings" panose="05000000000000000000" pitchFamily="2" charset="2"/>
              <a:buChar char="§"/>
            </a:pPr>
            <a:r>
              <a:rPr lang="tr-TR" sz="2300" dirty="0">
                <a:solidFill>
                  <a:schemeClr val="accent1">
                    <a:lumMod val="50000"/>
                  </a:schemeClr>
                </a:solidFill>
                <a:latin typeface="Calibri" pitchFamily="34" charset="0"/>
              </a:rPr>
              <a:t>Türkiye'deki ana şirket ile yurt dışındaki şirket arasında organik bağın olduğuna aşağıdaki hallerde hükmedilir:</a:t>
            </a:r>
          </a:p>
          <a:p>
            <a:pPr algn="just"/>
            <a:endParaRPr lang="tr-TR" sz="2300" b="1" dirty="0">
              <a:solidFill>
                <a:schemeClr val="accent1">
                  <a:lumMod val="50000"/>
                </a:schemeClr>
              </a:solidFill>
              <a:latin typeface="Calibri" pitchFamily="34" charset="0"/>
            </a:endParaRPr>
          </a:p>
          <a:p>
            <a:pPr marL="342900" indent="-342900" algn="just">
              <a:buAutoNum type="alphaLcParenR"/>
            </a:pPr>
            <a:r>
              <a:rPr lang="tr-TR" sz="2300" dirty="0">
                <a:solidFill>
                  <a:schemeClr val="accent1">
                    <a:lumMod val="50000"/>
                  </a:schemeClr>
                </a:solidFill>
                <a:latin typeface="Calibri" pitchFamily="34" charset="0"/>
              </a:rPr>
              <a:t>Şirketin tüzel kişilik olarak yurt dışındaki şirkete ortak olması,</a:t>
            </a:r>
          </a:p>
          <a:p>
            <a:pPr algn="just"/>
            <a:endParaRPr lang="tr-TR" sz="2300" b="1" dirty="0">
              <a:solidFill>
                <a:schemeClr val="accent1">
                  <a:lumMod val="50000"/>
                </a:schemeClr>
              </a:solidFill>
              <a:latin typeface="Calibri" pitchFamily="34" charset="0"/>
            </a:endParaRPr>
          </a:p>
          <a:p>
            <a:pPr algn="just"/>
            <a:r>
              <a:rPr lang="tr-TR" sz="2300" dirty="0">
                <a:solidFill>
                  <a:schemeClr val="accent1">
                    <a:lumMod val="50000"/>
                  </a:schemeClr>
                </a:solidFill>
                <a:latin typeface="Calibri" pitchFamily="34" charset="0"/>
              </a:rPr>
              <a:t>b) Şirketin tüm ortaklarının yurt dışındaki şirkete ortak olması,</a:t>
            </a:r>
          </a:p>
          <a:p>
            <a:pPr algn="just"/>
            <a:endParaRPr lang="tr-TR" sz="2300" dirty="0">
              <a:solidFill>
                <a:schemeClr val="accent1">
                  <a:lumMod val="50000"/>
                </a:schemeClr>
              </a:solidFill>
              <a:latin typeface="Calibri" pitchFamily="34" charset="0"/>
            </a:endParaRPr>
          </a:p>
          <a:p>
            <a:pPr algn="just"/>
            <a:r>
              <a:rPr lang="tr-TR" sz="2300" dirty="0">
                <a:solidFill>
                  <a:schemeClr val="accent1">
                    <a:lumMod val="50000"/>
                  </a:schemeClr>
                </a:solidFill>
                <a:latin typeface="Calibri" pitchFamily="34" charset="0"/>
              </a:rPr>
              <a:t>c) Şirketin en az % 51’ine sahip ortak veya ortaklarının yurt dışında açılan şirkete ortak olması,</a:t>
            </a:r>
          </a:p>
          <a:p>
            <a:endParaRPr lang="tr-TR" sz="2300" dirty="0">
              <a:solidFill>
                <a:schemeClr val="accent1">
                  <a:lumMod val="50000"/>
                </a:schemeClr>
              </a:solidFill>
              <a:latin typeface="Calibri" pitchFamily="34" charset="0"/>
            </a:endParaRPr>
          </a:p>
          <a:p>
            <a:pPr algn="just"/>
            <a:r>
              <a:rPr lang="tr-TR" sz="2300" dirty="0">
                <a:solidFill>
                  <a:schemeClr val="accent1">
                    <a:lumMod val="50000"/>
                  </a:schemeClr>
                </a:solidFill>
                <a:latin typeface="Calibri" pitchFamily="34" charset="0"/>
              </a:rPr>
              <a:t>ç) Şirketin halka açık olması halinde</a:t>
            </a:r>
            <a:r>
              <a:rPr lang="en-US" sz="2300" dirty="0">
                <a:solidFill>
                  <a:schemeClr val="accent1">
                    <a:lumMod val="50000"/>
                  </a:schemeClr>
                </a:solidFill>
                <a:latin typeface="Calibri" pitchFamily="34" charset="0"/>
              </a:rPr>
              <a:t>,</a:t>
            </a:r>
            <a:r>
              <a:rPr lang="tr-TR" sz="2300" dirty="0">
                <a:solidFill>
                  <a:schemeClr val="accent1">
                    <a:lumMod val="50000"/>
                  </a:schemeClr>
                </a:solidFill>
                <a:latin typeface="Calibri" pitchFamily="34" charset="0"/>
              </a:rPr>
              <a:t> halka açıklık oranı düştükten sonra şirketin %51’ine sahip ortak ya da ortakların yurt dışında açılan şirkete ortak olması</a:t>
            </a:r>
          </a:p>
          <a:p>
            <a:endParaRPr lang="tr-TR" b="1" dirty="0">
              <a:solidFill>
                <a:schemeClr val="accent1">
                  <a:lumMod val="50000"/>
                </a:schemeClr>
              </a:solidFill>
              <a:latin typeface="Calibri" pitchFamily="34" charset="0"/>
            </a:endParaRPr>
          </a:p>
          <a:p>
            <a:pPr algn="just"/>
            <a:r>
              <a:rPr lang="tr-TR" b="1" dirty="0">
                <a:solidFill>
                  <a:schemeClr val="accent1">
                    <a:lumMod val="50000"/>
                  </a:schemeClr>
                </a:solidFill>
                <a:latin typeface="Calibri" pitchFamily="34" charset="0"/>
              </a:rPr>
              <a:t>*** Birimin açıldığı ülkenin ulusal mevzuatı kapsamındaki sınırlamalar yukarıdaki fıkra hükmünden muaf tutulur. </a:t>
            </a:r>
          </a:p>
          <a:p>
            <a:pPr algn="just">
              <a:buFont typeface="Wingdings" pitchFamily="2" charset="2"/>
              <a:buChar char="v"/>
            </a:pPr>
            <a:endParaRPr lang="tr-TR" sz="1200" b="1" dirty="0">
              <a:latin typeface="Calibri" pitchFamily="34" charset="0"/>
            </a:endParaRPr>
          </a:p>
        </p:txBody>
      </p:sp>
    </p:spTree>
    <p:extLst>
      <p:ext uri="{BB962C8B-B14F-4D97-AF65-F5344CB8AC3E}">
        <p14:creationId xmlns:p14="http://schemas.microsoft.com/office/powerpoint/2010/main" val="318734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451"/>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A-YURT DIŞI BİRİM KİRA GİDERLERİNİN  DESTEKLENMESİ</a:t>
            </a:r>
            <a:br>
              <a:rPr lang="tr-TR" dirty="0">
                <a:latin typeface="Calibri" pitchFamily="34" charset="0"/>
              </a:rPr>
            </a:br>
            <a:endParaRPr lang="en-US" dirty="0">
              <a:latin typeface="Trajan Pro"/>
              <a:cs typeface="Trajan Pro"/>
            </a:endParaRPr>
          </a:p>
        </p:txBody>
      </p:sp>
      <p:sp>
        <p:nvSpPr>
          <p:cNvPr id="3" name="Rectangle 2"/>
          <p:cNvSpPr/>
          <p:nvPr/>
        </p:nvSpPr>
        <p:spPr>
          <a:xfrm>
            <a:off x="482600" y="1355725"/>
            <a:ext cx="8204198" cy="5532284"/>
          </a:xfrm>
          <a:prstGeom prst="rect">
            <a:avLst/>
          </a:prstGeom>
        </p:spPr>
        <p:txBody>
          <a:bodyPr wrap="square">
            <a:spAutoFit/>
          </a:bodyPr>
          <a:lstStyle/>
          <a:p>
            <a:pPr marL="342900" indent="-342900" algn="just">
              <a:buFont typeface="Wingdings" panose="05000000000000000000" pitchFamily="2" charset="2"/>
              <a:buChar char="§"/>
            </a:pPr>
            <a:r>
              <a:rPr lang="tr-TR" sz="2300" dirty="0">
                <a:solidFill>
                  <a:schemeClr val="accent1">
                    <a:lumMod val="50000"/>
                  </a:schemeClr>
                </a:solidFill>
                <a:latin typeface="Calibri" pitchFamily="34" charset="0"/>
              </a:rPr>
              <a:t>Şirketler kira giderleri desteğinden her bir ülke için </a:t>
            </a:r>
            <a:r>
              <a:rPr lang="tr-TR" sz="2300" b="1" u="sng" dirty="0">
                <a:solidFill>
                  <a:schemeClr val="accent1">
                    <a:lumMod val="50000"/>
                  </a:schemeClr>
                </a:solidFill>
                <a:latin typeface="Calibri" pitchFamily="34" charset="0"/>
              </a:rPr>
              <a:t>en fazla 4 (dört) yıl</a:t>
            </a:r>
            <a:r>
              <a:rPr lang="tr-TR" sz="2300" b="1" dirty="0">
                <a:solidFill>
                  <a:schemeClr val="accent1">
                    <a:lumMod val="50000"/>
                  </a:schemeClr>
                </a:solidFill>
                <a:latin typeface="Calibri" pitchFamily="34" charset="0"/>
              </a:rPr>
              <a:t> </a:t>
            </a:r>
            <a:r>
              <a:rPr lang="tr-TR" sz="2300" dirty="0">
                <a:solidFill>
                  <a:schemeClr val="accent1">
                    <a:lumMod val="50000"/>
                  </a:schemeClr>
                </a:solidFill>
                <a:latin typeface="Calibri" pitchFamily="34" charset="0"/>
              </a:rPr>
              <a:t>süresince yararlandırılır. 4 (dört) yıllık süre </a:t>
            </a:r>
            <a:r>
              <a:rPr lang="tr-TR" sz="2300" b="1" u="sng" dirty="0">
                <a:solidFill>
                  <a:schemeClr val="accent1">
                    <a:lumMod val="50000"/>
                  </a:schemeClr>
                </a:solidFill>
                <a:latin typeface="Calibri" pitchFamily="34" charset="0"/>
              </a:rPr>
              <a:t>ülkedeki ilk birimin ilk destek ödemesine esas teşkil eden kira döneminden tarihinden itibaren başlar.</a:t>
            </a:r>
          </a:p>
          <a:p>
            <a:pPr marL="342900" indent="-342900" algn="just">
              <a:buFont typeface="Wingdings" panose="05000000000000000000" pitchFamily="2" charset="2"/>
              <a:buChar char="§"/>
            </a:pPr>
            <a:endParaRPr lang="tr-TR" sz="2300" b="1" u="sng"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300" dirty="0">
                <a:solidFill>
                  <a:schemeClr val="accent1">
                    <a:lumMod val="50000"/>
                  </a:schemeClr>
                </a:solidFill>
                <a:latin typeface="Calibri" pitchFamily="34" charset="0"/>
              </a:rPr>
              <a:t>2010/6 sayılı Tebliğ kapsamında kira desteğinden en fazla 25 (yirmi beş) birim için yararlanılabilir.</a:t>
            </a:r>
          </a:p>
          <a:p>
            <a:pPr marL="342900" indent="-342900" algn="just">
              <a:buFont typeface="Wingdings" panose="05000000000000000000" pitchFamily="2" charset="2"/>
              <a:buChar char="§"/>
            </a:pPr>
            <a:endParaRPr lang="tr-TR" sz="2300" dirty="0">
              <a:solidFill>
                <a:schemeClr val="accent1">
                  <a:lumMod val="50000"/>
                </a:schemeClr>
              </a:solidFill>
              <a:latin typeface="Calibri" pitchFamily="34" charset="0"/>
            </a:endParaRPr>
          </a:p>
          <a:p>
            <a:pPr marL="342900" indent="-342900" algn="just">
              <a:buFont typeface="Wingdings" panose="05000000000000000000" pitchFamily="2" charset="2"/>
              <a:buChar char="§"/>
            </a:pPr>
            <a:r>
              <a:rPr lang="tr-TR" sz="2300" dirty="0">
                <a:solidFill>
                  <a:schemeClr val="tx2">
                    <a:lumMod val="75000"/>
                  </a:schemeClr>
                </a:solidFill>
                <a:latin typeface="+mj-lt"/>
              </a:rPr>
              <a:t>İpotekli satış (mortgage) yöntemiyle satın alınan birimler için ödeme planında yer alan ödeme taksiti (ana</a:t>
            </a:r>
            <a:r>
              <a:rPr lang="en-US" sz="2300" dirty="0">
                <a:solidFill>
                  <a:schemeClr val="tx2">
                    <a:lumMod val="75000"/>
                  </a:schemeClr>
                </a:solidFill>
                <a:latin typeface="+mj-lt"/>
              </a:rPr>
              <a:t> </a:t>
            </a:r>
            <a:r>
              <a:rPr lang="tr-TR" sz="2300" dirty="0">
                <a:solidFill>
                  <a:schemeClr val="tx2">
                    <a:lumMod val="75000"/>
                  </a:schemeClr>
                </a:solidFill>
                <a:latin typeface="+mj-lt"/>
              </a:rPr>
              <a:t>para ödemesi) bu Tebliğ kapsamında kira gideri olarak değerlendirilir. Bu çerçevede yapılacak yıllık destek ödemesi, rayice göre hesaplanan yıllık kira destek ödeme tutarını geçemez.</a:t>
            </a:r>
          </a:p>
          <a:p>
            <a:pPr marL="342900" indent="-342900" algn="just">
              <a:buFont typeface="Wingdings" panose="05000000000000000000" pitchFamily="2" charset="2"/>
              <a:buChar char="§"/>
            </a:pPr>
            <a:endParaRPr lang="tr-TR" sz="2000" b="1" dirty="0">
              <a:latin typeface="Calibri" pitchFamily="34" charset="0"/>
            </a:endParaRPr>
          </a:p>
          <a:p>
            <a:pPr marL="342900" indent="-342900" algn="just">
              <a:lnSpc>
                <a:spcPct val="150000"/>
              </a:lnSpc>
              <a:buFont typeface="Wingdings" panose="05000000000000000000" pitchFamily="2" charset="2"/>
              <a:buChar char="§"/>
            </a:pPr>
            <a:endParaRPr lang="tr-TR" sz="2300"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384145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IB_SUNUM_ARKAPLAN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7" name="TextBox 6"/>
          <p:cNvSpPr txBox="1"/>
          <p:nvPr/>
        </p:nvSpPr>
        <p:spPr>
          <a:xfrm>
            <a:off x="0" y="186955"/>
            <a:ext cx="9143999" cy="369332"/>
          </a:xfrm>
          <a:prstGeom prst="rect">
            <a:avLst/>
          </a:prstGeom>
          <a:noFill/>
        </p:spPr>
        <p:txBody>
          <a:bodyPr wrap="square" rtlCol="0">
            <a:spAutoFit/>
          </a:bodyPr>
          <a:lstStyle/>
          <a:p>
            <a:pPr algn="ctr"/>
            <a:r>
              <a:rPr lang="tr-TR" sz="1000" b="1" dirty="0">
                <a:solidFill>
                  <a:schemeClr val="accent1">
                    <a:lumMod val="50000"/>
                  </a:schemeClr>
                </a:solidFill>
                <a:latin typeface="Trajan Pro"/>
                <a:cs typeface="Trajan Pro"/>
              </a:rPr>
              <a:t>2019</a:t>
            </a:r>
          </a:p>
          <a:p>
            <a:pPr algn="ctr"/>
            <a:endParaRPr lang="en-US" sz="800" dirty="0">
              <a:solidFill>
                <a:schemeClr val="bg1">
                  <a:lumMod val="50000"/>
                </a:schemeClr>
              </a:solidFill>
              <a:latin typeface="Trajan Pro"/>
              <a:cs typeface="Trajan Pro"/>
            </a:endParaRPr>
          </a:p>
        </p:txBody>
      </p:sp>
      <p:sp>
        <p:nvSpPr>
          <p:cNvPr id="8" name="TextBox 7"/>
          <p:cNvSpPr txBox="1"/>
          <p:nvPr/>
        </p:nvSpPr>
        <p:spPr>
          <a:xfrm>
            <a:off x="-1263629" y="584200"/>
            <a:ext cx="9842462" cy="646331"/>
          </a:xfrm>
          <a:prstGeom prst="rect">
            <a:avLst/>
          </a:prstGeom>
          <a:noFill/>
        </p:spPr>
        <p:txBody>
          <a:bodyPr wrap="square" rtlCol="0">
            <a:spAutoFit/>
          </a:bodyPr>
          <a:lstStyle/>
          <a:p>
            <a:pPr algn="r"/>
            <a:r>
              <a:rPr lang="tr-TR" b="1" dirty="0">
                <a:solidFill>
                  <a:schemeClr val="accent1">
                    <a:lumMod val="50000"/>
                  </a:schemeClr>
                </a:solidFill>
                <a:latin typeface="Calibri" pitchFamily="34" charset="0"/>
              </a:rPr>
              <a:t>A-YURT DIŞI BİRİM KİRA GİDERLERİNİN DESTEKLENMESİ</a:t>
            </a:r>
            <a:br>
              <a:rPr lang="tr-TR" b="1" dirty="0">
                <a:latin typeface="Calibri" pitchFamily="34" charset="0"/>
              </a:rPr>
            </a:br>
            <a:endParaRPr lang="en-US" dirty="0">
              <a:latin typeface="Trajan Pro"/>
              <a:cs typeface="Trajan Pro"/>
            </a:endParaRPr>
          </a:p>
        </p:txBody>
      </p:sp>
      <p:sp>
        <p:nvSpPr>
          <p:cNvPr id="3" name="Rectangle 2"/>
          <p:cNvSpPr/>
          <p:nvPr/>
        </p:nvSpPr>
        <p:spPr>
          <a:xfrm>
            <a:off x="546755" y="1442300"/>
            <a:ext cx="7955880" cy="830997"/>
          </a:xfrm>
          <a:prstGeom prst="rect">
            <a:avLst/>
          </a:prstGeom>
        </p:spPr>
        <p:txBody>
          <a:bodyPr wrap="square">
            <a:spAutoFit/>
          </a:bodyPr>
          <a:lstStyle/>
          <a:p>
            <a:pPr algn="just"/>
            <a:endParaRPr lang="tr-TR" sz="2400" b="1" i="1" u="sng" dirty="0">
              <a:latin typeface="Calibri" pitchFamily="34" charset="0"/>
            </a:endParaRPr>
          </a:p>
          <a:p>
            <a:pPr algn="just"/>
            <a:endParaRPr lang="tr-TR" sz="2400" b="1" dirty="0">
              <a:latin typeface="Calibri"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58020080"/>
              </p:ext>
            </p:extLst>
          </p:nvPr>
        </p:nvGraphicFramePr>
        <p:xfrm>
          <a:off x="654050" y="1690778"/>
          <a:ext cx="8108950" cy="4209691"/>
        </p:xfrm>
        <a:graphic>
          <a:graphicData uri="http://schemas.openxmlformats.org/drawingml/2006/table">
            <a:tbl>
              <a:tblPr/>
              <a:tblGrid>
                <a:gridCol w="3108325">
                  <a:extLst>
                    <a:ext uri="{9D8B030D-6E8A-4147-A177-3AD203B41FA5}">
                      <a16:colId xmlns:a16="http://schemas.microsoft.com/office/drawing/2014/main" val="20000"/>
                    </a:ext>
                  </a:extLst>
                </a:gridCol>
                <a:gridCol w="1080844">
                  <a:extLst>
                    <a:ext uri="{9D8B030D-6E8A-4147-A177-3AD203B41FA5}">
                      <a16:colId xmlns:a16="http://schemas.microsoft.com/office/drawing/2014/main" val="20001"/>
                    </a:ext>
                  </a:extLst>
                </a:gridCol>
                <a:gridCol w="1480133">
                  <a:extLst>
                    <a:ext uri="{9D8B030D-6E8A-4147-A177-3AD203B41FA5}">
                      <a16:colId xmlns:a16="http://schemas.microsoft.com/office/drawing/2014/main" val="20002"/>
                    </a:ext>
                  </a:extLst>
                </a:gridCol>
                <a:gridCol w="1222851">
                  <a:extLst>
                    <a:ext uri="{9D8B030D-6E8A-4147-A177-3AD203B41FA5}">
                      <a16:colId xmlns:a16="http://schemas.microsoft.com/office/drawing/2014/main" val="20003"/>
                    </a:ext>
                  </a:extLst>
                </a:gridCol>
                <a:gridCol w="1216797">
                  <a:extLst>
                    <a:ext uri="{9D8B030D-6E8A-4147-A177-3AD203B41FA5}">
                      <a16:colId xmlns:a16="http://schemas.microsoft.com/office/drawing/2014/main" val="20004"/>
                    </a:ext>
                  </a:extLst>
                </a:gridCol>
              </a:tblGrid>
              <a:tr h="36567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500" b="1" i="0" u="none" strike="noStrike" dirty="0">
                          <a:solidFill>
                            <a:schemeClr val="accent1">
                              <a:lumMod val="50000"/>
                            </a:schemeClr>
                          </a:solidFill>
                          <a:effectLst/>
                          <a:latin typeface="+mj-lt"/>
                        </a:rPr>
                        <a:t>DESTEKLENEN BİRİMİN TÜRÜ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500" b="1" i="0" u="none" strike="noStrike" dirty="0">
                          <a:solidFill>
                            <a:schemeClr val="accent1">
                              <a:lumMod val="50000"/>
                            </a:schemeClr>
                          </a:solidFill>
                          <a:effectLst/>
                          <a:latin typeface="+mj-lt"/>
                        </a:rPr>
                        <a:t>SİNAİ </a:t>
                      </a:r>
                      <a:r>
                        <a:rPr lang="en-US" sz="1500" b="1" i="0" u="none" strike="noStrike" dirty="0">
                          <a:solidFill>
                            <a:schemeClr val="accent1">
                              <a:lumMod val="50000"/>
                            </a:schemeClr>
                          </a:solidFill>
                          <a:effectLst/>
                          <a:latin typeface="+mj-lt"/>
                        </a:rPr>
                        <a:t>VE </a:t>
                      </a:r>
                      <a:r>
                        <a:rPr lang="tr-TR" sz="1500" b="1" i="0" u="none" strike="noStrike" dirty="0">
                          <a:solidFill>
                            <a:schemeClr val="accent1">
                              <a:lumMod val="50000"/>
                            </a:schemeClr>
                          </a:solidFill>
                          <a:effectLst/>
                          <a:latin typeface="+mj-lt"/>
                        </a:rPr>
                        <a:t>TİCARİ ŞİRKET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500" b="1" i="0" u="none" strike="noStrike" dirty="0">
                          <a:solidFill>
                            <a:schemeClr val="accent1">
                              <a:lumMod val="50000"/>
                            </a:schemeClr>
                          </a:solidFill>
                          <a:effectLst/>
                          <a:latin typeface="+mj-lt"/>
                        </a:rPr>
                        <a:t>TİCARİ ŞİRKET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hMerge="1">
                  <a:txBody>
                    <a:bodyPr/>
                    <a:lstStyle/>
                    <a:p>
                      <a:endParaRPr lang="tr-TR"/>
                    </a:p>
                  </a:txBody>
                  <a:tcPr/>
                </a:tc>
                <a:extLst>
                  <a:ext uri="{0D108BD9-81ED-4DB2-BD59-A6C34878D82A}">
                    <a16:rowId xmlns:a16="http://schemas.microsoft.com/office/drawing/2014/main" val="10000"/>
                  </a:ext>
                </a:extLst>
              </a:tr>
              <a:tr h="936137">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ORAN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DESTEK MİKTARI</a:t>
                      </a:r>
                      <a:br>
                        <a:rPr lang="tr-TR" sz="1400" b="1" i="0" u="none" strike="noStrike" dirty="0">
                          <a:solidFill>
                            <a:schemeClr val="accent1">
                              <a:lumMod val="50000"/>
                            </a:schemeClr>
                          </a:solidFill>
                          <a:effectLst/>
                          <a:latin typeface="+mj-lt"/>
                        </a:rPr>
                      </a:br>
                      <a:r>
                        <a:rPr lang="tr-TR" sz="1400" b="1" i="0" u="none" strike="noStrike" dirty="0">
                          <a:solidFill>
                            <a:schemeClr val="accent1">
                              <a:lumMod val="50000"/>
                            </a:schemeClr>
                          </a:solidFill>
                          <a:effectLst/>
                          <a:latin typeface="+mj-lt"/>
                        </a:rPr>
                        <a:t>(YILLIK AZAMİ)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ORAN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200" b="1" i="0" u="none" strike="noStrike">
                          <a:solidFill>
                            <a:schemeClr val="accent1">
                              <a:lumMod val="50000"/>
                            </a:schemeClr>
                          </a:solidFill>
                          <a:effectLst/>
                          <a:latin typeface="Arial"/>
                        </a:rPr>
                        <a:t>DESTEK MİKTARI</a:t>
                      </a:r>
                      <a:br>
                        <a:rPr lang="tr-TR" sz="1200" b="1" i="0" u="none" strike="noStrike">
                          <a:solidFill>
                            <a:schemeClr val="accent1">
                              <a:lumMod val="50000"/>
                            </a:schemeClr>
                          </a:solidFill>
                          <a:effectLst/>
                          <a:latin typeface="Arial"/>
                        </a:rPr>
                      </a:br>
                      <a:r>
                        <a:rPr lang="tr-TR" sz="1200" b="1" i="0" u="none" strike="noStrike">
                          <a:solidFill>
                            <a:schemeClr val="accent1">
                              <a:lumMod val="50000"/>
                            </a:schemeClr>
                          </a:solidFill>
                          <a:effectLst/>
                          <a:latin typeface="Arial"/>
                        </a:rPr>
                        <a:t>(YILLIK AZAMİ)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extLst>
                  <a:ext uri="{0D108BD9-81ED-4DB2-BD59-A6C34878D82A}">
                    <a16:rowId xmlns:a16="http://schemas.microsoft.com/office/drawing/2014/main" val="10001"/>
                  </a:ext>
                </a:extLst>
              </a:tr>
              <a:tr h="6845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400" b="1" i="0" u="none" strike="noStrike" dirty="0">
                          <a:solidFill>
                            <a:schemeClr val="accent1">
                              <a:lumMod val="50000"/>
                            </a:schemeClr>
                          </a:solidFill>
                          <a:effectLst/>
                          <a:latin typeface="+mj-lt"/>
                        </a:rPr>
                        <a:t>MAĞAZA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120.000 $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a:solidFill>
                            <a:schemeClr val="accent1">
                              <a:lumMod val="50000"/>
                            </a:schemeClr>
                          </a:solidFill>
                          <a:effectLst/>
                          <a:latin typeface="Arial"/>
                        </a:rPr>
                        <a:t>100.000 $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extLst>
                  <a:ext uri="{0D108BD9-81ED-4DB2-BD59-A6C34878D82A}">
                    <a16:rowId xmlns:a16="http://schemas.microsoft.com/office/drawing/2014/main" val="10002"/>
                  </a:ext>
                </a:extLst>
              </a:tr>
              <a:tr h="11116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400" b="1" i="0" u="none" strike="noStrike" dirty="0">
                          <a:solidFill>
                            <a:schemeClr val="accent1">
                              <a:lumMod val="50000"/>
                            </a:schemeClr>
                          </a:solidFill>
                          <a:effectLst/>
                          <a:latin typeface="+mj-lt"/>
                        </a:rPr>
                        <a:t>OFİS / SHOWROOM / DEPO / REYON /</a:t>
                      </a:r>
                      <a:br>
                        <a:rPr lang="tr-TR" sz="1400" b="1" i="0" u="none" strike="noStrike" dirty="0">
                          <a:solidFill>
                            <a:schemeClr val="accent1">
                              <a:lumMod val="50000"/>
                            </a:schemeClr>
                          </a:solidFill>
                          <a:effectLst/>
                          <a:latin typeface="+mj-lt"/>
                        </a:rPr>
                      </a:br>
                      <a:r>
                        <a:rPr lang="tr-TR" sz="1400" b="1" i="0" u="none" strike="noStrike" dirty="0">
                          <a:solidFill>
                            <a:schemeClr val="accent1">
                              <a:lumMod val="50000"/>
                            </a:schemeClr>
                          </a:solidFill>
                          <a:effectLst/>
                          <a:latin typeface="+mj-lt"/>
                        </a:rPr>
                        <a:t>ÜRÜN TEŞHİR SERASI - TARLASI / ÜZERİNE BİNA YAPILMAK ÜZERE KİRALANAN ARSA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Arial"/>
                        </a:rPr>
                        <a:t>75.000 $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extLst>
                  <a:ext uri="{0D108BD9-81ED-4DB2-BD59-A6C34878D82A}">
                    <a16:rowId xmlns:a16="http://schemas.microsoft.com/office/drawing/2014/main" val="10003"/>
                  </a:ext>
                </a:extLst>
              </a:tr>
              <a:tr h="11116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400" b="1" i="0" u="none" strike="noStrike" noProof="0" dirty="0">
                          <a:solidFill>
                            <a:schemeClr val="accent1">
                              <a:lumMod val="50000"/>
                            </a:schemeClr>
                          </a:solidFill>
                          <a:effectLst/>
                          <a:latin typeface="+mj-lt"/>
                        </a:rPr>
                        <a:t>Yurt dışı ana sanayiye orijinal parça üreten ve/veya tedarik eden sınai ve ticari şirketlerin </a:t>
                      </a:r>
                      <a:r>
                        <a:rPr lang="tr-TR" sz="1400" b="1" i="0" u="sng" strike="noStrike" noProof="0" dirty="0">
                          <a:solidFill>
                            <a:schemeClr val="accent1">
                              <a:lumMod val="50000"/>
                            </a:schemeClr>
                          </a:solidFill>
                          <a:effectLst/>
                          <a:latin typeface="+mj-lt"/>
                        </a:rPr>
                        <a:t>DEPO ve DEPOLAMA (yükleme, boşaltma ve </a:t>
                      </a:r>
                      <a:r>
                        <a:rPr lang="tr-TR" sz="1400" b="1" i="0" u="sng" strike="noStrike" noProof="0" dirty="0" err="1">
                          <a:solidFill>
                            <a:schemeClr val="accent1">
                              <a:lumMod val="50000"/>
                            </a:schemeClr>
                          </a:solidFill>
                          <a:effectLst/>
                          <a:latin typeface="+mj-lt"/>
                        </a:rPr>
                        <a:t>elleçleme</a:t>
                      </a:r>
                      <a:r>
                        <a:rPr lang="tr-TR" sz="1400" b="1" i="0" u="sng" strike="noStrike" noProof="0" dirty="0">
                          <a:solidFill>
                            <a:schemeClr val="accent1">
                              <a:lumMod val="50000"/>
                            </a:schemeClr>
                          </a:solidFill>
                          <a:effectLst/>
                          <a:latin typeface="+mj-lt"/>
                        </a:rPr>
                        <a:t>)</a:t>
                      </a:r>
                      <a:r>
                        <a:rPr lang="tr-TR" sz="1400" b="1" i="0" u="none" strike="noStrike" noProof="0" dirty="0">
                          <a:solidFill>
                            <a:schemeClr val="accent1">
                              <a:lumMod val="50000"/>
                            </a:schemeClr>
                          </a:solidFill>
                          <a:effectLst/>
                          <a:latin typeface="+mj-lt"/>
                        </a:rPr>
                        <a:t> kira giderleri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a:solidFill>
                            <a:schemeClr val="accent1">
                              <a:lumMod val="50000"/>
                            </a:schemeClr>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a:solidFill>
                            <a:schemeClr val="accent1">
                              <a:lumMod val="50000"/>
                            </a:schemeClr>
                          </a:solidFill>
                          <a:effectLst/>
                          <a:latin typeface="+mj-lt"/>
                        </a:rPr>
                        <a:t>250.000 $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D9F1"/>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a:solidFill>
                            <a:schemeClr val="accent1">
                              <a:lumMod val="50000"/>
                            </a:schemeClr>
                          </a:solidFill>
                          <a:effectLst/>
                          <a:latin typeface="+mj-lt"/>
                        </a:rPr>
                        <a:t>Desteklenmemektedir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hMerge="1">
                  <a:txBody>
                    <a:bodyPr/>
                    <a:lstStyle/>
                    <a:p>
                      <a:endParaRPr lang="tr-T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982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4391</TotalTime>
  <Words>2344</Words>
  <Application>Microsoft Office PowerPoint</Application>
  <PresentationFormat>On-screen Show (4:3)</PresentationFormat>
  <Paragraphs>431</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Bookman Old Style</vt:lpstr>
      <vt:lpstr>Calibri</vt:lpstr>
      <vt:lpstr>Candara</vt:lpstr>
      <vt:lpstr>Mistral</vt:lpstr>
      <vt:lpstr>Monotype Corsiva</vt:lpstr>
      <vt:lpstr>Trajan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suleyman felamur</dc:creator>
  <cp:lastModifiedBy>Melike Alpan</cp:lastModifiedBy>
  <cp:revision>558</cp:revision>
  <dcterms:created xsi:type="dcterms:W3CDTF">2012-07-04T08:32:04Z</dcterms:created>
  <dcterms:modified xsi:type="dcterms:W3CDTF">2019-11-04T06:58:48Z</dcterms:modified>
</cp:coreProperties>
</file>