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5.xml" ContentType="application/vnd.openxmlformats-officedocument.theme+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 id="2147483733" r:id="rId5"/>
    <p:sldMasterId id="2147483745" r:id="rId6"/>
    <p:sldMasterId id="2147483757" r:id="rId7"/>
    <p:sldMasterId id="2147483770" r:id="rId8"/>
    <p:sldMasterId id="2147483782" r:id="rId9"/>
  </p:sldMasterIdLst>
  <p:notesMasterIdLst>
    <p:notesMasterId r:id="rId36"/>
  </p:notesMasterIdLst>
  <p:handoutMasterIdLst>
    <p:handoutMasterId r:id="rId37"/>
  </p:handoutMasterIdLst>
  <p:sldIdLst>
    <p:sldId id="551" r:id="rId10"/>
    <p:sldId id="304" r:id="rId11"/>
    <p:sldId id="775" r:id="rId12"/>
    <p:sldId id="781" r:id="rId13"/>
    <p:sldId id="797" r:id="rId14"/>
    <p:sldId id="783" r:id="rId15"/>
    <p:sldId id="784" r:id="rId16"/>
    <p:sldId id="785" r:id="rId17"/>
    <p:sldId id="786" r:id="rId18"/>
    <p:sldId id="798" r:id="rId19"/>
    <p:sldId id="787" r:id="rId20"/>
    <p:sldId id="788" r:id="rId21"/>
    <p:sldId id="789" r:id="rId22"/>
    <p:sldId id="799" r:id="rId23"/>
    <p:sldId id="800" r:id="rId24"/>
    <p:sldId id="791" r:id="rId25"/>
    <p:sldId id="801" r:id="rId26"/>
    <p:sldId id="792" r:id="rId27"/>
    <p:sldId id="802" r:id="rId28"/>
    <p:sldId id="793" r:id="rId29"/>
    <p:sldId id="803" r:id="rId30"/>
    <p:sldId id="794" r:id="rId31"/>
    <p:sldId id="804" r:id="rId32"/>
    <p:sldId id="795" r:id="rId33"/>
    <p:sldId id="805" r:id="rId34"/>
    <p:sldId id="796" r:id="rId35"/>
  </p:sldIdLst>
  <p:sldSz cx="12192000" cy="6858000"/>
  <p:notesSz cx="9926638" cy="679767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0BF3FC23-F1AD-4121-9DD2-DCDBB7D829D0}">
          <p14:sldIdLst>
            <p14:sldId id="551"/>
            <p14:sldId id="304"/>
            <p14:sldId id="775"/>
            <p14:sldId id="781"/>
            <p14:sldId id="797"/>
            <p14:sldId id="783"/>
            <p14:sldId id="784"/>
            <p14:sldId id="785"/>
            <p14:sldId id="786"/>
            <p14:sldId id="798"/>
            <p14:sldId id="787"/>
            <p14:sldId id="788"/>
            <p14:sldId id="789"/>
            <p14:sldId id="799"/>
            <p14:sldId id="800"/>
            <p14:sldId id="791"/>
            <p14:sldId id="801"/>
            <p14:sldId id="792"/>
            <p14:sldId id="802"/>
            <p14:sldId id="793"/>
            <p14:sldId id="803"/>
            <p14:sldId id="794"/>
            <p14:sldId id="804"/>
            <p14:sldId id="795"/>
            <p14:sldId id="805"/>
            <p14:sldId id="79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IYE SEDA INTEPE" initials="ASI" lastIdx="25" clrIdx="0">
    <p:extLst>
      <p:ext uri="{19B8F6BF-5375-455C-9EA6-DF929625EA0E}">
        <p15:presenceInfo xmlns:p15="http://schemas.microsoft.com/office/powerpoint/2012/main" userId="S-1-5-21-1202660629-1993962763-839522115-343538" providerId="AD"/>
      </p:ext>
    </p:extLst>
  </p:cmAuthor>
  <p:cmAuthor id="2" name="METIN ALTUNDAG" initials="MA" lastIdx="1" clrIdx="1">
    <p:extLst>
      <p:ext uri="{19B8F6BF-5375-455C-9EA6-DF929625EA0E}">
        <p15:presenceInfo xmlns:p15="http://schemas.microsoft.com/office/powerpoint/2012/main" userId="S-1-5-21-1202660629-1993962763-839522115-302096" providerId="AD"/>
      </p:ext>
    </p:extLst>
  </p:cmAuthor>
  <p:cmAuthor id="3" name="AHMET METIN" initials="AM" lastIdx="3" clrIdx="2">
    <p:extLst>
      <p:ext uri="{19B8F6BF-5375-455C-9EA6-DF929625EA0E}">
        <p15:presenceInfo xmlns:p15="http://schemas.microsoft.com/office/powerpoint/2012/main" userId="S::ametin5@sgk.gov.tr::e7adad1b-cba8-4db3-ac5d-9ed7254b25d3" providerId="AD"/>
      </p:ext>
    </p:extLst>
  </p:cmAuthor>
  <p:cmAuthor id="4" name="EMRE MUTLU" initials="EM" lastIdx="2" clrIdx="3">
    <p:extLst>
      <p:ext uri="{19B8F6BF-5375-455C-9EA6-DF929625EA0E}">
        <p15:presenceInfo xmlns:p15="http://schemas.microsoft.com/office/powerpoint/2012/main" userId="S-1-5-21-1202660629-1993962763-839522115-3018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B058"/>
    <a:srgbClr val="FBDD9D"/>
    <a:srgbClr val="9D1D1D"/>
    <a:srgbClr val="5B9BD5"/>
    <a:srgbClr val="264478"/>
    <a:srgbClr val="06668A"/>
    <a:srgbClr val="70AD47"/>
    <a:srgbClr val="A5A5A5"/>
    <a:srgbClr val="C46CB3"/>
    <a:srgbClr val="A87C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Orta Stil 1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Açık Stil 2 - Vurgu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A111915-BE36-4E01-A7E5-04B1672EAD32}" styleName="Açık Stil 2 - Vurgu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Orta Stil 4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18" autoAdjust="0"/>
    <p:restoredTop sz="96366" autoAdjust="0"/>
  </p:normalViewPr>
  <p:slideViewPr>
    <p:cSldViewPr snapToGrid="0">
      <p:cViewPr varScale="1">
        <p:scale>
          <a:sx n="114" d="100"/>
          <a:sy n="114" d="100"/>
        </p:scale>
        <p:origin x="876" y="108"/>
      </p:cViewPr>
      <p:guideLst>
        <p:guide orient="horz" pos="2160"/>
        <p:guide pos="3840"/>
      </p:guideLst>
    </p:cSldViewPr>
  </p:slideViewPr>
  <p:outlineViewPr>
    <p:cViewPr>
      <p:scale>
        <a:sx n="33" d="100"/>
        <a:sy n="33" d="100"/>
      </p:scale>
      <p:origin x="0" y="-8682"/>
    </p:cViewPr>
  </p:outlineViewPr>
  <p:notesTextViewPr>
    <p:cViewPr>
      <p:scale>
        <a:sx n="1" d="1"/>
        <a:sy n="1" d="1"/>
      </p:scale>
      <p:origin x="0" y="0"/>
    </p:cViewPr>
  </p:notesTextViewPr>
  <p:notesViewPr>
    <p:cSldViewPr snapToGrid="0">
      <p:cViewPr>
        <p:scale>
          <a:sx n="1" d="2"/>
          <a:sy n="1" d="2"/>
        </p:scale>
        <p:origin x="4146" y="151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presProps" Target="presProps.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tableStyles" Target="tableStyle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notesMaster" Target="notesMasters/notes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8" Type="http://schemas.openxmlformats.org/officeDocument/2006/relationships/slideMaster" Target="slideMasters/slideMaster5.xml"/><Relationship Id="rId3" Type="http://schemas.openxmlformats.org/officeDocument/2006/relationships/customXml" Target="../customXml/item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369BFF5D-7593-49BC-844C-00488BBB1423}"/>
              </a:ext>
            </a:extLst>
          </p:cNvPr>
          <p:cNvSpPr>
            <a:spLocks noGrp="1"/>
          </p:cNvSpPr>
          <p:nvPr>
            <p:ph type="hdr" sz="quarter"/>
          </p:nvPr>
        </p:nvSpPr>
        <p:spPr>
          <a:xfrm>
            <a:off x="0" y="0"/>
            <a:ext cx="4301543" cy="341065"/>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436213D8-8D76-4720-81FC-030CFA931FF1}"/>
              </a:ext>
            </a:extLst>
          </p:cNvPr>
          <p:cNvSpPr>
            <a:spLocks noGrp="1"/>
          </p:cNvSpPr>
          <p:nvPr>
            <p:ph type="dt" sz="quarter" idx="1"/>
          </p:nvPr>
        </p:nvSpPr>
        <p:spPr>
          <a:xfrm>
            <a:off x="5622799" y="0"/>
            <a:ext cx="4301543" cy="341065"/>
          </a:xfrm>
          <a:prstGeom prst="rect">
            <a:avLst/>
          </a:prstGeom>
        </p:spPr>
        <p:txBody>
          <a:bodyPr vert="horz" lIns="91440" tIns="45720" rIns="91440" bIns="45720" rtlCol="0"/>
          <a:lstStyle>
            <a:lvl1pPr algn="r">
              <a:defRPr sz="1200"/>
            </a:lvl1pPr>
          </a:lstStyle>
          <a:p>
            <a:fld id="{B8E5DE0A-641F-4297-8CD4-8B4A4ECE4672}" type="datetimeFigureOut">
              <a:rPr lang="tr-TR" smtClean="0"/>
              <a:t>21.02.2025</a:t>
            </a:fld>
            <a:endParaRPr lang="tr-TR"/>
          </a:p>
        </p:txBody>
      </p:sp>
      <p:sp>
        <p:nvSpPr>
          <p:cNvPr id="4" name="Alt Bilgi Yer Tutucusu 3">
            <a:extLst>
              <a:ext uri="{FF2B5EF4-FFF2-40B4-BE49-F238E27FC236}">
                <a16:creationId xmlns:a16="http://schemas.microsoft.com/office/drawing/2014/main" id="{43AD3CCE-B71C-42C0-9B7F-CF8608DCB48C}"/>
              </a:ext>
            </a:extLst>
          </p:cNvPr>
          <p:cNvSpPr>
            <a:spLocks noGrp="1"/>
          </p:cNvSpPr>
          <p:nvPr>
            <p:ph type="ftr" sz="quarter" idx="2"/>
          </p:nvPr>
        </p:nvSpPr>
        <p:spPr>
          <a:xfrm>
            <a:off x="0" y="6456612"/>
            <a:ext cx="4301543" cy="341063"/>
          </a:xfrm>
          <a:prstGeom prst="rect">
            <a:avLst/>
          </a:prstGeom>
        </p:spPr>
        <p:txBody>
          <a:bodyPr vert="horz" lIns="91440" tIns="45720" rIns="91440" bIns="45720" rtlCol="0" anchor="b"/>
          <a:lstStyle>
            <a:lvl1pPr algn="l">
              <a:defRPr sz="1200"/>
            </a:lvl1pPr>
          </a:lstStyle>
          <a:p>
            <a:endParaRPr lang="tr-TR"/>
          </a:p>
        </p:txBody>
      </p:sp>
      <p:sp>
        <p:nvSpPr>
          <p:cNvPr id="6" name="Slayt Numarası Yer Tutucusu 5">
            <a:extLst>
              <a:ext uri="{FF2B5EF4-FFF2-40B4-BE49-F238E27FC236}">
                <a16:creationId xmlns:a16="http://schemas.microsoft.com/office/drawing/2014/main" id="{A401D8D3-E129-471D-B4E9-0A9A742C88AA}"/>
              </a:ext>
            </a:extLst>
          </p:cNvPr>
          <p:cNvSpPr>
            <a:spLocks noGrp="1"/>
          </p:cNvSpPr>
          <p:nvPr>
            <p:ph type="sldNum" sz="quarter" idx="3"/>
          </p:nvPr>
        </p:nvSpPr>
        <p:spPr>
          <a:xfrm>
            <a:off x="5622659" y="6457475"/>
            <a:ext cx="4302390" cy="340200"/>
          </a:xfrm>
          <a:prstGeom prst="rect">
            <a:avLst/>
          </a:prstGeom>
        </p:spPr>
        <p:txBody>
          <a:bodyPr vert="horz" lIns="91440" tIns="45720" rIns="91440" bIns="45720" rtlCol="0" anchor="b"/>
          <a:lstStyle>
            <a:lvl1pPr algn="r">
              <a:defRPr sz="1200"/>
            </a:lvl1pPr>
          </a:lstStyle>
          <a:p>
            <a:fld id="{4FEB7500-0B99-478E-ABE3-4EA97812CA4F}" type="slidenum">
              <a:rPr lang="tr-TR" smtClean="0"/>
              <a:t>‹#›</a:t>
            </a:fld>
            <a:endParaRPr lang="tr-TR"/>
          </a:p>
        </p:txBody>
      </p:sp>
    </p:spTree>
    <p:extLst>
      <p:ext uri="{BB962C8B-B14F-4D97-AF65-F5344CB8AC3E}">
        <p14:creationId xmlns:p14="http://schemas.microsoft.com/office/powerpoint/2010/main" val="232921670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4301543" cy="341065"/>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5622799" y="0"/>
            <a:ext cx="4301543" cy="341065"/>
          </a:xfrm>
          <a:prstGeom prst="rect">
            <a:avLst/>
          </a:prstGeom>
        </p:spPr>
        <p:txBody>
          <a:bodyPr vert="horz" lIns="91440" tIns="45720" rIns="91440" bIns="45720" rtlCol="0"/>
          <a:lstStyle>
            <a:lvl1pPr algn="r">
              <a:defRPr sz="1200"/>
            </a:lvl1pPr>
          </a:lstStyle>
          <a:p>
            <a:fld id="{D77834AF-457A-482D-A859-38A56BD02D4C}" type="datetimeFigureOut">
              <a:rPr lang="tr-TR" smtClean="0"/>
              <a:t>21.02.2025</a:t>
            </a:fld>
            <a:endParaRPr lang="tr-TR"/>
          </a:p>
        </p:txBody>
      </p:sp>
      <p:sp>
        <p:nvSpPr>
          <p:cNvPr id="4" name="Slayt Görüntüsü Yer Tutucusu 3"/>
          <p:cNvSpPr>
            <a:spLocks noGrp="1" noRot="1" noChangeAspect="1"/>
          </p:cNvSpPr>
          <p:nvPr>
            <p:ph type="sldImg" idx="2"/>
          </p:nvPr>
        </p:nvSpPr>
        <p:spPr>
          <a:xfrm>
            <a:off x="2922588" y="849313"/>
            <a:ext cx="4081462" cy="2295525"/>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992664" y="3271380"/>
            <a:ext cx="7941310" cy="2676585"/>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6456612"/>
            <a:ext cx="4301543" cy="341063"/>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5622799" y="6456612"/>
            <a:ext cx="4301543" cy="341063"/>
          </a:xfrm>
          <a:prstGeom prst="rect">
            <a:avLst/>
          </a:prstGeom>
        </p:spPr>
        <p:txBody>
          <a:bodyPr vert="horz" lIns="91440" tIns="45720" rIns="91440" bIns="45720" rtlCol="0" anchor="b"/>
          <a:lstStyle>
            <a:lvl1pPr algn="r">
              <a:defRPr sz="1200"/>
            </a:lvl1pPr>
          </a:lstStyle>
          <a:p>
            <a:fld id="{87B3C15C-C27C-4FF5-B429-995D138FC104}" type="slidenum">
              <a:rPr lang="tr-TR" smtClean="0"/>
              <a:t>‹#›</a:t>
            </a:fld>
            <a:endParaRPr lang="tr-TR"/>
          </a:p>
        </p:txBody>
      </p:sp>
    </p:spTree>
    <p:extLst>
      <p:ext uri="{BB962C8B-B14F-4D97-AF65-F5344CB8AC3E}">
        <p14:creationId xmlns:p14="http://schemas.microsoft.com/office/powerpoint/2010/main" val="18446456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5"/>
          </p:nvPr>
        </p:nvSpPr>
        <p:spPr/>
        <p:txBody>
          <a:bodyPr/>
          <a:lstStyle/>
          <a:p>
            <a:fld id="{87B3C15C-C27C-4FF5-B429-995D138FC104}" type="slidenum">
              <a:rPr lang="tr-TR" smtClean="0"/>
              <a:t>1</a:t>
            </a:fld>
            <a:endParaRPr lang="tr-TR"/>
          </a:p>
        </p:txBody>
      </p:sp>
    </p:spTree>
    <p:extLst>
      <p:ext uri="{BB962C8B-B14F-4D97-AF65-F5344CB8AC3E}">
        <p14:creationId xmlns:p14="http://schemas.microsoft.com/office/powerpoint/2010/main" val="1814402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10</a:t>
            </a:fld>
            <a:endParaRPr lang="tr-TR"/>
          </a:p>
        </p:txBody>
      </p:sp>
    </p:spTree>
    <p:extLst>
      <p:ext uri="{BB962C8B-B14F-4D97-AF65-F5344CB8AC3E}">
        <p14:creationId xmlns:p14="http://schemas.microsoft.com/office/powerpoint/2010/main" val="2420385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11</a:t>
            </a:fld>
            <a:endParaRPr lang="tr-TR"/>
          </a:p>
        </p:txBody>
      </p:sp>
    </p:spTree>
    <p:extLst>
      <p:ext uri="{BB962C8B-B14F-4D97-AF65-F5344CB8AC3E}">
        <p14:creationId xmlns:p14="http://schemas.microsoft.com/office/powerpoint/2010/main" val="27529435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12</a:t>
            </a:fld>
            <a:endParaRPr lang="tr-TR"/>
          </a:p>
        </p:txBody>
      </p:sp>
    </p:spTree>
    <p:extLst>
      <p:ext uri="{BB962C8B-B14F-4D97-AF65-F5344CB8AC3E}">
        <p14:creationId xmlns:p14="http://schemas.microsoft.com/office/powerpoint/2010/main" val="17039929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13</a:t>
            </a:fld>
            <a:endParaRPr lang="tr-TR"/>
          </a:p>
        </p:txBody>
      </p:sp>
    </p:spTree>
    <p:extLst>
      <p:ext uri="{BB962C8B-B14F-4D97-AF65-F5344CB8AC3E}">
        <p14:creationId xmlns:p14="http://schemas.microsoft.com/office/powerpoint/2010/main" val="28210907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14</a:t>
            </a:fld>
            <a:endParaRPr lang="tr-TR"/>
          </a:p>
        </p:txBody>
      </p:sp>
    </p:spTree>
    <p:extLst>
      <p:ext uri="{BB962C8B-B14F-4D97-AF65-F5344CB8AC3E}">
        <p14:creationId xmlns:p14="http://schemas.microsoft.com/office/powerpoint/2010/main" val="4201788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15</a:t>
            </a:fld>
            <a:endParaRPr lang="tr-TR"/>
          </a:p>
        </p:txBody>
      </p:sp>
    </p:spTree>
    <p:extLst>
      <p:ext uri="{BB962C8B-B14F-4D97-AF65-F5344CB8AC3E}">
        <p14:creationId xmlns:p14="http://schemas.microsoft.com/office/powerpoint/2010/main" val="13564341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16</a:t>
            </a:fld>
            <a:endParaRPr lang="tr-TR"/>
          </a:p>
        </p:txBody>
      </p:sp>
    </p:spTree>
    <p:extLst>
      <p:ext uri="{BB962C8B-B14F-4D97-AF65-F5344CB8AC3E}">
        <p14:creationId xmlns:p14="http://schemas.microsoft.com/office/powerpoint/2010/main" val="3280739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17</a:t>
            </a:fld>
            <a:endParaRPr lang="tr-TR"/>
          </a:p>
        </p:txBody>
      </p:sp>
    </p:spTree>
    <p:extLst>
      <p:ext uri="{BB962C8B-B14F-4D97-AF65-F5344CB8AC3E}">
        <p14:creationId xmlns:p14="http://schemas.microsoft.com/office/powerpoint/2010/main" val="12067215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18</a:t>
            </a:fld>
            <a:endParaRPr lang="tr-TR"/>
          </a:p>
        </p:txBody>
      </p:sp>
    </p:spTree>
    <p:extLst>
      <p:ext uri="{BB962C8B-B14F-4D97-AF65-F5344CB8AC3E}">
        <p14:creationId xmlns:p14="http://schemas.microsoft.com/office/powerpoint/2010/main" val="9900917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19</a:t>
            </a:fld>
            <a:endParaRPr lang="tr-TR"/>
          </a:p>
        </p:txBody>
      </p:sp>
    </p:spTree>
    <p:extLst>
      <p:ext uri="{BB962C8B-B14F-4D97-AF65-F5344CB8AC3E}">
        <p14:creationId xmlns:p14="http://schemas.microsoft.com/office/powerpoint/2010/main" val="1749175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2</a:t>
            </a:fld>
            <a:endParaRPr lang="tr-TR"/>
          </a:p>
        </p:txBody>
      </p:sp>
    </p:spTree>
    <p:extLst>
      <p:ext uri="{BB962C8B-B14F-4D97-AF65-F5344CB8AC3E}">
        <p14:creationId xmlns:p14="http://schemas.microsoft.com/office/powerpoint/2010/main" val="100413830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20</a:t>
            </a:fld>
            <a:endParaRPr lang="tr-TR"/>
          </a:p>
        </p:txBody>
      </p:sp>
    </p:spTree>
    <p:extLst>
      <p:ext uri="{BB962C8B-B14F-4D97-AF65-F5344CB8AC3E}">
        <p14:creationId xmlns:p14="http://schemas.microsoft.com/office/powerpoint/2010/main" val="10517072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21</a:t>
            </a:fld>
            <a:endParaRPr lang="tr-TR"/>
          </a:p>
        </p:txBody>
      </p:sp>
    </p:spTree>
    <p:extLst>
      <p:ext uri="{BB962C8B-B14F-4D97-AF65-F5344CB8AC3E}">
        <p14:creationId xmlns:p14="http://schemas.microsoft.com/office/powerpoint/2010/main" val="33988700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22</a:t>
            </a:fld>
            <a:endParaRPr lang="tr-TR"/>
          </a:p>
        </p:txBody>
      </p:sp>
    </p:spTree>
    <p:extLst>
      <p:ext uri="{BB962C8B-B14F-4D97-AF65-F5344CB8AC3E}">
        <p14:creationId xmlns:p14="http://schemas.microsoft.com/office/powerpoint/2010/main" val="40931579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23</a:t>
            </a:fld>
            <a:endParaRPr lang="tr-TR"/>
          </a:p>
        </p:txBody>
      </p:sp>
    </p:spTree>
    <p:extLst>
      <p:ext uri="{BB962C8B-B14F-4D97-AF65-F5344CB8AC3E}">
        <p14:creationId xmlns:p14="http://schemas.microsoft.com/office/powerpoint/2010/main" val="42078377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24</a:t>
            </a:fld>
            <a:endParaRPr lang="tr-TR"/>
          </a:p>
        </p:txBody>
      </p:sp>
    </p:spTree>
    <p:extLst>
      <p:ext uri="{BB962C8B-B14F-4D97-AF65-F5344CB8AC3E}">
        <p14:creationId xmlns:p14="http://schemas.microsoft.com/office/powerpoint/2010/main" val="5900442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25</a:t>
            </a:fld>
            <a:endParaRPr lang="tr-TR"/>
          </a:p>
        </p:txBody>
      </p:sp>
    </p:spTree>
    <p:extLst>
      <p:ext uri="{BB962C8B-B14F-4D97-AF65-F5344CB8AC3E}">
        <p14:creationId xmlns:p14="http://schemas.microsoft.com/office/powerpoint/2010/main" val="30956787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26</a:t>
            </a:fld>
            <a:endParaRPr lang="tr-TR"/>
          </a:p>
        </p:txBody>
      </p:sp>
    </p:spTree>
    <p:extLst>
      <p:ext uri="{BB962C8B-B14F-4D97-AF65-F5344CB8AC3E}">
        <p14:creationId xmlns:p14="http://schemas.microsoft.com/office/powerpoint/2010/main" val="3936837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3</a:t>
            </a:fld>
            <a:endParaRPr lang="tr-TR"/>
          </a:p>
        </p:txBody>
      </p:sp>
    </p:spTree>
    <p:extLst>
      <p:ext uri="{BB962C8B-B14F-4D97-AF65-F5344CB8AC3E}">
        <p14:creationId xmlns:p14="http://schemas.microsoft.com/office/powerpoint/2010/main" val="1857595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4</a:t>
            </a:fld>
            <a:endParaRPr lang="tr-TR"/>
          </a:p>
        </p:txBody>
      </p:sp>
    </p:spTree>
    <p:extLst>
      <p:ext uri="{BB962C8B-B14F-4D97-AF65-F5344CB8AC3E}">
        <p14:creationId xmlns:p14="http://schemas.microsoft.com/office/powerpoint/2010/main" val="30144119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5</a:t>
            </a:fld>
            <a:endParaRPr lang="tr-TR"/>
          </a:p>
        </p:txBody>
      </p:sp>
    </p:spTree>
    <p:extLst>
      <p:ext uri="{BB962C8B-B14F-4D97-AF65-F5344CB8AC3E}">
        <p14:creationId xmlns:p14="http://schemas.microsoft.com/office/powerpoint/2010/main" val="2592868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6</a:t>
            </a:fld>
            <a:endParaRPr lang="tr-TR"/>
          </a:p>
        </p:txBody>
      </p:sp>
    </p:spTree>
    <p:extLst>
      <p:ext uri="{BB962C8B-B14F-4D97-AF65-F5344CB8AC3E}">
        <p14:creationId xmlns:p14="http://schemas.microsoft.com/office/powerpoint/2010/main" val="2372302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7</a:t>
            </a:fld>
            <a:endParaRPr lang="tr-TR"/>
          </a:p>
        </p:txBody>
      </p:sp>
    </p:spTree>
    <p:extLst>
      <p:ext uri="{BB962C8B-B14F-4D97-AF65-F5344CB8AC3E}">
        <p14:creationId xmlns:p14="http://schemas.microsoft.com/office/powerpoint/2010/main" val="4606221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8</a:t>
            </a:fld>
            <a:endParaRPr lang="tr-TR"/>
          </a:p>
        </p:txBody>
      </p:sp>
    </p:spTree>
    <p:extLst>
      <p:ext uri="{BB962C8B-B14F-4D97-AF65-F5344CB8AC3E}">
        <p14:creationId xmlns:p14="http://schemas.microsoft.com/office/powerpoint/2010/main" val="38133563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a:xfrm>
            <a:off x="2922588" y="849313"/>
            <a:ext cx="4081462" cy="2295525"/>
          </a:xfrm>
        </p:spPr>
      </p:sp>
      <p:sp>
        <p:nvSpPr>
          <p:cNvPr id="3" name="Not Yer Tutucusu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b="0" baseline="0">
              <a:latin typeface="Garamond" panose="02020404030301010803" pitchFamily="18" charset="0"/>
              <a:cs typeface="Times New Roman" panose="02020603050405020304" pitchFamily="18" charset="0"/>
            </a:endParaRPr>
          </a:p>
        </p:txBody>
      </p:sp>
      <p:sp>
        <p:nvSpPr>
          <p:cNvPr id="4" name="Slayt Numarası Yer Tutucusu 3"/>
          <p:cNvSpPr>
            <a:spLocks noGrp="1"/>
          </p:cNvSpPr>
          <p:nvPr>
            <p:ph type="sldNum" sz="quarter" idx="10"/>
          </p:nvPr>
        </p:nvSpPr>
        <p:spPr/>
        <p:txBody>
          <a:bodyPr/>
          <a:lstStyle/>
          <a:p>
            <a:fld id="{87B3C15C-C27C-4FF5-B429-995D138FC104}" type="slidenum">
              <a:rPr lang="tr-TR" smtClean="0"/>
              <a:t>9</a:t>
            </a:fld>
            <a:endParaRPr lang="tr-TR"/>
          </a:p>
        </p:txBody>
      </p:sp>
    </p:spTree>
    <p:extLst>
      <p:ext uri="{BB962C8B-B14F-4D97-AF65-F5344CB8AC3E}">
        <p14:creationId xmlns:p14="http://schemas.microsoft.com/office/powerpoint/2010/main" val="1613044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8" name="Title 1"/>
          <p:cNvSpPr>
            <a:spLocks noGrp="1"/>
          </p:cNvSpPr>
          <p:nvPr>
            <p:ph type="ctrTitle"/>
          </p:nvPr>
        </p:nvSpPr>
        <p:spPr>
          <a:xfrm>
            <a:off x="1046237" y="4844207"/>
            <a:ext cx="10363200" cy="828032"/>
          </a:xfrm>
        </p:spPr>
        <p:txBody>
          <a:bodyPr anchor="b">
            <a:noAutofit/>
          </a:bodyPr>
          <a:lstStyle>
            <a:lvl1pPr algn="ctr">
              <a:defRPr sz="5400">
                <a:latin typeface="Garamond" panose="02020404030301010803" pitchFamily="18" charset="0"/>
                <a:cs typeface="Times New Roman" panose="02020603050405020304" pitchFamily="18" charset="0"/>
              </a:defRPr>
            </a:lvl1pPr>
          </a:lstStyle>
          <a:p>
            <a:r>
              <a:rPr lang="tr-TR"/>
              <a:t>Asıl başlık stili için tıklatın</a:t>
            </a:r>
            <a:endParaRPr lang="en-US"/>
          </a:p>
        </p:txBody>
      </p:sp>
      <p:sp>
        <p:nvSpPr>
          <p:cNvPr id="9" name="Subtitle 2"/>
          <p:cNvSpPr>
            <a:spLocks noGrp="1"/>
          </p:cNvSpPr>
          <p:nvPr>
            <p:ph type="subTitle" idx="1"/>
          </p:nvPr>
        </p:nvSpPr>
        <p:spPr>
          <a:xfrm>
            <a:off x="1655837" y="6089790"/>
            <a:ext cx="9144000" cy="647743"/>
          </a:xfrm>
        </p:spPr>
        <p:txBody>
          <a:bodyPr/>
          <a:lstStyle>
            <a:lvl1pPr marL="0" indent="0" algn="ctr">
              <a:buNone/>
              <a:defRPr sz="2400">
                <a:latin typeface="Garamond" panose="02020404030301010803"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pic>
        <p:nvPicPr>
          <p:cNvPr id="5" name="Resim 4">
            <a:extLst>
              <a:ext uri="{FF2B5EF4-FFF2-40B4-BE49-F238E27FC236}">
                <a16:creationId xmlns:a16="http://schemas.microsoft.com/office/drawing/2014/main" id="{72601B34-73A4-415D-B492-A51C13CCEB7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458988"/>
          </a:xfrm>
          <a:prstGeom prst="rect">
            <a:avLst/>
          </a:prstGeom>
        </p:spPr>
      </p:pic>
    </p:spTree>
    <p:extLst>
      <p:ext uri="{BB962C8B-B14F-4D97-AF65-F5344CB8AC3E}">
        <p14:creationId xmlns:p14="http://schemas.microsoft.com/office/powerpoint/2010/main" val="2096671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82C6BB4-FD4A-4C24-9667-62B51D1EF84B}" type="datetime1">
              <a:rPr lang="en-US" smtClean="0"/>
              <a:t>2/21/2025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30616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1" y="365125"/>
            <a:ext cx="76835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7909B2E-092F-442E-BDA7-124382D806CF}" type="datetime1">
              <a:rPr lang="en-US" smtClean="0"/>
              <a:t>2/21/2025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2008193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cSld name="1_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40"/>
            <a:ext cx="105156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22FD51E8-E94C-4B56-92B1-C37A6B5AEE7C}" type="datetime1">
              <a:rPr lang="en-US" smtClean="0"/>
              <a:t>2/21/2025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5776FF-AC16-4B72-9C8A-C6C7B834E379}" type="slidenum">
              <a:rPr lang="tr-TR" smtClean="0"/>
              <a:t>‹#›</a:t>
            </a:fld>
            <a:endParaRPr lang="tr-TR"/>
          </a:p>
        </p:txBody>
      </p:sp>
    </p:spTree>
    <p:extLst>
      <p:ext uri="{BB962C8B-B14F-4D97-AF65-F5344CB8AC3E}">
        <p14:creationId xmlns:p14="http://schemas.microsoft.com/office/powerpoint/2010/main" val="4193622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7" name="Title 1"/>
          <p:cNvSpPr>
            <a:spLocks noGrp="1"/>
          </p:cNvSpPr>
          <p:nvPr>
            <p:ph type="ctrTitle"/>
          </p:nvPr>
        </p:nvSpPr>
        <p:spPr>
          <a:xfrm>
            <a:off x="824564" y="3647174"/>
            <a:ext cx="10363200" cy="828032"/>
          </a:xfrm>
        </p:spPr>
        <p:txBody>
          <a:bodyPr anchor="b">
            <a:noAutofit/>
          </a:bodyPr>
          <a:lstStyle>
            <a:lvl1pPr algn="ctr">
              <a:defRPr sz="5400">
                <a:latin typeface="Garamond" panose="02020404030301010803" pitchFamily="18" charset="0"/>
                <a:cs typeface="Times New Roman" panose="02020603050405020304" pitchFamily="18" charset="0"/>
              </a:defRPr>
            </a:lvl1pPr>
          </a:lstStyle>
          <a:p>
            <a:r>
              <a:rPr lang="tr-TR"/>
              <a:t>Asıl başlık stili için tıklatın</a:t>
            </a:r>
            <a:endParaRPr lang="en-US"/>
          </a:p>
        </p:txBody>
      </p:sp>
      <p:sp>
        <p:nvSpPr>
          <p:cNvPr id="8" name="Subtitle 2"/>
          <p:cNvSpPr>
            <a:spLocks noGrp="1"/>
          </p:cNvSpPr>
          <p:nvPr>
            <p:ph type="subTitle" idx="1"/>
          </p:nvPr>
        </p:nvSpPr>
        <p:spPr>
          <a:xfrm>
            <a:off x="1434164" y="4892757"/>
            <a:ext cx="9144000" cy="647743"/>
          </a:xfrm>
        </p:spPr>
        <p:txBody>
          <a:bodyPr/>
          <a:lstStyle>
            <a:lvl1pPr marL="0" indent="0" algn="ctr">
              <a:buNone/>
              <a:defRPr sz="2400">
                <a:latin typeface="Garamond" panose="02020404030301010803"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Tree>
    <p:extLst>
      <p:ext uri="{BB962C8B-B14F-4D97-AF65-F5344CB8AC3E}">
        <p14:creationId xmlns:p14="http://schemas.microsoft.com/office/powerpoint/2010/main" val="1116631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8" name="Slayt Numarası Yer Tutucusu 5"/>
          <p:cNvSpPr>
            <a:spLocks noGrp="1"/>
          </p:cNvSpPr>
          <p:nvPr>
            <p:ph type="sldNum" sz="quarter" idx="12"/>
          </p:nvPr>
        </p:nvSpPr>
        <p:spPr>
          <a:xfrm>
            <a:off x="8997243" y="6396038"/>
            <a:ext cx="2743200" cy="365125"/>
          </a:xfrm>
        </p:spPr>
        <p:txBody>
          <a:bodyPr/>
          <a:lstStyle>
            <a:lvl1pPr>
              <a:defRPr sz="1400" b="1">
                <a:solidFill>
                  <a:srgbClr val="9D1D1D"/>
                </a:solidFill>
                <a:latin typeface="Garamond" panose="02020404030301010803" pitchFamily="18" charset="0"/>
                <a:cs typeface="Times New Roman" panose="02020603050405020304" pitchFamily="18" charset="0"/>
              </a:defRPr>
            </a:lvl1pPr>
          </a:lstStyle>
          <a:p>
            <a:fld id="{885776FF-AC16-4B72-9C8A-C6C7B834E379}" type="slidenum">
              <a:rPr lang="tr-TR" smtClean="0"/>
              <a:pPr/>
              <a:t>‹#›</a:t>
            </a:fld>
            <a:r>
              <a:rPr lang="tr-TR"/>
              <a:t>/99</a:t>
            </a:r>
          </a:p>
        </p:txBody>
      </p:sp>
    </p:spTree>
    <p:extLst>
      <p:ext uri="{BB962C8B-B14F-4D97-AF65-F5344CB8AC3E}">
        <p14:creationId xmlns:p14="http://schemas.microsoft.com/office/powerpoint/2010/main" val="15390674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ölüm Üstbilgisi">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9854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6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DD813526-5451-4CD6-8AF0-7F23432AE98D}"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9090846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D5E2B8E5-236A-4C16-9E99-1E1CD02BCC7E}" type="datetime1">
              <a:rPr lang="en-US" smtClean="0"/>
              <a:t>2/21/2025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40109773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A486D323-BB4F-4F22-A8B1-BC25AAA2BE14}" type="datetime1">
              <a:rPr lang="en-US" smtClean="0"/>
              <a:t>2/21/2025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41859088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3CC55B5-4665-4CD9-A23F-481C4045A55D}" type="datetime1">
              <a:rPr lang="en-US" smtClean="0"/>
              <a:t>2/21/2025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2016147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83060" y="221381"/>
            <a:ext cx="9659753" cy="1238302"/>
          </a:xfrm>
        </p:spPr>
        <p:txBody>
          <a:bodyPr>
            <a:normAutofit/>
          </a:bodyPr>
          <a:lstStyle>
            <a:lvl1pPr>
              <a:defRPr sz="3600" b="1" baseline="0">
                <a:solidFill>
                  <a:schemeClr val="bg1"/>
                </a:solidFill>
                <a:latin typeface="Garamond" panose="02020404030301010803" pitchFamily="18" charset="0"/>
                <a:cs typeface="Times New Roman" panose="02020603050405020304" pitchFamily="18" charset="0"/>
              </a:defRPr>
            </a:lvl1pPr>
          </a:lstStyle>
          <a:p>
            <a:r>
              <a:rPr lang="tr-TR"/>
              <a:t>YANSI BAŞLIĞI</a:t>
            </a:r>
            <a:endParaRPr lang="en-US"/>
          </a:p>
        </p:txBody>
      </p:sp>
      <p:sp>
        <p:nvSpPr>
          <p:cNvPr id="10" name="İçerik Yer Tutucusu 2"/>
          <p:cNvSpPr>
            <a:spLocks noGrp="1"/>
          </p:cNvSpPr>
          <p:nvPr>
            <p:ph idx="1"/>
          </p:nvPr>
        </p:nvSpPr>
        <p:spPr>
          <a:xfrm>
            <a:off x="618066" y="1681932"/>
            <a:ext cx="10724441" cy="4351338"/>
          </a:xfrm>
        </p:spPr>
        <p:txBody>
          <a:bodyPr>
            <a:noAutofit/>
          </a:bodyPr>
          <a:lstStyle>
            <a:lvl1pPr marL="0" indent="0">
              <a:buNone/>
              <a:defRPr/>
            </a:lvl1pPr>
          </a:lstStyle>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p:txBody>
      </p:sp>
      <p:sp>
        <p:nvSpPr>
          <p:cNvPr id="5" name="Slayt Numarası Yer Tutucusu 6">
            <a:extLst>
              <a:ext uri="{FF2B5EF4-FFF2-40B4-BE49-F238E27FC236}">
                <a16:creationId xmlns:a16="http://schemas.microsoft.com/office/drawing/2014/main" id="{35DDECBE-DBDF-4798-8393-E1E5C83AAD4D}"/>
              </a:ext>
            </a:extLst>
          </p:cNvPr>
          <p:cNvSpPr txBox="1">
            <a:spLocks/>
          </p:cNvSpPr>
          <p:nvPr userDrawn="1"/>
        </p:nvSpPr>
        <p:spPr>
          <a:xfrm>
            <a:off x="8610600" y="6356352"/>
            <a:ext cx="27432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Cambria" panose="02040503050406030204" pitchFamily="18" charset="0"/>
                <a:ea typeface="Cambria" panose="02040503050406030204" pitchFamily="18"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5776FF-AC16-4B72-9C8A-C6C7B834E379}" type="slidenum">
              <a:rPr lang="tr-TR" sz="1200" smtClean="0"/>
              <a:pPr/>
              <a:t>‹#›</a:t>
            </a:fld>
            <a:r>
              <a:rPr lang="tr-TR" sz="1200"/>
              <a:t>/100</a:t>
            </a:r>
          </a:p>
        </p:txBody>
      </p:sp>
    </p:spTree>
    <p:extLst>
      <p:ext uri="{BB962C8B-B14F-4D97-AF65-F5344CB8AC3E}">
        <p14:creationId xmlns:p14="http://schemas.microsoft.com/office/powerpoint/2010/main" val="26177351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E862AFDD-62F7-4860-8D54-75389D9F91A0}"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7542982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4939BBAA-7157-4F5C-B73E-E7AF81182E33}"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15616375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352863F9-EF0F-451B-9DF2-D152E84128A2}" type="datetime1">
              <a:rPr lang="en-US" smtClean="0"/>
              <a:t>2/21/2025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9858044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1" y="365125"/>
            <a:ext cx="76835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E9E6DEAC-6032-48CB-A367-520DCA8799A6}" type="datetime1">
              <a:rPr lang="en-US" smtClean="0"/>
              <a:t>2/21/2025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3B117C-F9D4-46D5-B41D-87C45773BC26}" type="slidenum">
              <a:rPr lang="tr-TR" smtClean="0"/>
              <a:t>‹#›</a:t>
            </a:fld>
            <a:endParaRPr lang="tr-TR"/>
          </a:p>
        </p:txBody>
      </p:sp>
    </p:spTree>
    <p:extLst>
      <p:ext uri="{BB962C8B-B14F-4D97-AF65-F5344CB8AC3E}">
        <p14:creationId xmlns:p14="http://schemas.microsoft.com/office/powerpoint/2010/main" val="39900859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8" name="Title 1"/>
          <p:cNvSpPr>
            <a:spLocks noGrp="1"/>
          </p:cNvSpPr>
          <p:nvPr>
            <p:ph type="ctrTitle"/>
          </p:nvPr>
        </p:nvSpPr>
        <p:spPr>
          <a:xfrm>
            <a:off x="824564" y="3647174"/>
            <a:ext cx="10363200" cy="828032"/>
          </a:xfrm>
        </p:spPr>
        <p:txBody>
          <a:bodyPr anchor="b">
            <a:noAutofit/>
          </a:bodyPr>
          <a:lstStyle>
            <a:lvl1pPr algn="ctr">
              <a:defRPr sz="5400">
                <a:latin typeface="Garamond" panose="02020404030301010803" pitchFamily="18" charset="0"/>
                <a:cs typeface="Times New Roman" panose="02020603050405020304" pitchFamily="18" charset="0"/>
              </a:defRPr>
            </a:lvl1pPr>
          </a:lstStyle>
          <a:p>
            <a:r>
              <a:rPr lang="tr-TR"/>
              <a:t>Asıl başlık stili için tıklatın</a:t>
            </a:r>
            <a:endParaRPr lang="en-US"/>
          </a:p>
        </p:txBody>
      </p:sp>
      <p:sp>
        <p:nvSpPr>
          <p:cNvPr id="9" name="Subtitle 2"/>
          <p:cNvSpPr>
            <a:spLocks noGrp="1"/>
          </p:cNvSpPr>
          <p:nvPr>
            <p:ph type="subTitle" idx="1"/>
          </p:nvPr>
        </p:nvSpPr>
        <p:spPr>
          <a:xfrm>
            <a:off x="1434164" y="4892757"/>
            <a:ext cx="9144000" cy="647743"/>
          </a:xfrm>
        </p:spPr>
        <p:txBody>
          <a:bodyPr/>
          <a:lstStyle>
            <a:lvl1pPr marL="0" indent="0" algn="ctr">
              <a:buNone/>
              <a:defRPr sz="2400">
                <a:latin typeface="Garamond" panose="02020404030301010803"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Tree>
    <p:extLst>
      <p:ext uri="{BB962C8B-B14F-4D97-AF65-F5344CB8AC3E}">
        <p14:creationId xmlns:p14="http://schemas.microsoft.com/office/powerpoint/2010/main" val="39948917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8" name="Slayt Numarası Yer Tutucusu 5"/>
          <p:cNvSpPr>
            <a:spLocks noGrp="1"/>
          </p:cNvSpPr>
          <p:nvPr>
            <p:ph type="sldNum" sz="quarter" idx="12"/>
          </p:nvPr>
        </p:nvSpPr>
        <p:spPr>
          <a:xfrm>
            <a:off x="8599308" y="6352645"/>
            <a:ext cx="2743200" cy="365125"/>
          </a:xfrm>
        </p:spPr>
        <p:txBody>
          <a:bodyPr/>
          <a:lstStyle>
            <a:lvl1pPr>
              <a:defRPr sz="1200" b="1">
                <a:solidFill>
                  <a:schemeClr val="bg1"/>
                </a:solidFill>
                <a:latin typeface="Garamond" panose="02020404030301010803" pitchFamily="18" charset="0"/>
                <a:cs typeface="Times New Roman" panose="02020603050405020304" pitchFamily="18" charset="0"/>
              </a:defRPr>
            </a:lvl1pPr>
          </a:lstStyle>
          <a:p>
            <a:fld id="{885776FF-AC16-4B72-9C8A-C6C7B834E379}" type="slidenum">
              <a:rPr lang="tr-TR" smtClean="0"/>
              <a:pPr/>
              <a:t>‹#›</a:t>
            </a:fld>
            <a:r>
              <a:rPr lang="tr-TR"/>
              <a:t>/99</a:t>
            </a:r>
          </a:p>
        </p:txBody>
      </p:sp>
      <p:sp>
        <p:nvSpPr>
          <p:cNvPr id="9" name="Title 1"/>
          <p:cNvSpPr>
            <a:spLocks noGrp="1"/>
          </p:cNvSpPr>
          <p:nvPr>
            <p:ph type="title" hasCustomPrompt="1"/>
          </p:nvPr>
        </p:nvSpPr>
        <p:spPr>
          <a:xfrm>
            <a:off x="1826437" y="221381"/>
            <a:ext cx="9659753" cy="1238302"/>
          </a:xfrm>
        </p:spPr>
        <p:txBody>
          <a:bodyPr>
            <a:normAutofit/>
          </a:bodyPr>
          <a:lstStyle>
            <a:lvl1pPr>
              <a:defRPr sz="3600" b="1" baseline="0">
                <a:solidFill>
                  <a:schemeClr val="bg1"/>
                </a:solidFill>
                <a:latin typeface="Garamond" panose="02020404030301010803" pitchFamily="18" charset="0"/>
                <a:cs typeface="Times New Roman" panose="02020603050405020304" pitchFamily="18" charset="0"/>
              </a:defRPr>
            </a:lvl1pPr>
          </a:lstStyle>
          <a:p>
            <a:r>
              <a:rPr lang="tr-TR"/>
              <a:t>YANSI BAŞLIĞI</a:t>
            </a:r>
            <a:endParaRPr lang="en-US"/>
          </a:p>
        </p:txBody>
      </p:sp>
    </p:spTree>
    <p:extLst>
      <p:ext uri="{BB962C8B-B14F-4D97-AF65-F5344CB8AC3E}">
        <p14:creationId xmlns:p14="http://schemas.microsoft.com/office/powerpoint/2010/main" val="4068531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ölüm Üstbilgisi">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48250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6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083CC3FB-6B91-4EEA-A93D-DF744B91A4E7}"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7804453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FAA27859-3EAD-4A56-974B-EC7E99FEFE3C}" type="datetime1">
              <a:rPr lang="en-US" smtClean="0"/>
              <a:t>2/21/2025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2587692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85F79E82-DFFE-414F-B212-DAFF6EBEDD6C}" type="datetime1">
              <a:rPr lang="en-US" smtClean="0"/>
              <a:t>2/21/2025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2008595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ölüm Üstbilgisi">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520200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E64E3B5-068C-4C4E-896A-16D42CF19AF1}" type="datetime1">
              <a:rPr lang="en-US" smtClean="0"/>
              <a:t>2/21/2025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38155782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FF1930F9-04CC-4467-84E0-A49E338BCB7A}"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40057132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76102B53-1157-45B1-B100-CC59F800298C}"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2647716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B8A6C75D-5F29-4823-B5FA-4922814C3717}" type="datetime1">
              <a:rPr lang="en-US" smtClean="0"/>
              <a:t>2/21/2025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28276335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1" y="365125"/>
            <a:ext cx="76835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A82CF632-B288-44CF-8189-B163D0E54FC9}" type="datetime1">
              <a:rPr lang="en-US" smtClean="0"/>
              <a:t>2/21/2025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8292884-4097-4ADF-87B2-EE356CE5A6AB}" type="slidenum">
              <a:rPr lang="tr-TR" smtClean="0"/>
              <a:t>‹#›</a:t>
            </a:fld>
            <a:endParaRPr lang="tr-TR"/>
          </a:p>
        </p:txBody>
      </p:sp>
    </p:spTree>
    <p:extLst>
      <p:ext uri="{BB962C8B-B14F-4D97-AF65-F5344CB8AC3E}">
        <p14:creationId xmlns:p14="http://schemas.microsoft.com/office/powerpoint/2010/main" val="307508223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6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BE6307C4-54EB-4E6B-BD2D-F1485EBC4EAA}"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424546667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99538F9A-6D34-49E9-B5A3-9CC3FF79B1DA}" type="datetime1">
              <a:rPr lang="en-US" smtClean="0"/>
              <a:t>2/21/2025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406852821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7FA412F4-11D3-4844-8292-F75332BA48AA}" type="datetime1">
              <a:rPr lang="en-US" smtClean="0"/>
              <a:t>2/21/2025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5577216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76C3BF4-3493-4E4C-9293-2E9FD658463D}" type="datetime1">
              <a:rPr lang="en-US" smtClean="0"/>
              <a:t>2/21/2025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41831210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2E8A1F07-1784-4207-B7B2-024DB46A27AB}"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2985173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97600" y="1825625"/>
            <a:ext cx="515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D4C76F49-E6AA-4DED-A832-B8DD3BE58E5D}"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70029702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73575282-D2E1-417F-B332-8B6A1984CC84}"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23701984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12B18E-69C0-4E8E-8962-1ECC7C4E4787}" type="datetime1">
              <a:rPr lang="en-US" smtClean="0"/>
              <a:t>2/21/2025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7402171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1"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1" y="365125"/>
            <a:ext cx="76835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61691067-7666-4800-9701-DD3DB9CF42EE}" type="datetime1">
              <a:rPr lang="en-US" smtClean="0"/>
              <a:t>2/21/2025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62A676-7EAD-4A88-92E7-D75C369EE8D7}" type="slidenum">
              <a:rPr lang="tr-TR" smtClean="0"/>
              <a:t>‹#›</a:t>
            </a:fld>
            <a:endParaRPr lang="tr-TR"/>
          </a:p>
        </p:txBody>
      </p:sp>
    </p:spTree>
    <p:extLst>
      <p:ext uri="{BB962C8B-B14F-4D97-AF65-F5344CB8AC3E}">
        <p14:creationId xmlns:p14="http://schemas.microsoft.com/office/powerpoint/2010/main" val="11120150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1FA92EB0-C245-49F1-8A96-7E53EC9F657B}" type="datetime1">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pic>
        <p:nvPicPr>
          <p:cNvPr id="7" name="Resim 6">
            <a:extLst>
              <a:ext uri="{FF2B5EF4-FFF2-40B4-BE49-F238E27FC236}">
                <a16:creationId xmlns:a16="http://schemas.microsoft.com/office/drawing/2014/main" id="{6E906DEF-C940-444B-9A46-BCEAE67571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458988"/>
          </a:xfrm>
          <a:prstGeom prst="rect">
            <a:avLst/>
          </a:prstGeom>
        </p:spPr>
      </p:pic>
    </p:spTree>
    <p:extLst>
      <p:ext uri="{BB962C8B-B14F-4D97-AF65-F5344CB8AC3E}">
        <p14:creationId xmlns:p14="http://schemas.microsoft.com/office/powerpoint/2010/main" val="26345031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D143DE1-EFA4-4511-9DB0-3C0643FBA5D7}" type="datetime1">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
        <p:nvSpPr>
          <p:cNvPr id="7" name="Slayt Numarası Yer Tutucusu 6">
            <a:extLst>
              <a:ext uri="{FF2B5EF4-FFF2-40B4-BE49-F238E27FC236}">
                <a16:creationId xmlns:a16="http://schemas.microsoft.com/office/drawing/2014/main" id="{A5705E8D-EB3A-48E8-A848-6ED613CDAE98}"/>
              </a:ext>
            </a:extLst>
          </p:cNvPr>
          <p:cNvSpPr txBox="1">
            <a:spLocks/>
          </p:cNvSpPr>
          <p:nvPr userDrawn="1"/>
        </p:nvSpPr>
        <p:spPr>
          <a:xfrm>
            <a:off x="8610600" y="6356352"/>
            <a:ext cx="2743200" cy="365125"/>
          </a:xfrm>
          <a:prstGeom prst="rect">
            <a:avLst/>
          </a:prstGeom>
        </p:spPr>
        <p:txBody>
          <a:bodyPr vert="horz" lIns="91440" tIns="45720" rIns="91440" bIns="45720" rtlCol="0" anchor="ctr"/>
          <a:lstStyle>
            <a:defPPr>
              <a:defRPr lang="tr-TR"/>
            </a:defPPr>
            <a:lvl1pPr marL="0" algn="r" defTabSz="914400" rtl="0" eaLnBrk="1" latinLnBrk="0" hangingPunct="1">
              <a:defRPr sz="1200" kern="1200">
                <a:solidFill>
                  <a:schemeClr val="bg1"/>
                </a:solidFill>
                <a:latin typeface="Cambria" panose="02040503050406030204" pitchFamily="18" charset="0"/>
                <a:ea typeface="Cambria" panose="02040503050406030204" pitchFamily="18" charset="0"/>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85776FF-AC16-4B72-9C8A-C6C7B834E379}" type="slidenum">
              <a:rPr lang="tr-TR" sz="1200" smtClean="0"/>
              <a:pPr/>
              <a:t>‹#›</a:t>
            </a:fld>
            <a:r>
              <a:rPr lang="tr-TR" sz="1200"/>
              <a:t>/100</a:t>
            </a:r>
          </a:p>
        </p:txBody>
      </p:sp>
    </p:spTree>
    <p:extLst>
      <p:ext uri="{BB962C8B-B14F-4D97-AF65-F5344CB8AC3E}">
        <p14:creationId xmlns:p14="http://schemas.microsoft.com/office/powerpoint/2010/main" val="305977787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C1D25FC-729B-4312-99EA-197B7DBAB482}" type="datetime1">
              <a:rPr lang="en-US" smtClean="0"/>
              <a:t>2/21/2025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04796419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350814E6-C9F2-4171-8E0E-EF26E241D522}" type="datetime1">
              <a:rPr lang="en-US" smtClean="0"/>
              <a:t>2/21/2025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31507310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2D69C3D3-10D2-438C-9CD5-E341BB3074A9}" type="datetime1">
              <a:rPr lang="en-US" smtClean="0"/>
              <a:t>2/21/2025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2486987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fld id="{3B1005F5-C6AD-45AE-9B57-FB901939DFCB}" type="datetime1">
              <a:rPr lang="en-US" smtClean="0"/>
              <a:t>2/21/2025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29751863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BA4E9-22D6-4457-9FC0-4C1E5BFBD775}" type="datetime1">
              <a:rPr lang="en-US" smtClean="0"/>
              <a:t>2/21/2025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1525576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27CB8A57-BC38-4063-A331-025112B1C358}" type="datetime1">
              <a:rPr lang="en-US" smtClean="0"/>
              <a:t>2/21/2025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247515872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B7751FD1-705E-4344-9DAF-2394B8BF828E}" type="datetime1">
              <a:rPr lang="en-US" smtClean="0"/>
              <a:t>2/21/2025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393617490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A873C209-182D-439A-A801-FDCC2AE05DFA}" type="datetime1">
              <a:rPr lang="en-US" smtClean="0"/>
              <a:t>2/21/2025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423607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7C587688-6EB8-4956-809D-525BF52535A1}" type="datetime1">
              <a:rPr lang="en-US" smtClean="0"/>
              <a:t>2/21/2025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326009060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4E8F515-0CCC-49F0-BA48-E6A8923E229B}" type="datetime1">
              <a:rPr lang="en-US" smtClean="0"/>
              <a:t>2/21/2025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39910359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9306D5B3-8B37-43C0-8C6B-F935566C6AEA}" type="datetime1">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305064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785C86A5-1957-4A88-8832-4C46A541C3E0}" type="datetime1">
              <a:rPr lang="en-US" smtClean="0"/>
              <a:t>2/21/2025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3411404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Özel Düze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521D4B2-1DA9-4434-A78D-BF12ECCC14D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5FF9E57-7DCF-42E5-983F-E33DCC3A41FB}"/>
              </a:ext>
            </a:extLst>
          </p:cNvPr>
          <p:cNvSpPr>
            <a:spLocks noGrp="1"/>
          </p:cNvSpPr>
          <p:nvPr>
            <p:ph type="dt" sz="half" idx="10"/>
          </p:nvPr>
        </p:nvSpPr>
        <p:spPr/>
        <p:txBody>
          <a:bodyPr/>
          <a:lstStyle/>
          <a:p>
            <a:fld id="{6765883D-4BC3-4494-BD25-0A2E1C54C804}" type="datetime1">
              <a:rPr lang="en-US" smtClean="0"/>
              <a:t>2/21/2025</a:t>
            </a:fld>
            <a:endParaRPr lang="tr-TR"/>
          </a:p>
        </p:txBody>
      </p:sp>
      <p:sp>
        <p:nvSpPr>
          <p:cNvPr id="4" name="Alt Bilgi Yer Tutucusu 3">
            <a:extLst>
              <a:ext uri="{FF2B5EF4-FFF2-40B4-BE49-F238E27FC236}">
                <a16:creationId xmlns:a16="http://schemas.microsoft.com/office/drawing/2014/main" id="{B356DA3A-EA53-405B-8124-4F05E7EAAFA5}"/>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9EEB7B4-CA80-48B0-9597-9951703E4241}"/>
              </a:ext>
            </a:extLst>
          </p:cNvPr>
          <p:cNvSpPr>
            <a:spLocks noGrp="1"/>
          </p:cNvSpPr>
          <p:nvPr>
            <p:ph type="sldNum" sz="quarter" idx="12"/>
          </p:nvPr>
        </p:nvSpPr>
        <p:spPr>
          <a:xfrm>
            <a:off x="7593650" y="6310312"/>
            <a:ext cx="2743200" cy="365125"/>
          </a:xfrm>
        </p:spPr>
        <p:txBody>
          <a:bodyPr/>
          <a:lstStyle/>
          <a:p>
            <a:fld id="{885776FF-AC16-4B72-9C8A-C6C7B834E379}" type="slidenum">
              <a:rPr lang="tr-TR" smtClean="0"/>
              <a:t>‹#›</a:t>
            </a:fld>
            <a:endParaRPr lang="tr-TR"/>
          </a:p>
        </p:txBody>
      </p:sp>
    </p:spTree>
    <p:extLst>
      <p:ext uri="{BB962C8B-B14F-4D97-AF65-F5344CB8AC3E}">
        <p14:creationId xmlns:p14="http://schemas.microsoft.com/office/powerpoint/2010/main" val="3881667281"/>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305D0AB9-6E70-4650-86CF-AC2E8E8E6EEA}" type="datetime1">
              <a:rPr lang="en-US" smtClean="0"/>
              <a:t>2/21/2025</a:t>
            </a:fld>
            <a:endParaRPr lang="tr-TR"/>
          </a:p>
        </p:txBody>
      </p:sp>
      <p:sp>
        <p:nvSpPr>
          <p:cNvPr id="5" name="Footer Placeholder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19172323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432FE0A-D885-4BC7-903B-7F709604027D}" type="datetime1">
              <a:rPr lang="en-US" smtClean="0"/>
              <a:t>2/21/2025</a:t>
            </a:fld>
            <a:endParaRPr lang="tr-TR"/>
          </a:p>
        </p:txBody>
      </p:sp>
      <p:sp>
        <p:nvSpPr>
          <p:cNvPr id="6" name="Footer Placeholder 5"/>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118385098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stilini düzenlemek için tıklayın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85B6A013-0A69-4DD8-BF61-68BD98A0A9FC}" type="datetime1">
              <a:rPr lang="en-US" smtClean="0"/>
              <a:t>2/21/2025</a:t>
            </a:fld>
            <a:endParaRPr lang="tr-TR"/>
          </a:p>
        </p:txBody>
      </p:sp>
      <p:sp>
        <p:nvSpPr>
          <p:cNvPr id="8" name="Footer Placeholder 7"/>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4086702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A359816-6263-483F-8053-F1EA35BC452F}" type="datetime1">
              <a:rPr lang="en-US" smtClean="0"/>
              <a:t>2/21/2025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02568005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Date Placeholder 2"/>
          <p:cNvSpPr>
            <a:spLocks noGrp="1"/>
          </p:cNvSpPr>
          <p:nvPr>
            <p:ph type="dt" sz="half" idx="10"/>
          </p:nvPr>
        </p:nvSpPr>
        <p:spPr/>
        <p:txBody>
          <a:bodyPr/>
          <a:lstStyle/>
          <a:p>
            <a:fld id="{781EF8C4-694E-49EF-A369-6042D48C5B61}" type="datetime1">
              <a:rPr lang="en-US" smtClean="0"/>
              <a:t>2/21/2025</a:t>
            </a:fld>
            <a:endParaRPr lang="tr-TR"/>
          </a:p>
        </p:txBody>
      </p:sp>
      <p:sp>
        <p:nvSpPr>
          <p:cNvPr id="4" name="Footer Placeholder 3"/>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26267749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131971-2CD0-4A7D-A80A-9B8C9B374EDF}" type="datetime1">
              <a:rPr lang="en-US" smtClean="0"/>
              <a:t>2/21/2025</a:t>
            </a:fld>
            <a:endParaRPr lang="tr-TR"/>
          </a:p>
        </p:txBody>
      </p:sp>
      <p:sp>
        <p:nvSpPr>
          <p:cNvPr id="3" name="Footer Placeholder 2"/>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20532873"/>
      </p:ext>
    </p:extLst>
  </p:cSld>
  <p:clrMapOvr>
    <a:masterClrMapping/>
  </p:clrMapOvr>
  <p:hf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F0DC29A5-74ED-46D1-90A6-57E7E9437B26}" type="datetime1">
              <a:rPr lang="en-US" smtClean="0"/>
              <a:t>2/21/2025</a:t>
            </a:fld>
            <a:endParaRPr lang="tr-TR"/>
          </a:p>
        </p:txBody>
      </p:sp>
      <p:sp>
        <p:nvSpPr>
          <p:cNvPr id="6" name="Footer Placeholder 5"/>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93862090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92601288-00CF-409D-9E12-D5FFD4D73D4E}" type="datetime1">
              <a:rPr lang="en-US" smtClean="0"/>
              <a:t>2/21/2025</a:t>
            </a:fld>
            <a:endParaRPr lang="tr-TR"/>
          </a:p>
        </p:txBody>
      </p:sp>
      <p:sp>
        <p:nvSpPr>
          <p:cNvPr id="6" name="Footer Placeholder 5"/>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275868628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1118B6C-6FC5-4E0C-B8E1-A48040B39443}" type="datetime1">
              <a:rPr lang="en-US" smtClean="0"/>
              <a:t>2/21/2025</a:t>
            </a:fld>
            <a:endParaRPr lang="tr-TR"/>
          </a:p>
        </p:txBody>
      </p:sp>
      <p:sp>
        <p:nvSpPr>
          <p:cNvPr id="5" name="Footer Placeholder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738224428"/>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stilini düzenlemek için tıklayın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DE35942-D328-4BFC-9BE5-D861A304C274}" type="datetime1">
              <a:rPr lang="en-US" smtClean="0"/>
              <a:t>2/21/2025</a:t>
            </a:fld>
            <a:endParaRPr lang="tr-TR"/>
          </a:p>
        </p:txBody>
      </p:sp>
      <p:sp>
        <p:nvSpPr>
          <p:cNvPr id="5" name="Footer Placeholder 4"/>
          <p:cNvSpPr>
            <a:spLocks noGrp="1"/>
          </p:cNvSpPr>
          <p:nvPr>
            <p:ph type="ftr" sz="quarter" idx="11"/>
          </p:nvPr>
        </p:nvSpPr>
        <p:spPr/>
        <p:txBody>
          <a:bodyPr/>
          <a:lstStyle/>
          <a:p>
            <a:endParaRPr lang="tr-TR"/>
          </a:p>
        </p:txBody>
      </p:sp>
    </p:spTree>
    <p:extLst>
      <p:ext uri="{BB962C8B-B14F-4D97-AF65-F5344CB8AC3E}">
        <p14:creationId xmlns:p14="http://schemas.microsoft.com/office/powerpoint/2010/main" val="350221928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1_Başlık Slaydı">
    <p:spTree>
      <p:nvGrpSpPr>
        <p:cNvPr id="1" name=""/>
        <p:cNvGrpSpPr/>
        <p:nvPr/>
      </p:nvGrpSpPr>
      <p:grpSpPr>
        <a:xfrm>
          <a:off x="0" y="0"/>
          <a:ext cx="0" cy="0"/>
          <a:chOff x="0" y="0"/>
          <a:chExt cx="0" cy="0"/>
        </a:xfrm>
      </p:grpSpPr>
      <p:sp>
        <p:nvSpPr>
          <p:cNvPr id="8" name="Title 1"/>
          <p:cNvSpPr>
            <a:spLocks noGrp="1"/>
          </p:cNvSpPr>
          <p:nvPr>
            <p:ph type="ctrTitle"/>
          </p:nvPr>
        </p:nvSpPr>
        <p:spPr>
          <a:xfrm>
            <a:off x="824564" y="3570974"/>
            <a:ext cx="10363200" cy="828032"/>
          </a:xfrm>
        </p:spPr>
        <p:txBody>
          <a:bodyPr anchor="b">
            <a:noAutofit/>
          </a:bodyPr>
          <a:lstStyle>
            <a:lvl1pPr algn="ctr">
              <a:defRPr sz="5400">
                <a:latin typeface="Garamond" panose="02020404030301010803" pitchFamily="18" charset="0"/>
                <a:cs typeface="Times New Roman" panose="02020603050405020304" pitchFamily="18" charset="0"/>
              </a:defRPr>
            </a:lvl1pPr>
          </a:lstStyle>
          <a:p>
            <a:r>
              <a:rPr lang="tr-TR" dirty="0"/>
              <a:t>Asıl başlık stili için tıklatın</a:t>
            </a:r>
            <a:endParaRPr lang="en-US" dirty="0"/>
          </a:p>
        </p:txBody>
      </p:sp>
      <p:sp>
        <p:nvSpPr>
          <p:cNvPr id="9" name="Subtitle 2"/>
          <p:cNvSpPr>
            <a:spLocks noGrp="1"/>
          </p:cNvSpPr>
          <p:nvPr>
            <p:ph type="subTitle" idx="1"/>
          </p:nvPr>
        </p:nvSpPr>
        <p:spPr>
          <a:xfrm>
            <a:off x="1434164" y="4816557"/>
            <a:ext cx="9144000" cy="647743"/>
          </a:xfrm>
        </p:spPr>
        <p:txBody>
          <a:bodyPr/>
          <a:lstStyle>
            <a:lvl1pPr marL="0" indent="0" algn="ctr">
              <a:buNone/>
              <a:defRPr sz="2400">
                <a:latin typeface="Garamond" panose="02020404030301010803"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Asıl alt başlık stilini düzenlemek için tıklayın</a:t>
            </a:r>
            <a:endParaRPr lang="en-US" dirty="0"/>
          </a:p>
        </p:txBody>
      </p:sp>
    </p:spTree>
    <p:extLst>
      <p:ext uri="{BB962C8B-B14F-4D97-AF65-F5344CB8AC3E}">
        <p14:creationId xmlns:p14="http://schemas.microsoft.com/office/powerpoint/2010/main" val="114797536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1_Başlık ve İçerik">
    <p:spTree>
      <p:nvGrpSpPr>
        <p:cNvPr id="1" name=""/>
        <p:cNvGrpSpPr/>
        <p:nvPr/>
      </p:nvGrpSpPr>
      <p:grpSpPr>
        <a:xfrm>
          <a:off x="0" y="0"/>
          <a:ext cx="0" cy="0"/>
          <a:chOff x="0" y="0"/>
          <a:chExt cx="0" cy="0"/>
        </a:xfrm>
      </p:grpSpPr>
      <p:sp>
        <p:nvSpPr>
          <p:cNvPr id="8" name="Title 1"/>
          <p:cNvSpPr>
            <a:spLocks noGrp="1"/>
          </p:cNvSpPr>
          <p:nvPr>
            <p:ph type="title" hasCustomPrompt="1"/>
          </p:nvPr>
        </p:nvSpPr>
        <p:spPr>
          <a:xfrm>
            <a:off x="6694518" y="1"/>
            <a:ext cx="5014373" cy="742895"/>
          </a:xfrm>
        </p:spPr>
        <p:txBody>
          <a:bodyPr>
            <a:normAutofit/>
          </a:bodyPr>
          <a:lstStyle>
            <a:lvl1pPr algn="r">
              <a:defRPr sz="2800" b="1" baseline="0">
                <a:solidFill>
                  <a:schemeClr val="bg1"/>
                </a:solidFill>
                <a:latin typeface="Cambria" panose="02040503050406030204" pitchFamily="18" charset="0"/>
                <a:ea typeface="Cambria" panose="02040503050406030204" pitchFamily="18" charset="0"/>
                <a:cs typeface="Times New Roman" panose="02020603050405020304" pitchFamily="18" charset="0"/>
              </a:defRPr>
            </a:lvl1pPr>
          </a:lstStyle>
          <a:p>
            <a:r>
              <a:rPr lang="tr-TR"/>
              <a:t>YANSI BAŞLIĞI</a:t>
            </a:r>
            <a:endParaRPr lang="en-US"/>
          </a:p>
        </p:txBody>
      </p:sp>
      <p:sp>
        <p:nvSpPr>
          <p:cNvPr id="10" name="İçerik Yer Tutucusu 2"/>
          <p:cNvSpPr>
            <a:spLocks noGrp="1"/>
          </p:cNvSpPr>
          <p:nvPr>
            <p:ph idx="1"/>
          </p:nvPr>
        </p:nvSpPr>
        <p:spPr>
          <a:xfrm>
            <a:off x="1026867" y="1449625"/>
            <a:ext cx="10515600" cy="4351338"/>
          </a:xfrm>
        </p:spPr>
        <p:txBody>
          <a:bodyPr>
            <a:noAutofit/>
          </a:bodyPr>
          <a:lstStyle>
            <a:lvl1pPr marL="171450" indent="-171450">
              <a:buClr>
                <a:schemeClr val="accent5">
                  <a:lumMod val="75000"/>
                </a:schemeClr>
              </a:buClr>
              <a:buFont typeface="Wingdings" panose="05000000000000000000" pitchFamily="2" charset="2"/>
              <a:buChar char="Ø"/>
              <a:defRPr sz="2000">
                <a:latin typeface="Cambria" panose="02040503050406030204" pitchFamily="18" charset="0"/>
                <a:ea typeface="Cambria" panose="02040503050406030204" pitchFamily="18" charset="0"/>
              </a:defRPr>
            </a:lvl1pPr>
          </a:lstStyle>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a:p>
            <a:pPr>
              <a:buClr>
                <a:srgbClr val="9D1D1D"/>
              </a:buClr>
              <a:buFont typeface="Wingdings" panose="05000000000000000000" pitchFamily="2" charset="2"/>
              <a:buChar char="v"/>
            </a:pPr>
            <a:endParaRPr lang="tr-TR" sz="2800">
              <a:latin typeface="Garamond" panose="02020404030301010803" pitchFamily="18" charset="0"/>
              <a:cs typeface="Arial" panose="020B0604020202020204" pitchFamily="34" charset="0"/>
            </a:endParaRPr>
          </a:p>
        </p:txBody>
      </p:sp>
    </p:spTree>
    <p:extLst>
      <p:ext uri="{BB962C8B-B14F-4D97-AF65-F5344CB8AC3E}">
        <p14:creationId xmlns:p14="http://schemas.microsoft.com/office/powerpoint/2010/main" val="297026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C297824-ADFA-4B18-9B98-A14E7805314C}" type="datetime1">
              <a:rPr lang="en-US" smtClean="0"/>
              <a:t>2/21/2025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4025797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BD0F62AF-9D04-460D-AB6D-9B7EC07D7CCA}"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76930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94AF27FB-D74D-4364-BAC6-7785018F9B01}" type="datetime1">
              <a:rPr lang="en-US" smtClean="0"/>
              <a:t>2/21/2025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64FEF47-0BC9-43F1-A28E-D23A1DDFCF4A}" type="slidenum">
              <a:rPr lang="tr-TR" smtClean="0"/>
              <a:t>‹#›</a:t>
            </a:fld>
            <a:endParaRPr lang="tr-TR"/>
          </a:p>
        </p:txBody>
      </p:sp>
    </p:spTree>
    <p:extLst>
      <p:ext uri="{BB962C8B-B14F-4D97-AF65-F5344CB8AC3E}">
        <p14:creationId xmlns:p14="http://schemas.microsoft.com/office/powerpoint/2010/main" val="1780201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5" Type="http://schemas.openxmlformats.org/officeDocument/2006/relationships/slideLayout" Target="../slideLayouts/slideLayout39.xml"/><Relationship Id="rId4" Type="http://schemas.openxmlformats.org/officeDocument/2006/relationships/slideLayout" Target="../slideLayouts/slideLayout38.xml"/><Relationship Id="rId9"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0.xml"/><Relationship Id="rId3" Type="http://schemas.openxmlformats.org/officeDocument/2006/relationships/slideLayout" Target="../slideLayouts/slideLayout45.xml"/><Relationship Id="rId7" Type="http://schemas.openxmlformats.org/officeDocument/2006/relationships/slideLayout" Target="../slideLayouts/slideLayout49.xml"/><Relationship Id="rId12" Type="http://schemas.openxmlformats.org/officeDocument/2006/relationships/theme" Target="../theme/theme5.xml"/><Relationship Id="rId2" Type="http://schemas.openxmlformats.org/officeDocument/2006/relationships/slideLayout" Target="../slideLayouts/slideLayout44.xml"/><Relationship Id="rId1" Type="http://schemas.openxmlformats.org/officeDocument/2006/relationships/slideLayout" Target="../slideLayouts/slideLayout43.xml"/><Relationship Id="rId6" Type="http://schemas.openxmlformats.org/officeDocument/2006/relationships/slideLayout" Target="../slideLayouts/slideLayout48.xml"/><Relationship Id="rId11" Type="http://schemas.openxmlformats.org/officeDocument/2006/relationships/slideLayout" Target="../slideLayouts/slideLayout53.xml"/><Relationship Id="rId5" Type="http://schemas.openxmlformats.org/officeDocument/2006/relationships/slideLayout" Target="../slideLayouts/slideLayout47.xml"/><Relationship Id="rId10" Type="http://schemas.openxmlformats.org/officeDocument/2006/relationships/slideLayout" Target="../slideLayouts/slideLayout52.xml"/><Relationship Id="rId4" Type="http://schemas.openxmlformats.org/officeDocument/2006/relationships/slideLayout" Target="../slideLayouts/slideLayout46.xml"/><Relationship Id="rId9" Type="http://schemas.openxmlformats.org/officeDocument/2006/relationships/slideLayout" Target="../slideLayouts/slideLayout5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1.xml"/><Relationship Id="rId13" Type="http://schemas.openxmlformats.org/officeDocument/2006/relationships/slideLayout" Target="../slideLayouts/slideLayout66.xml"/><Relationship Id="rId3" Type="http://schemas.openxmlformats.org/officeDocument/2006/relationships/slideLayout" Target="../slideLayouts/slideLayout56.xml"/><Relationship Id="rId7" Type="http://schemas.openxmlformats.org/officeDocument/2006/relationships/slideLayout" Target="../slideLayouts/slideLayout60.xml"/><Relationship Id="rId12" Type="http://schemas.openxmlformats.org/officeDocument/2006/relationships/slideLayout" Target="../slideLayouts/slideLayout65.xml"/><Relationship Id="rId2" Type="http://schemas.openxmlformats.org/officeDocument/2006/relationships/slideLayout" Target="../slideLayouts/slideLayout55.xml"/><Relationship Id="rId16" Type="http://schemas.openxmlformats.org/officeDocument/2006/relationships/image" Target="../media/image2.png"/><Relationship Id="rId1" Type="http://schemas.openxmlformats.org/officeDocument/2006/relationships/slideLayout" Target="../slideLayouts/slideLayout54.xml"/><Relationship Id="rId6" Type="http://schemas.openxmlformats.org/officeDocument/2006/relationships/slideLayout" Target="../slideLayouts/slideLayout59.xml"/><Relationship Id="rId11" Type="http://schemas.openxmlformats.org/officeDocument/2006/relationships/slideLayout" Target="../slideLayouts/slideLayout64.xml"/><Relationship Id="rId5" Type="http://schemas.openxmlformats.org/officeDocument/2006/relationships/slideLayout" Target="../slideLayouts/slideLayout58.xml"/><Relationship Id="rId15" Type="http://schemas.openxmlformats.org/officeDocument/2006/relationships/theme" Target="../theme/theme6.xml"/><Relationship Id="rId10" Type="http://schemas.openxmlformats.org/officeDocument/2006/relationships/slideLayout" Target="../slideLayouts/slideLayout63.xml"/><Relationship Id="rId4" Type="http://schemas.openxmlformats.org/officeDocument/2006/relationships/slideLayout" Target="../slideLayouts/slideLayout57.xml"/><Relationship Id="rId9" Type="http://schemas.openxmlformats.org/officeDocument/2006/relationships/slideLayout" Target="../slideLayouts/slideLayout62.xml"/><Relationship Id="rId14" Type="http://schemas.openxmlformats.org/officeDocument/2006/relationships/slideLayout" Target="../slideLayouts/slideLayout6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93B058-05F4-41B6-A181-B9A84898DE38}" type="datetime1">
              <a:rPr lang="en-US" smtClean="0"/>
              <a:t>2/21/2025</a:t>
            </a:fld>
            <a:endParaRPr lang="tr-TR"/>
          </a:p>
        </p:txBody>
      </p:sp>
      <p:sp>
        <p:nvSpPr>
          <p:cNvPr id="5" name="Altbilgi Yer Tutucusu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4FEF47-0BC9-43F1-A28E-D23A1DDFCF4A}" type="slidenum">
              <a:rPr lang="tr-TR" smtClean="0"/>
              <a:t>‹#›</a:t>
            </a:fld>
            <a:endParaRPr lang="tr-TR"/>
          </a:p>
        </p:txBody>
      </p:sp>
    </p:spTree>
    <p:extLst>
      <p:ext uri="{BB962C8B-B14F-4D97-AF65-F5344CB8AC3E}">
        <p14:creationId xmlns:p14="http://schemas.microsoft.com/office/powerpoint/2010/main" val="411852214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ED2EF3-8EF5-47FA-B7C0-DE067F9FDA5F}" type="datetime1">
              <a:rPr lang="en-US" smtClean="0"/>
              <a:t>2/21/2025</a:t>
            </a:fld>
            <a:endParaRPr lang="tr-TR"/>
          </a:p>
        </p:txBody>
      </p:sp>
      <p:sp>
        <p:nvSpPr>
          <p:cNvPr id="5" name="Altbilgi Yer Tutucusu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B117C-F9D4-46D5-B41D-87C45773BC26}" type="slidenum">
              <a:rPr lang="tr-TR" smtClean="0"/>
              <a:t>‹#›</a:t>
            </a:fld>
            <a:endParaRPr lang="tr-TR"/>
          </a:p>
        </p:txBody>
      </p:sp>
    </p:spTree>
    <p:extLst>
      <p:ext uri="{BB962C8B-B14F-4D97-AF65-F5344CB8AC3E}">
        <p14:creationId xmlns:p14="http://schemas.microsoft.com/office/powerpoint/2010/main" val="979640768"/>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820D9C-54E3-474B-AEEF-08AC01EF4185}" type="datetime1">
              <a:rPr lang="en-US" smtClean="0"/>
              <a:t>2/21/2025</a:t>
            </a:fld>
            <a:endParaRPr lang="tr-TR"/>
          </a:p>
        </p:txBody>
      </p:sp>
      <p:sp>
        <p:nvSpPr>
          <p:cNvPr id="5" name="Altbilgi Yer Tutucusu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292884-4097-4ADF-87B2-EE356CE5A6AB}" type="slidenum">
              <a:rPr lang="tr-TR" smtClean="0"/>
              <a:t>‹#›</a:t>
            </a:fld>
            <a:endParaRPr lang="tr-TR"/>
          </a:p>
        </p:txBody>
      </p:sp>
    </p:spTree>
    <p:extLst>
      <p:ext uri="{BB962C8B-B14F-4D97-AF65-F5344CB8AC3E}">
        <p14:creationId xmlns:p14="http://schemas.microsoft.com/office/powerpoint/2010/main" val="46432224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EC9037-56D1-4DEA-ABE5-0C55EF75D523}" type="datetime1">
              <a:rPr lang="en-US" smtClean="0"/>
              <a:t>2/21/2025</a:t>
            </a:fld>
            <a:endParaRPr lang="tr-TR"/>
          </a:p>
        </p:txBody>
      </p:sp>
      <p:sp>
        <p:nvSpPr>
          <p:cNvPr id="5" name="Altbilgi Yer Tutucusu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2A676-7EAD-4A88-92E7-D75C369EE8D7}" type="slidenum">
              <a:rPr lang="tr-TR" smtClean="0"/>
              <a:t>‹#›</a:t>
            </a:fld>
            <a:endParaRPr lang="tr-TR"/>
          </a:p>
        </p:txBody>
      </p:sp>
    </p:spTree>
    <p:extLst>
      <p:ext uri="{BB962C8B-B14F-4D97-AF65-F5344CB8AC3E}">
        <p14:creationId xmlns:p14="http://schemas.microsoft.com/office/powerpoint/2010/main" val="2007744181"/>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B2842B-21C4-4860-B53F-5D5CAE714EDF}" type="datetime1">
              <a:rPr lang="en-US" smtClean="0"/>
              <a:t>2/21/2025</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776FF-AC16-4B72-9C8A-C6C7B834E379}" type="slidenum">
              <a:rPr lang="tr-TR" smtClean="0"/>
              <a:t>‹#›</a:t>
            </a:fld>
            <a:endParaRPr lang="tr-TR"/>
          </a:p>
        </p:txBody>
      </p:sp>
    </p:spTree>
    <p:extLst>
      <p:ext uri="{BB962C8B-B14F-4D97-AF65-F5344CB8AC3E}">
        <p14:creationId xmlns:p14="http://schemas.microsoft.com/office/powerpoint/2010/main" val="2135186873"/>
      </p:ext>
    </p:extLst>
  </p:cSld>
  <p:clrMap bg1="lt1" tx1="dk1" bg2="lt2" tx2="dk2" accent1="accent1" accent2="accent2" accent3="accent3" accent4="accent4" accent5="accent5" accent6="accent6" hlink="hlink" folHlink="folHlink"/>
  <p:sldLayoutIdLst>
    <p:sldLayoutId id="2147483771" r:id="rId1"/>
    <p:sldLayoutId id="2147483772" r:id="rId2"/>
    <p:sldLayoutId id="2147483773" r:id="rId3"/>
    <p:sldLayoutId id="2147483774" r:id="rId4"/>
    <p:sldLayoutId id="2147483775" r:id="rId5"/>
    <p:sldLayoutId id="2147483776" r:id="rId6"/>
    <p:sldLayoutId id="2147483777" r:id="rId7"/>
    <p:sldLayoutId id="2147483778" r:id="rId8"/>
    <p:sldLayoutId id="2147483779" r:id="rId9"/>
    <p:sldLayoutId id="2147483780" r:id="rId10"/>
    <p:sldLayoutId id="2147483781"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FD5017-CF02-4C29-B765-44584DE6C3BF}" type="datetime1">
              <a:rPr lang="en-US" smtClean="0"/>
              <a:t>2/21/2025</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5776FF-AC16-4B72-9C8A-C6C7B834E379}" type="slidenum">
              <a:rPr lang="tr-TR" smtClean="0"/>
              <a:t>‹#›</a:t>
            </a:fld>
            <a:endParaRPr lang="tr-TR"/>
          </a:p>
        </p:txBody>
      </p:sp>
      <p:pic>
        <p:nvPicPr>
          <p:cNvPr id="7" name="Resim 6">
            <a:extLst>
              <a:ext uri="{FF2B5EF4-FFF2-40B4-BE49-F238E27FC236}">
                <a16:creationId xmlns:a16="http://schemas.microsoft.com/office/drawing/2014/main" id="{241CA648-8299-4922-984B-79BD00C94040}"/>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3011849945"/>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94" r:id="rId3"/>
    <p:sldLayoutId id="2147483785" r:id="rId4"/>
    <p:sldLayoutId id="2147483786" r:id="rId5"/>
    <p:sldLayoutId id="2147483787" r:id="rId6"/>
    <p:sldLayoutId id="2147483788" r:id="rId7"/>
    <p:sldLayoutId id="2147483789" r:id="rId8"/>
    <p:sldLayoutId id="2147483790" r:id="rId9"/>
    <p:sldLayoutId id="2147483791" r:id="rId10"/>
    <p:sldLayoutId id="2147483792" r:id="rId11"/>
    <p:sldLayoutId id="2147483793" r:id="rId12"/>
    <p:sldLayoutId id="2147483709" r:id="rId13"/>
    <p:sldLayoutId id="2147483710" r:id="rId1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5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5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etin kutusu 7">
            <a:extLst>
              <a:ext uri="{FF2B5EF4-FFF2-40B4-BE49-F238E27FC236}">
                <a16:creationId xmlns:a16="http://schemas.microsoft.com/office/drawing/2014/main" id="{A3948C96-EAF5-44AA-9EF6-A8AAB65CC645}"/>
              </a:ext>
            </a:extLst>
          </p:cNvPr>
          <p:cNvSpPr txBox="1"/>
          <p:nvPr/>
        </p:nvSpPr>
        <p:spPr>
          <a:xfrm>
            <a:off x="1050068" y="5039295"/>
            <a:ext cx="10091853" cy="707886"/>
          </a:xfrm>
          <a:prstGeom prst="rect">
            <a:avLst/>
          </a:prstGeom>
          <a:noFill/>
        </p:spPr>
        <p:txBody>
          <a:bodyPr wrap="square" rtlCol="0">
            <a:spAutoFit/>
          </a:bodyPr>
          <a:lstStyle/>
          <a:p>
            <a:pPr algn="ctr"/>
            <a:r>
              <a:rPr lang="tr-TR" sz="4000" b="1" dirty="0">
                <a:latin typeface="Garamond" panose="02020404030301010803" pitchFamily="18" charset="0"/>
                <a:ea typeface="Cambria" panose="02040503050406030204" pitchFamily="18" charset="0"/>
              </a:rPr>
              <a:t>SİGORTA PRİMİ TEŞVİKLERİ</a:t>
            </a:r>
          </a:p>
        </p:txBody>
      </p:sp>
      <p:sp>
        <p:nvSpPr>
          <p:cNvPr id="2" name="Dikdörtgen 1"/>
          <p:cNvSpPr/>
          <p:nvPr/>
        </p:nvSpPr>
        <p:spPr>
          <a:xfrm>
            <a:off x="4304319" y="5626894"/>
            <a:ext cx="3583353" cy="1169551"/>
          </a:xfrm>
          <a:prstGeom prst="rect">
            <a:avLst/>
          </a:prstGeom>
        </p:spPr>
        <p:txBody>
          <a:bodyPr wrap="none" lIns="91440" tIns="45720" rIns="91440" bIns="45720" anchor="t">
            <a:spAutoFit/>
          </a:bodyPr>
          <a:lstStyle/>
          <a:p>
            <a:pPr algn="ctr"/>
            <a:r>
              <a:rPr lang="tr-TR" sz="3200" dirty="0">
                <a:latin typeface="Garamond"/>
                <a:ea typeface="Cambria"/>
              </a:rPr>
              <a:t>2025</a:t>
            </a:r>
            <a:endParaRPr lang="tr-TR" sz="2800" dirty="0">
              <a:latin typeface="Garamond"/>
              <a:ea typeface="Cambria"/>
            </a:endParaRPr>
          </a:p>
          <a:p>
            <a:pPr algn="ctr"/>
            <a:endParaRPr lang="tr-TR" dirty="0">
              <a:latin typeface="Garamond"/>
              <a:ea typeface="Cambria"/>
            </a:endParaRPr>
          </a:p>
          <a:p>
            <a:pPr algn="ctr"/>
            <a:r>
              <a:rPr lang="tr-TR" sz="2000" dirty="0">
                <a:latin typeface="Garamond"/>
                <a:ea typeface="Cambria"/>
              </a:rPr>
              <a:t>Sigorta Primleri Genel Müdürlüğü</a:t>
            </a:r>
          </a:p>
        </p:txBody>
      </p:sp>
    </p:spTree>
    <p:extLst>
      <p:ext uri="{BB962C8B-B14F-4D97-AF65-F5344CB8AC3E}">
        <p14:creationId xmlns:p14="http://schemas.microsoft.com/office/powerpoint/2010/main" val="1489707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261237240"/>
              </p:ext>
            </p:extLst>
          </p:nvPr>
        </p:nvGraphicFramePr>
        <p:xfrm>
          <a:off x="63205" y="1264513"/>
          <a:ext cx="12075943" cy="5006143"/>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3">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306316">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200" dirty="0">
                          <a:solidFill>
                            <a:schemeClr val="tx1"/>
                          </a:solidFill>
                          <a:effectLst/>
                          <a:latin typeface="Garamond" panose="02020404030301010803" pitchFamily="18" charset="0"/>
                        </a:rPr>
                        <a:t>PEK ALT SINIRINDAN</a:t>
                      </a:r>
                      <a:endParaRPr lang="tr-TR" sz="12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200" dirty="0">
                          <a:solidFill>
                            <a:schemeClr val="tx1"/>
                          </a:solidFill>
                          <a:effectLst/>
                          <a:latin typeface="Garamond" panose="02020404030301010803" pitchFamily="18" charset="0"/>
                        </a:rPr>
                        <a:t>PEK ÜST SINIRINDAN</a:t>
                      </a:r>
                      <a:endParaRPr lang="tr-TR" sz="12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201695">
                <a:tc gridSpan="6">
                  <a:txBody>
                    <a:bodyPr/>
                    <a:lstStyle/>
                    <a:p>
                      <a:pPr algn="ctr" fontAlgn="base">
                        <a:lnSpc>
                          <a:spcPct val="115000"/>
                        </a:lnSpc>
                        <a:spcAft>
                          <a:spcPts val="0"/>
                        </a:spcAft>
                      </a:pPr>
                      <a:r>
                        <a:rPr lang="tr-T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1,2,3,4 ve 5. BÖLGELER İMALAT DIŞI SEKTÖRLER</a:t>
                      </a:r>
                      <a:endParaRPr lang="tr-TR"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alpha val="58000"/>
                      </a:schemeClr>
                    </a:solidFill>
                  </a:tcPr>
                </a:tc>
                <a:tc hMerge="1">
                  <a:txBody>
                    <a:bodyPr/>
                    <a:lstStyle/>
                    <a:p>
                      <a:pPr algn="ctr" fontAlgn="base">
                        <a:lnSpc>
                          <a:spcPct val="115000"/>
                        </a:lnSpc>
                        <a:spcAft>
                          <a:spcPts val="0"/>
                        </a:spcAft>
                      </a:pP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algn="ctr" fontAlgn="base">
                        <a:lnSpc>
                          <a:spcPct val="115000"/>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endParaRPr lang="tr-TR"/>
                    </a:p>
                  </a:txBody>
                  <a:tcPr marL="68580" marR="68580" marT="0" marB="0">
                    <a:solidFill>
                      <a:schemeClr val="accent1">
                        <a:alpha val="58000"/>
                      </a:schemeClr>
                    </a:solidFill>
                  </a:tcPr>
                </a:tc>
                <a:tc hMerge="1">
                  <a:txBody>
                    <a:bodyPr/>
                    <a:lstStyle/>
                    <a:p>
                      <a:endParaRPr lang="tr-TR" dirty="0"/>
                    </a:p>
                  </a:txBody>
                  <a:tcPr marL="68580" marR="68580" marT="0" marB="0">
                    <a:solidFill>
                      <a:schemeClr val="accent1">
                        <a:alpha val="58000"/>
                      </a:schemeClr>
                    </a:solidFill>
                  </a:tcPr>
                </a:tc>
                <a:extLst>
                  <a:ext uri="{0D108BD9-81ED-4DB2-BD59-A6C34878D82A}">
                    <a16:rowId xmlns:a16="http://schemas.microsoft.com/office/drawing/2014/main" val="723532410"/>
                  </a:ext>
                </a:extLst>
              </a:tr>
              <a:tr h="548913">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%16,75)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(%4xPEK + %16,75xA.Ü)</a:t>
                      </a:r>
                    </a:p>
                  </a:txBody>
                  <a:tcPr marL="68580" marR="68580" marT="0" marB="0">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 – (%5xPEK +% 16,75xA.Ü))</a:t>
                      </a:r>
                    </a:p>
                  </a:txBody>
                  <a:tcPr marL="68580" marR="68580" marT="0" marB="0">
                    <a:solidFill>
                      <a:schemeClr val="accent1">
                        <a:alpha val="40000"/>
                      </a:schemeClr>
                    </a:solidFill>
                  </a:tcPr>
                </a:tc>
                <a:extLst>
                  <a:ext uri="{0D108BD9-81ED-4DB2-BD59-A6C34878D82A}">
                    <a16:rowId xmlns:a16="http://schemas.microsoft.com/office/drawing/2014/main" val="2439625030"/>
                  </a:ext>
                </a:extLst>
              </a:tr>
              <a:tr h="354906">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5.396,14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4.420,94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12.157,58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61.470,55 TL</a:t>
                      </a:r>
                    </a:p>
                  </a:txBody>
                  <a:tcPr marL="0" marR="0" marT="0" marB="0" anchor="ctr">
                    <a:solidFill>
                      <a:srgbClr val="C00000">
                        <a:alpha val="40000"/>
                      </a:srgbClr>
                    </a:solidFill>
                  </a:tcPr>
                </a:tc>
                <a:extLst>
                  <a:ext uri="{0D108BD9-81ED-4DB2-BD59-A6C34878D82A}">
                    <a16:rowId xmlns:a16="http://schemas.microsoft.com/office/drawing/2014/main" val="2916590750"/>
                  </a:ext>
                </a:extLst>
              </a:tr>
              <a:tr h="220354">
                <a:tc gridSpan="6">
                  <a:txBody>
                    <a:bodyPr/>
                    <a:lstStyle/>
                    <a:p>
                      <a:pPr marL="0" algn="ctr" defTabSz="914400" rtl="0" eaLnBrk="1" fontAlgn="base" latinLnBrk="0" hangingPunct="1">
                        <a:lnSpc>
                          <a:spcPct val="115000"/>
                        </a:lnSpc>
                        <a:spcAft>
                          <a:spcPts val="0"/>
                        </a:spcAft>
                      </a:pPr>
                      <a:r>
                        <a:rPr lang="tr-T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1,2,3,4 ve 5. BÖLGELER </a:t>
                      </a:r>
                      <a:r>
                        <a:rPr lang="tr-TR" sz="12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2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extLst>
                  <a:ext uri="{0D108BD9-81ED-4DB2-BD59-A6C34878D82A}">
                    <a16:rowId xmlns:a16="http://schemas.microsoft.com/office/drawing/2014/main" val="3511928173"/>
                  </a:ext>
                </a:extLst>
              </a:tr>
              <a:tr h="548913">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a:t>
                      </a:r>
                      <a:r>
                        <a:rPr lang="tr-TR" sz="1200" b="1" kern="1200" dirty="0">
                          <a:solidFill>
                            <a:schemeClr val="accent1">
                              <a:lumMod val="50000"/>
                            </a:schemeClr>
                          </a:solidFill>
                          <a:effectLst/>
                          <a:latin typeface="Garamond" panose="02020404030301010803" pitchFamily="18" charset="0"/>
                          <a:ea typeface="+mn-ea"/>
                          <a:cs typeface="Times New Roman" panose="02020603050405020304" pitchFamily="18" charset="0"/>
                        </a:rPr>
                        <a:t>%5 + %15,75</a:t>
                      </a: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a:t>
                      </a:r>
                      <a:r>
                        <a:rPr lang="tr-TR" sz="1200" b="1" kern="1200" dirty="0">
                          <a:solidFill>
                            <a:schemeClr val="accent1">
                              <a:lumMod val="50000"/>
                            </a:schemeClr>
                          </a:solidFill>
                          <a:effectLst/>
                          <a:latin typeface="Garamond" panose="02020404030301010803" pitchFamily="18" charset="0"/>
                          <a:ea typeface="+mn-ea"/>
                          <a:cs typeface="Times New Roman" panose="02020603050405020304" pitchFamily="18" charset="0"/>
                        </a:rPr>
                        <a:t>%5xPEK + %15,75xA.Ü</a:t>
                      </a: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 – (%5xPEK + %15,75xA.Ü))</a:t>
                      </a:r>
                    </a:p>
                  </a:txBody>
                  <a:tcPr marL="68580" marR="68580" marT="0" marB="0" anchor="ctr">
                    <a:solidFill>
                      <a:schemeClr val="accent1">
                        <a:alpha val="40000"/>
                      </a:schemeClr>
                    </a:solidFill>
                  </a:tcPr>
                </a:tc>
                <a:extLst>
                  <a:ext uri="{0D108BD9-81ED-4DB2-BD59-A6C34878D82A}">
                    <a16:rowId xmlns:a16="http://schemas.microsoft.com/office/drawing/2014/main" val="3276680606"/>
                  </a:ext>
                </a:extLst>
              </a:tr>
              <a:tr h="354906">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5.396,14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4.420,94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13.847,94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59.780,19 TL</a:t>
                      </a:r>
                    </a:p>
                  </a:txBody>
                  <a:tcPr marL="0" marR="0" marT="0" marB="0" anchor="ctr">
                    <a:solidFill>
                      <a:srgbClr val="C00000">
                        <a:alpha val="40000"/>
                      </a:srgbClr>
                    </a:solidFill>
                  </a:tcPr>
                </a:tc>
                <a:extLst>
                  <a:ext uri="{0D108BD9-81ED-4DB2-BD59-A6C34878D82A}">
                    <a16:rowId xmlns:a16="http://schemas.microsoft.com/office/drawing/2014/main" val="2612646894"/>
                  </a:ext>
                </a:extLst>
              </a:tr>
              <a:tr h="262896">
                <a:tc gridSpan="6">
                  <a:txBody>
                    <a:bodyPr/>
                    <a:lstStyle/>
                    <a:p>
                      <a:pPr marL="0" algn="ctr" defTabSz="914400" rtl="0" eaLnBrk="1" fontAlgn="base" latinLnBrk="0" hangingPunct="1">
                        <a:lnSpc>
                          <a:spcPct val="115000"/>
                        </a:lnSpc>
                        <a:spcAft>
                          <a:spcPts val="0"/>
                        </a:spcAft>
                      </a:pPr>
                      <a:r>
                        <a:rPr lang="tr-T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6. BÖLGE İMALAT DIŞI SEKTÖRLER </a:t>
                      </a:r>
                      <a:endParaRPr lang="tr-TR" sz="12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00B05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00B050">
                        <a:alpha val="40000"/>
                      </a:srgb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0000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C0000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C00000">
                        <a:alpha val="40000"/>
                      </a:srgbClr>
                    </a:solidFill>
                  </a:tcPr>
                </a:tc>
                <a:extLst>
                  <a:ext uri="{0D108BD9-81ED-4DB2-BD59-A6C34878D82A}">
                    <a16:rowId xmlns:a16="http://schemas.microsoft.com/office/drawing/2014/main" val="16563294"/>
                  </a:ext>
                </a:extLst>
              </a:tr>
              <a:tr h="548913">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%30,75)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(%4xPEK + %30,75xAÜ)</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(%37,5 – (4xPEK + %30,75xAÜ))</a:t>
                      </a:r>
                    </a:p>
                  </a:txBody>
                  <a:tcPr marL="68580" marR="68580" marT="0" marB="0" anchor="ctr">
                    <a:solidFill>
                      <a:schemeClr val="accent1">
                        <a:alpha val="40000"/>
                      </a:schemeClr>
                    </a:solidFill>
                  </a:tcPr>
                </a:tc>
                <a:extLst>
                  <a:ext uri="{0D108BD9-81ED-4DB2-BD59-A6C34878D82A}">
                    <a16:rowId xmlns:a16="http://schemas.microsoft.com/office/drawing/2014/main" val="1204026670"/>
                  </a:ext>
                </a:extLst>
              </a:tr>
              <a:tr h="354906">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9.036,91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780,17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15.798,35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57.829,78 TL</a:t>
                      </a:r>
                    </a:p>
                  </a:txBody>
                  <a:tcPr marL="0" marR="0" marT="0" marB="0" anchor="ctr">
                    <a:solidFill>
                      <a:srgbClr val="C00000">
                        <a:alpha val="40000"/>
                      </a:srgbClr>
                    </a:solidFill>
                  </a:tcPr>
                </a:tc>
                <a:extLst>
                  <a:ext uri="{0D108BD9-81ED-4DB2-BD59-A6C34878D82A}">
                    <a16:rowId xmlns:a16="http://schemas.microsoft.com/office/drawing/2014/main" val="2327011517"/>
                  </a:ext>
                </a:extLst>
              </a:tr>
              <a:tr h="271158">
                <a:tc gridSpan="6">
                  <a:txBody>
                    <a:bodyPr/>
                    <a:lstStyle/>
                    <a:p>
                      <a:pPr marL="0" algn="ctr" defTabSz="914400" rtl="0" eaLnBrk="1" fontAlgn="base" latinLnBrk="0" hangingPunct="1">
                        <a:lnSpc>
                          <a:spcPct val="115000"/>
                        </a:lnSpc>
                        <a:spcAft>
                          <a:spcPts val="0"/>
                        </a:spcAft>
                      </a:pPr>
                      <a:r>
                        <a:rPr lang="tr-T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6. BÖLGE </a:t>
                      </a:r>
                      <a:r>
                        <a:rPr lang="tr-TR" sz="12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2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00B05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00B050">
                        <a:alpha val="40000"/>
                      </a:srgb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0000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C0000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C00000">
                        <a:alpha val="40000"/>
                      </a:srgbClr>
                    </a:solidFill>
                  </a:tcPr>
                </a:tc>
                <a:extLst>
                  <a:ext uri="{0D108BD9-81ED-4DB2-BD59-A6C34878D82A}">
                    <a16:rowId xmlns:a16="http://schemas.microsoft.com/office/drawing/2014/main" val="3411077816"/>
                  </a:ext>
                </a:extLst>
              </a:tr>
              <a:tr h="548913">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20000"/>
                        <a:lumOff val="8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 + %29,75)</a:t>
                      </a:r>
                    </a:p>
                  </a:txBody>
                  <a:tcPr marL="68580" marR="68580" marT="0" marB="0" anchor="ctr">
                    <a:solidFill>
                      <a:schemeClr val="tx2">
                        <a:lumMod val="20000"/>
                        <a:lumOff val="8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a:t>
                      </a:r>
                    </a:p>
                  </a:txBody>
                  <a:tcPr marL="68580" marR="68580" marT="0" marB="0" anchor="ctr">
                    <a:solidFill>
                      <a:schemeClr val="tx2">
                        <a:lumMod val="20000"/>
                        <a:lumOff val="8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(%5xPEK + %29,75xAÜ)</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(%37,5 – (5xPEK + %29,75xAÜ))</a:t>
                      </a:r>
                    </a:p>
                  </a:txBody>
                  <a:tcPr marL="68580" marR="68580" marT="0" marB="0" anchor="ctr">
                    <a:solidFill>
                      <a:schemeClr val="accent1">
                        <a:alpha val="40000"/>
                      </a:schemeClr>
                    </a:solidFill>
                  </a:tcPr>
                </a:tc>
                <a:extLst>
                  <a:ext uri="{0D108BD9-81ED-4DB2-BD59-A6C34878D82A}">
                    <a16:rowId xmlns:a16="http://schemas.microsoft.com/office/drawing/2014/main" val="887130496"/>
                  </a:ext>
                </a:extLst>
              </a:tr>
              <a:tr h="354906">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9.036,91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a:solidFill>
                            <a:schemeClr val="bg1"/>
                          </a:solidFill>
                          <a:effectLst/>
                          <a:latin typeface="Garamond" panose="02020404030301010803" pitchFamily="18" charset="0"/>
                          <a:ea typeface="+mn-ea"/>
                          <a:cs typeface="+mn-cs"/>
                        </a:rPr>
                        <a:t>780,17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17.488,71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56.139,42 TL</a:t>
                      </a:r>
                    </a:p>
                  </a:txBody>
                  <a:tcPr marL="0" marR="0" marT="0" marB="0" anchor="ctr">
                    <a:solidFill>
                      <a:srgbClr val="C00000">
                        <a:alpha val="40000"/>
                      </a:srgbClr>
                    </a:solidFill>
                  </a:tcPr>
                </a:tc>
                <a:extLst>
                  <a:ext uri="{0D108BD9-81ED-4DB2-BD59-A6C34878D82A}">
                    <a16:rowId xmlns:a16="http://schemas.microsoft.com/office/drawing/2014/main" val="4156597263"/>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ext uri="{D42A27DB-BD31-4B8C-83A1-F6EECF244321}">
                <p14:modId xmlns:p14="http://schemas.microsoft.com/office/powerpoint/2010/main" val="1480464070"/>
              </p:ext>
            </p:extLst>
          </p:nvPr>
        </p:nvGraphicFramePr>
        <p:xfrm>
          <a:off x="54107" y="911018"/>
          <a:ext cx="12083786" cy="375797"/>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375797">
                <a:tc>
                  <a:txBody>
                    <a:bodyPr/>
                    <a:lstStyle/>
                    <a:p>
                      <a:pPr algn="l">
                        <a:lnSpc>
                          <a:spcPct val="107000"/>
                        </a:lnSpc>
                        <a:spcAft>
                          <a:spcPts val="0"/>
                        </a:spcAft>
                      </a:pPr>
                      <a:r>
                        <a:rPr lang="tr-TR" sz="1300" b="1" dirty="0">
                          <a:solidFill>
                            <a:srgbClr val="C00000"/>
                          </a:solidFill>
                          <a:effectLst/>
                          <a:latin typeface="Garamond" panose="02020404030301010803" pitchFamily="18" charset="0"/>
                        </a:rPr>
                        <a:t>RAKAMLARLA TEŞVİK ÖRNEKLERİ  (2025 Yılı Brüt Asgari Ücretine Göre)</a:t>
                      </a:r>
                    </a:p>
                  </a:txBody>
                  <a:tcPr marL="58408" marR="58408" marT="0" marB="0" anchor="ctr">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6" name="Unvan 1">
            <a:extLst>
              <a:ext uri="{FF2B5EF4-FFF2-40B4-BE49-F238E27FC236}">
                <a16:creationId xmlns:a16="http://schemas.microsoft.com/office/drawing/2014/main" id="{BF30754B-3382-42B9-9360-19BFB289F77A}"/>
              </a:ext>
            </a:extLst>
          </p:cNvPr>
          <p:cNvSpPr txBox="1">
            <a:spLocks/>
          </p:cNvSpPr>
          <p:nvPr/>
        </p:nvSpPr>
        <p:spPr>
          <a:xfrm>
            <a:off x="2855742" y="52400"/>
            <a:ext cx="9316420"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Yatırımlarda Devlet Yardımları Hakkında Kararlar Uyarınca Uygulanan Teşvik </a:t>
            </a:r>
          </a:p>
        </p:txBody>
      </p:sp>
    </p:spTree>
    <p:extLst>
      <p:ext uri="{BB962C8B-B14F-4D97-AF65-F5344CB8AC3E}">
        <p14:creationId xmlns:p14="http://schemas.microsoft.com/office/powerpoint/2010/main" val="10594686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88999896"/>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5510 sayılı Kanun’un geçici 109 uncu maddesi.</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3824336402"/>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01.01.2025</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rPr>
                        <a:t>31.12.2025</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3749382558"/>
              </p:ext>
            </p:extLst>
          </p:nvPr>
        </p:nvGraphicFramePr>
        <p:xfrm>
          <a:off x="106957" y="1516101"/>
          <a:ext cx="12053198" cy="629285"/>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325658">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2025 yılı Ocak ila Aralık ayları/dönemlerinde şartları sağlayan işyerlerinden bildirilen sigortalılara ilişkin toplam prim ödeme gün sayısı ile 33,33 Türk lirasının çarpımı sonucu bulunacak tutar, işverenlerin Kuruma ödeyecekleri sigorta primlerinden mahsup edilir ve bu tutar İşsizlik Sigortası Fonundan karşılanır. </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953092111"/>
              </p:ext>
            </p:extLst>
          </p:nvPr>
        </p:nvGraphicFramePr>
        <p:xfrm>
          <a:off x="106957" y="2180236"/>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rPr>
                        <a:t>AÇIKLAMALAR</a:t>
                      </a: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414980"/>
            <a:ext cx="12057746" cy="2723823"/>
          </a:xfrm>
          <a:prstGeom prst="rect">
            <a:avLst/>
          </a:prstGeom>
          <a:solidFill>
            <a:schemeClr val="accent5">
              <a:lumMod val="20000"/>
              <a:lumOff val="80000"/>
            </a:schemeClr>
          </a:solidFill>
        </p:spPr>
        <p:txBody>
          <a:bodyPr wrap="square">
            <a:spAutoFit/>
          </a:bodyPr>
          <a:lstStyle/>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Destekten, 2024 yılının aynı ayında prime esas günlük kazancı 1.000 TL, toplu iş sözleşmesi uygulanan işyerlerinde 2.000 TL ve linyit ve taşkömürü işyerlerinde 2.667 TL ve altında ücretle çalıştırılan sigortalılar için yararlanılabilecektir. </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2025 yılında yeni açılacak işyerleri sigortalıların tamamı için ücret sınırı olmaksızın destekten yararlanacaktır. </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Destekten yararlanacak işyerlerinin; aylık prim hizmet belgelerini / muhtasar ve prim hizmet beyannamelerini yasal süresinde vermesi, primlerini yasal süresinde ödemesi, Kuruma borcunun bulunmaması (</a:t>
            </a:r>
            <a:r>
              <a:rPr lang="tr-TR" sz="1400" dirty="0">
                <a:solidFill>
                  <a:srgbClr val="002060"/>
                </a:solidFill>
                <a:latin typeface="Garamond" panose="02020404030301010803" pitchFamily="18" charset="0"/>
              </a:rPr>
              <a:t>varsa yapılandırılmış/tecil ve taksitlendirilmiş olması ve düzenli ödenmesi),</a:t>
            </a:r>
            <a:r>
              <a:rPr lang="tr-TR" sz="1300" dirty="0">
                <a:solidFill>
                  <a:srgbClr val="002060"/>
                </a:solidFill>
                <a:latin typeface="Garamond" panose="02020404030301010803" pitchFamily="18" charset="0"/>
              </a:rPr>
              <a:t> kayıt dışı sigortalı çalıştırmaması ve sahte sigortalı bildiriminde bulunmaması gerekmektedir.</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2024 yılının en az sigortalı bildirimi yapılan ayındaki/dönemindeki sigortalı sayısının altında sigortalı bildirimi yapılan aylar için destek verilmeyecektir.</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5335 sayılı Kanunun 30 uncu maddesinin ikinci fıkrası kapsamına giren kurum ve kuruluşlara ait işyerleri için uygulanmayacaktır.</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Kayıt dışı sigortalı çalıştırılması  ile sahte sigortalı bildiriminin tespiti halinde faydalanılan asgari ücret desteği geri alınacaktır. Tespit tarihinden sonra da destek verilmeyecektir. </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Yapılan denetim ve incelemelerde veya mahkeme kararı neticesinde ya da kamu kurum ve kuruluşlardan alınan bilgi ve belgelerden 2025 yılı içinde aylık brüt asgari ücretin onda birini (2.600,55 TL'yi) geçmeyecek tutarda eksik prime esas kazanç bildirimi yapıldığının tespiti durumunda; Kurumca işverene ihtar yapılacak ve on beş günlük süre içinde söz konusu eksikliği gideren işyerleri, asgari ücret desteğinden yararlanmaya devam edecektir.</a:t>
            </a:r>
          </a:p>
          <a:p>
            <a:pPr algn="just"/>
            <a:endParaRPr lang="tr-TR" sz="1400" dirty="0">
              <a:solidFill>
                <a:srgbClr val="002060"/>
              </a:solidFill>
              <a:latin typeface="Garamond" panose="02020404030301010803" pitchFamily="18" charset="0"/>
            </a:endParaRPr>
          </a:p>
        </p:txBody>
      </p:sp>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4235273262"/>
              </p:ext>
            </p:extLst>
          </p:nvPr>
        </p:nvGraphicFramePr>
        <p:xfrm>
          <a:off x="102408" y="5629077"/>
          <a:ext cx="12075944" cy="626701"/>
        </p:xfrm>
        <a:graphic>
          <a:graphicData uri="http://schemas.openxmlformats.org/drawingml/2006/table">
            <a:tbl>
              <a:tblPr firstRow="1" firstCol="1" bandRow="1">
                <a:tableStyleId>{5C22544A-7EE6-4342-B048-85BDC9FD1C3A}</a:tableStyleId>
              </a:tblPr>
              <a:tblGrid>
                <a:gridCol w="5895995">
                  <a:extLst>
                    <a:ext uri="{9D8B030D-6E8A-4147-A177-3AD203B41FA5}">
                      <a16:colId xmlns:a16="http://schemas.microsoft.com/office/drawing/2014/main" val="2564627808"/>
                    </a:ext>
                  </a:extLst>
                </a:gridCol>
                <a:gridCol w="6179949">
                  <a:extLst>
                    <a:ext uri="{9D8B030D-6E8A-4147-A177-3AD203B41FA5}">
                      <a16:colId xmlns:a16="http://schemas.microsoft.com/office/drawing/2014/main" val="3708009783"/>
                    </a:ext>
                  </a:extLst>
                </a:gridCol>
              </a:tblGrid>
              <a:tr h="279358">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b="1" kern="12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GÜNLÜK</a:t>
                      </a:r>
                      <a:endParaRPr lang="tr-TR" sz="14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AYLIK</a:t>
                      </a:r>
                    </a:p>
                  </a:txBody>
                  <a:tcPr marL="68580" marR="68580" marT="0" marB="0">
                    <a:solidFill>
                      <a:schemeClr val="accent1">
                        <a:alpha val="58000"/>
                      </a:schemeClr>
                    </a:solidFill>
                  </a:tcPr>
                </a:tc>
                <a:extLst>
                  <a:ext uri="{0D108BD9-81ED-4DB2-BD59-A6C34878D82A}">
                    <a16:rowId xmlns:a16="http://schemas.microsoft.com/office/drawing/2014/main" val="340633354"/>
                  </a:ext>
                </a:extLst>
              </a:tr>
              <a:tr h="347343">
                <a:tc>
                  <a:txBody>
                    <a:bodyPr/>
                    <a:lstStyle/>
                    <a:p>
                      <a:pPr marL="0" algn="ctr" defTabSz="914400" rtl="0" eaLnBrk="1" fontAlgn="ctr" latinLnBrk="0" hangingPunct="1"/>
                      <a:r>
                        <a:rPr lang="tr-TR" sz="1600" b="1" kern="1200" dirty="0">
                          <a:solidFill>
                            <a:schemeClr val="bg1"/>
                          </a:solidFill>
                          <a:effectLst/>
                          <a:latin typeface="Garamond" panose="02020404030301010803" pitchFamily="18" charset="0"/>
                          <a:ea typeface="+mn-ea"/>
                          <a:cs typeface="+mn-cs"/>
                        </a:rPr>
                        <a:t>33,33 TL</a:t>
                      </a:r>
                    </a:p>
                  </a:txBody>
                  <a:tcPr marL="9525" marR="9525" marT="9525" marB="0" anchor="ctr">
                    <a:solidFill>
                      <a:srgbClr val="00B050">
                        <a:alpha val="40000"/>
                      </a:srgbClr>
                    </a:solidFill>
                  </a:tcPr>
                </a:tc>
                <a:tc>
                  <a:txBody>
                    <a:bodyPr/>
                    <a:lstStyle/>
                    <a:p>
                      <a:pPr marL="0" algn="ctr" defTabSz="914400" rtl="0" eaLnBrk="1" fontAlgn="ctr" latinLnBrk="0" hangingPunct="1"/>
                      <a:r>
                        <a:rPr lang="tr-TR" sz="1600" b="1" kern="1200" dirty="0">
                          <a:solidFill>
                            <a:schemeClr val="bg1"/>
                          </a:solidFill>
                          <a:effectLst/>
                          <a:latin typeface="Garamond" panose="02020404030301010803" pitchFamily="18" charset="0"/>
                          <a:ea typeface="+mn-ea"/>
                          <a:cs typeface="+mn-cs"/>
                        </a:rPr>
                        <a:t>1.000 TL</a:t>
                      </a:r>
                    </a:p>
                  </a:txBody>
                  <a:tcPr marL="9525" marR="9525" marT="9525" marB="0" anchor="ctr">
                    <a:solidFill>
                      <a:srgbClr val="C00000">
                        <a:alpha val="40000"/>
                      </a:srgbClr>
                    </a:solidFill>
                  </a:tcPr>
                </a:tc>
                <a:extLst>
                  <a:ext uri="{0D108BD9-81ED-4DB2-BD59-A6C34878D82A}">
                    <a16:rowId xmlns:a16="http://schemas.microsoft.com/office/drawing/2014/main" val="2087065980"/>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ext uri="{D42A27DB-BD31-4B8C-83A1-F6EECF244321}">
                <p14:modId xmlns:p14="http://schemas.microsoft.com/office/powerpoint/2010/main" val="1457699719"/>
              </p:ext>
            </p:extLst>
          </p:nvPr>
        </p:nvGraphicFramePr>
        <p:xfrm>
          <a:off x="93310" y="5380899"/>
          <a:ext cx="12083786" cy="248178"/>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RAKAMLARLA TEŞVİK ÖRNEKLERİ  (2025 Yılı Brüt Asgari Ücretine Göre)</a:t>
                      </a: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3" name="Unvan 1">
            <a:extLst>
              <a:ext uri="{FF2B5EF4-FFF2-40B4-BE49-F238E27FC236}">
                <a16:creationId xmlns:a16="http://schemas.microsoft.com/office/drawing/2014/main" id="{C0C094AE-0893-4412-B9FF-E0B4514EB7D5}"/>
              </a:ext>
            </a:extLst>
          </p:cNvPr>
          <p:cNvSpPr txBox="1">
            <a:spLocks/>
          </p:cNvSpPr>
          <p:nvPr/>
        </p:nvSpPr>
        <p:spPr>
          <a:xfrm>
            <a:off x="5229384" y="59500"/>
            <a:ext cx="6930771"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2025 Yılı Asgari Ücret Desteği</a:t>
            </a:r>
          </a:p>
        </p:txBody>
      </p:sp>
    </p:spTree>
    <p:extLst>
      <p:ext uri="{BB962C8B-B14F-4D97-AF65-F5344CB8AC3E}">
        <p14:creationId xmlns:p14="http://schemas.microsoft.com/office/powerpoint/2010/main" val="9643448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p:cNvSpPr>
          <p:nvPr/>
        </p:nvSpPr>
        <p:spPr>
          <a:xfrm>
            <a:off x="3474720" y="52400"/>
            <a:ext cx="8697442"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İşsizlik Ödeneği Alanların İstihdamı Halinde Uygulanan Prim Teşviki</a:t>
            </a:r>
          </a:p>
        </p:txBody>
      </p:sp>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1945894289"/>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4447 sayılı Kanun’un 50. maddesinin 5. fıkrası, 2009/149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569198047"/>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01.10.2009</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dirty="0">
                          <a:solidFill>
                            <a:schemeClr val="tx2"/>
                          </a:solidFill>
                          <a:effectLst/>
                          <a:latin typeface="Garamond" panose="02020404030301010803" pitchFamily="18" charset="0"/>
                        </a:rPr>
                        <a:t>-</a:t>
                      </a:r>
                      <a:endParaRPr lang="tr-TR" sz="120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15921</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907629611"/>
              </p:ext>
            </p:extLst>
          </p:nvPr>
        </p:nvGraphicFramePr>
        <p:xfrm>
          <a:off x="106957" y="1516100"/>
          <a:ext cx="12053198" cy="629285"/>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559452">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İşsizlik ödeneği almakta olan sigortalıların özel sektör işverenleri tarafından işe alınması durumunda, bu sigortalıların işsizlik ödeneğine hak kazandığı süre boyunca prime esas kazanç alt sınır üzerinden hesaplanan kısa vadeli sigorta primlerinin %1’i ile uzun vadeli sigorta primleri ve genel sağlık sigortası priminin tamamı İşsizlik Sigortası Fonundan karşılanmaktadır. </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762757217"/>
              </p:ext>
            </p:extLst>
          </p:nvPr>
        </p:nvGraphicFramePr>
        <p:xfrm>
          <a:off x="106957" y="2257924"/>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TEŞVİKTEN YARARLANMA ŞARTLARI </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30544" y="2492668"/>
            <a:ext cx="5993591" cy="1477328"/>
          </a:xfrm>
          <a:prstGeom prst="rect">
            <a:avLst/>
          </a:prstGeom>
          <a:solidFill>
            <a:schemeClr val="accent5">
              <a:lumMod val="20000"/>
              <a:lumOff val="80000"/>
            </a:schemeClr>
          </a:solidFill>
        </p:spPr>
        <p:txBody>
          <a:bodyPr wrap="square">
            <a:spAutoFit/>
          </a:bodyPr>
          <a:lstStyle/>
          <a:p>
            <a:pPr lvl="0" algn="just"/>
            <a:r>
              <a:rPr lang="tr-TR" sz="1300" b="1" dirty="0">
                <a:solidFill>
                  <a:srgbClr val="C00000"/>
                </a:solidFill>
                <a:latin typeface="Garamond" panose="02020404030301010803" pitchFamily="18" charset="0"/>
              </a:rPr>
              <a:t>İşyeri</a:t>
            </a:r>
            <a:r>
              <a:rPr lang="tr-TR" sz="1300" dirty="0">
                <a:solidFill>
                  <a:srgbClr val="002060"/>
                </a:solidFill>
                <a:latin typeface="Garamond" panose="02020404030301010803" pitchFamily="18" charset="0"/>
              </a:rPr>
              <a:t> </a:t>
            </a:r>
            <a:r>
              <a:rPr lang="tr-TR" sz="1300" b="1" dirty="0">
                <a:solidFill>
                  <a:srgbClr val="C00000"/>
                </a:solidFill>
                <a:latin typeface="Garamond" panose="02020404030301010803" pitchFamily="18" charset="0"/>
              </a:rPr>
              <a:t>Yönünden;</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Aylık prim ve hizmet belgesinin / muhtasar ve prim hizmet beyannamesinin yasal süresinde verilmesi,</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Primlerin yasal süresinde ödenmesi,</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Sigortalının, işe alındığı tarihten önceki son 6 aylık dönemde Kuruma bildirilen sigortalı sayısının ortalamasına ilave olarak işe alınması ve çalıştırılması.</a:t>
            </a:r>
            <a:endParaRPr lang="tr-TR" sz="1200" dirty="0">
              <a:solidFill>
                <a:srgbClr val="002060"/>
              </a:solidFill>
              <a:latin typeface="Garamond" panose="02020404030301010803" pitchFamily="18" charset="0"/>
            </a:endParaRPr>
          </a:p>
          <a:p>
            <a:pPr marL="268288" lvl="0" indent="-268288" algn="just">
              <a:buFont typeface="Wingdings" panose="05000000000000000000" pitchFamily="2" charset="2"/>
              <a:buChar char=""/>
            </a:pPr>
            <a:endParaRPr lang="tr-TR" sz="1200" dirty="0">
              <a:solidFill>
                <a:srgbClr val="002060"/>
              </a:solidFill>
              <a:latin typeface="Garamond" panose="02020404030301010803" pitchFamily="18" charset="0"/>
            </a:endParaRP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3010644662"/>
              </p:ext>
            </p:extLst>
          </p:nvPr>
        </p:nvGraphicFramePr>
        <p:xfrm>
          <a:off x="93310" y="4000290"/>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NOTLAR</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202810"/>
            <a:ext cx="12065069" cy="707886"/>
          </a:xfrm>
          <a:prstGeom prst="rect">
            <a:avLst/>
          </a:prstGeom>
          <a:solidFill>
            <a:schemeClr val="accent5">
              <a:lumMod val="20000"/>
              <a:lumOff val="80000"/>
            </a:schemeClr>
          </a:solidFill>
        </p:spPr>
        <p:txBody>
          <a:bodyPr wrap="square">
            <a:spAutoFit/>
          </a:bodyPr>
          <a:lstStyle/>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4</a:t>
            </a:r>
            <a:r>
              <a:rPr lang="nb-NO" sz="1300" dirty="0">
                <a:solidFill>
                  <a:srgbClr val="002060"/>
                </a:solidFill>
                <a:latin typeface="Garamond" panose="02020404030301010803" pitchFamily="18" charset="0"/>
              </a:rPr>
              <a:t> puanlık indirim ile birlikte uygulanmaz.</a:t>
            </a:r>
            <a:endParaRPr lang="tr-TR" sz="1300" dirty="0">
              <a:solidFill>
                <a:srgbClr val="002060"/>
              </a:solidFill>
              <a:latin typeface="Garamond" panose="02020404030301010803" pitchFamily="18" charset="0"/>
            </a:endParaRP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5335 sayılı Kanun’un 30. maddesinin 2. fıkrası kapsamına giren kurum ve kuruluşlara ait işyerleri teşvikten yararlanamaz.</a:t>
            </a:r>
          </a:p>
          <a:p>
            <a:pPr marL="268288" indent="-268288" algn="just">
              <a:buFont typeface="Wingdings" panose="05000000000000000000" pitchFamily="2" charset="2"/>
              <a:buChar char=""/>
            </a:pPr>
            <a:r>
              <a:rPr lang="nb-NO" sz="1300" dirty="0">
                <a:solidFill>
                  <a:srgbClr val="002060"/>
                </a:solidFill>
                <a:latin typeface="Garamond" panose="02020404030301010803" pitchFamily="18" charset="0"/>
              </a:rPr>
              <a:t>Yapılan işin</a:t>
            </a:r>
            <a:r>
              <a:rPr lang="tr-TR" sz="1300" dirty="0">
                <a:solidFill>
                  <a:srgbClr val="002060"/>
                </a:solidFill>
                <a:latin typeface="Garamond" panose="02020404030301010803" pitchFamily="18" charset="0"/>
              </a:rPr>
              <a:t> </a:t>
            </a:r>
            <a:r>
              <a:rPr lang="nb-NO" sz="1300" dirty="0">
                <a:solidFill>
                  <a:srgbClr val="002060"/>
                </a:solidFill>
                <a:latin typeface="Garamond" panose="02020404030301010803" pitchFamily="18" charset="0"/>
              </a:rPr>
              <a:t>4734 sayılı Kanun ve 4734 sayılı Kanun’un 3. maddesi kapsamında veya uluslararası anlaşmalara istinaden alım ve yapım işlerinden olmaması gerekir</a:t>
            </a:r>
            <a:r>
              <a:rPr lang="nb-NO" sz="1400" dirty="0">
                <a:solidFill>
                  <a:srgbClr val="002060"/>
                </a:solidFill>
                <a:latin typeface="Garamond" panose="02020404030301010803" pitchFamily="18" charset="0"/>
              </a:rPr>
              <a:t>.</a:t>
            </a:r>
          </a:p>
        </p:txBody>
      </p:sp>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116747507"/>
              </p:ext>
            </p:extLst>
          </p:nvPr>
        </p:nvGraphicFramePr>
        <p:xfrm>
          <a:off x="102408" y="5285153"/>
          <a:ext cx="12075944" cy="920268"/>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4">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242024">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ALT SINIRINDAN</a:t>
                      </a: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ÜST SINIRINDAN</a:t>
                      </a:r>
                      <a:endPar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126043">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(%33,5)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(%4,25)</a:t>
                      </a:r>
                    </a:p>
                  </a:txBody>
                  <a:tcPr marL="68580" marR="68580" marT="0" marB="0">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(%33,5xAÜ)</a:t>
                      </a:r>
                    </a:p>
                  </a:txBody>
                  <a:tcPr marL="68580" marR="68580" marT="0" marB="0">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(%37,75 - %33,5xAÜ)</a:t>
                      </a:r>
                    </a:p>
                  </a:txBody>
                  <a:tcPr marL="68580" marR="68580" marT="0" marB="0">
                    <a:solidFill>
                      <a:schemeClr val="accent1">
                        <a:alpha val="40000"/>
                      </a:schemeClr>
                    </a:solidFill>
                  </a:tcPr>
                </a:tc>
                <a:extLst>
                  <a:ext uri="{0D108BD9-81ED-4DB2-BD59-A6C34878D82A}">
                    <a16:rowId xmlns:a16="http://schemas.microsoft.com/office/drawing/2014/main" val="723532410"/>
                  </a:ext>
                </a:extLst>
              </a:tr>
              <a:tr h="202577">
                <a:tc>
                  <a:txBody>
                    <a:bodyPr/>
                    <a:lstStyle/>
                    <a:p>
                      <a:pPr marL="0" algn="ctr" defTabSz="914400" rtl="0" eaLnBrk="1" fontAlgn="ctr" latinLnBrk="0" hangingPunct="1">
                        <a:lnSpc>
                          <a:spcPct val="107000"/>
                        </a:lnSpc>
                        <a:spcAft>
                          <a:spcPts val="0"/>
                        </a:spcAft>
                      </a:pPr>
                      <a:r>
                        <a:rPr lang="tr-TR" sz="1600" b="1" i="0" u="none" strike="noStrike"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07000"/>
                        </a:lnSpc>
                        <a:spcAft>
                          <a:spcPts val="0"/>
                        </a:spcAft>
                      </a:pPr>
                      <a:r>
                        <a:rPr lang="tr-TR" sz="1600" b="1" i="0" u="none" strike="noStrike" kern="1200" dirty="0">
                          <a:solidFill>
                            <a:schemeClr val="bg1"/>
                          </a:solidFill>
                          <a:effectLst/>
                          <a:latin typeface="Garamond" panose="02020404030301010803" pitchFamily="18" charset="0"/>
                          <a:ea typeface="+mn-ea"/>
                          <a:cs typeface="+mn-cs"/>
                        </a:rPr>
                        <a:t>8.711,84 TL</a:t>
                      </a:r>
                    </a:p>
                  </a:txBody>
                  <a:tcPr marL="0" marR="0" marT="0" marB="0" anchor="ctr">
                    <a:solidFill>
                      <a:srgbClr val="00B050">
                        <a:alpha val="40000"/>
                      </a:srgbClr>
                    </a:solidFill>
                  </a:tcPr>
                </a:tc>
                <a:tc>
                  <a:txBody>
                    <a:bodyPr/>
                    <a:lstStyle/>
                    <a:p>
                      <a:pPr marL="0" algn="ctr" defTabSz="914400" rtl="0" eaLnBrk="1" fontAlgn="ctr" latinLnBrk="0" hangingPunct="1">
                        <a:lnSpc>
                          <a:spcPct val="107000"/>
                        </a:lnSpc>
                        <a:spcAft>
                          <a:spcPts val="0"/>
                        </a:spcAft>
                      </a:pPr>
                      <a:r>
                        <a:rPr lang="tr-TR" sz="1600" b="1" i="0" u="none" strike="noStrike" kern="1200">
                          <a:solidFill>
                            <a:schemeClr val="bg1"/>
                          </a:solidFill>
                          <a:effectLst/>
                          <a:latin typeface="Garamond" panose="02020404030301010803" pitchFamily="18" charset="0"/>
                          <a:ea typeface="+mn-ea"/>
                          <a:cs typeface="+mn-cs"/>
                        </a:rPr>
                        <a:t>1.105,23 TL</a:t>
                      </a:r>
                    </a:p>
                  </a:txBody>
                  <a:tcPr marL="0" marR="0" marT="0" marB="0" anchor="ctr">
                    <a:solidFill>
                      <a:srgbClr val="00B050">
                        <a:alpha val="40000"/>
                      </a:srgbClr>
                    </a:solidFill>
                  </a:tcPr>
                </a:tc>
                <a:tc>
                  <a:txBody>
                    <a:bodyPr/>
                    <a:lstStyle/>
                    <a:p>
                      <a:pPr marL="0" algn="ctr" defTabSz="914400" rtl="0" eaLnBrk="1" fontAlgn="ctr" latinLnBrk="0" hangingPunct="1">
                        <a:lnSpc>
                          <a:spcPct val="107000"/>
                        </a:lnSpc>
                        <a:spcAft>
                          <a:spcPts val="0"/>
                        </a:spcAft>
                      </a:pPr>
                      <a:r>
                        <a:rPr lang="tr-TR" sz="1600" b="1" i="0" u="none" strike="noStrike" kern="120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07000"/>
                        </a:lnSpc>
                        <a:spcAft>
                          <a:spcPts val="0"/>
                        </a:spcAft>
                      </a:pPr>
                      <a:r>
                        <a:rPr lang="tr-TR" sz="1600" b="1" i="0" u="none" strike="noStrike" kern="1200">
                          <a:solidFill>
                            <a:schemeClr val="bg1"/>
                          </a:solidFill>
                          <a:effectLst/>
                          <a:latin typeface="Garamond" panose="02020404030301010803" pitchFamily="18" charset="0"/>
                          <a:ea typeface="+mn-ea"/>
                          <a:cs typeface="+mn-cs"/>
                        </a:rPr>
                        <a:t>8.711,84 TL</a:t>
                      </a:r>
                    </a:p>
                  </a:txBody>
                  <a:tcPr marL="0" marR="0" marT="0" marB="0" anchor="ctr">
                    <a:solidFill>
                      <a:srgbClr val="C00000">
                        <a:alpha val="40000"/>
                      </a:srgbClr>
                    </a:solidFill>
                  </a:tcPr>
                </a:tc>
                <a:tc>
                  <a:txBody>
                    <a:bodyPr/>
                    <a:lstStyle/>
                    <a:p>
                      <a:pPr marL="0" algn="ctr" defTabSz="914400" rtl="0" eaLnBrk="1" fontAlgn="ctr" latinLnBrk="0" hangingPunct="1">
                        <a:lnSpc>
                          <a:spcPct val="107000"/>
                        </a:lnSpc>
                        <a:spcAft>
                          <a:spcPts val="0"/>
                        </a:spcAft>
                      </a:pPr>
                      <a:r>
                        <a:rPr lang="tr-TR" sz="1600" b="1" i="0" u="none" strike="noStrike" kern="1200" dirty="0">
                          <a:solidFill>
                            <a:schemeClr val="bg1"/>
                          </a:solidFill>
                          <a:effectLst/>
                          <a:latin typeface="Garamond" panose="02020404030301010803" pitchFamily="18" charset="0"/>
                          <a:ea typeface="+mn-ea"/>
                          <a:cs typeface="+mn-cs"/>
                        </a:rPr>
                        <a:t>64.916,29 TL</a:t>
                      </a:r>
                    </a:p>
                  </a:txBody>
                  <a:tcPr marL="0" marR="0" marT="0" marB="0" anchor="ctr">
                    <a:solidFill>
                      <a:srgbClr val="C00000">
                        <a:alpha val="40000"/>
                      </a:srgbClr>
                    </a:solidFill>
                  </a:tcPr>
                </a:tc>
                <a:extLst>
                  <a:ext uri="{0D108BD9-81ED-4DB2-BD59-A6C34878D82A}">
                    <a16:rowId xmlns:a16="http://schemas.microsoft.com/office/drawing/2014/main" val="2087065980"/>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ext uri="{D42A27DB-BD31-4B8C-83A1-F6EECF244321}">
                <p14:modId xmlns:p14="http://schemas.microsoft.com/office/powerpoint/2010/main" val="1184635791"/>
              </p:ext>
            </p:extLst>
          </p:nvPr>
        </p:nvGraphicFramePr>
        <p:xfrm>
          <a:off x="93310" y="5036975"/>
          <a:ext cx="12083786" cy="248178"/>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RAKAMLARLA TEŞVİK ÖRNEKLERİ  (2025 Yılı Brüt Asgari Ücretine Göre)</a:t>
                      </a: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4" name="Dikdörtgen 13">
            <a:extLst>
              <a:ext uri="{FF2B5EF4-FFF2-40B4-BE49-F238E27FC236}">
                <a16:creationId xmlns:a16="http://schemas.microsoft.com/office/drawing/2014/main" id="{8FC353D9-8915-4703-B7A5-4F44CAE51F11}"/>
              </a:ext>
            </a:extLst>
          </p:cNvPr>
          <p:cNvSpPr/>
          <p:nvPr/>
        </p:nvSpPr>
        <p:spPr>
          <a:xfrm>
            <a:off x="6160032" y="2480618"/>
            <a:ext cx="5993591" cy="1477328"/>
          </a:xfrm>
          <a:prstGeom prst="rect">
            <a:avLst/>
          </a:prstGeom>
          <a:solidFill>
            <a:schemeClr val="accent5">
              <a:lumMod val="20000"/>
              <a:lumOff val="80000"/>
            </a:schemeClr>
          </a:solidFill>
        </p:spPr>
        <p:txBody>
          <a:bodyPr wrap="square">
            <a:spAutoFit/>
          </a:bodyPr>
          <a:lstStyle/>
          <a:p>
            <a:pPr algn="just"/>
            <a:r>
              <a:rPr lang="tr-TR" sz="1300" b="1" dirty="0">
                <a:solidFill>
                  <a:srgbClr val="C00000"/>
                </a:solidFill>
                <a:latin typeface="Garamond" panose="02020404030301010803" pitchFamily="18" charset="0"/>
              </a:rPr>
              <a:t>Sigortalı</a:t>
            </a:r>
            <a:r>
              <a:rPr lang="tr-TR" sz="1300" dirty="0">
                <a:solidFill>
                  <a:srgbClr val="002060"/>
                </a:solidFill>
                <a:latin typeface="Garamond" panose="02020404030301010803" pitchFamily="18" charset="0"/>
              </a:rPr>
              <a:t> </a:t>
            </a:r>
            <a:r>
              <a:rPr lang="tr-TR" sz="1300" b="1" dirty="0">
                <a:solidFill>
                  <a:srgbClr val="C00000"/>
                </a:solidFill>
                <a:latin typeface="Garamond" panose="02020404030301010803" pitchFamily="18" charset="0"/>
              </a:rPr>
              <a:t>Yönünden;</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01.10.2009 veya sonraki bir tarihte işe alınmış olmalı,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İşe giriş tarihi itibariyle işsizlik ödeneği almaya hak kazanmış olmalı,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İşsizlik ödeneği almaya hak kazanmadan önce son çalıştığı işyeri haricindeki bir işyerinde işe başlamış olmalı,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Fiilen çalışması.</a:t>
            </a:r>
            <a:endParaRPr lang="tr-TR" sz="1200" dirty="0">
              <a:solidFill>
                <a:srgbClr val="002060"/>
              </a:solidFill>
              <a:latin typeface="Garamond" panose="02020404030301010803" pitchFamily="18" charset="0"/>
            </a:endParaRPr>
          </a:p>
          <a:p>
            <a:pPr marL="268288" lvl="0" indent="-268288" algn="just">
              <a:buFont typeface="Wingdings" panose="05000000000000000000" pitchFamily="2" charset="2"/>
              <a:buChar char=""/>
            </a:pPr>
            <a:endParaRPr lang="tr-TR" sz="1200" dirty="0">
              <a:solidFill>
                <a:srgbClr val="002060"/>
              </a:solidFill>
              <a:latin typeface="Garamond" panose="02020404030301010803" pitchFamily="18" charset="0"/>
            </a:endParaRPr>
          </a:p>
        </p:txBody>
      </p:sp>
    </p:spTree>
    <p:extLst>
      <p:ext uri="{BB962C8B-B14F-4D97-AF65-F5344CB8AC3E}">
        <p14:creationId xmlns:p14="http://schemas.microsoft.com/office/powerpoint/2010/main" val="17515915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p:cNvSpPr>
          <p:nvPr/>
        </p:nvSpPr>
        <p:spPr>
          <a:xfrm>
            <a:off x="3108960" y="52400"/>
            <a:ext cx="9063202"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Çok Tehlikeli Sınıfta Yer Alan İşyerlerinde İşsizlik Sigortası Primi Teşviki </a:t>
            </a:r>
          </a:p>
        </p:txBody>
      </p:sp>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2427998590"/>
              </p:ext>
            </p:extLst>
          </p:nvPr>
        </p:nvGraphicFramePr>
        <p:xfrm>
          <a:off x="106957" y="898869"/>
          <a:ext cx="8042419" cy="645888"/>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645888">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150" b="1" kern="1200" dirty="0">
                          <a:solidFill>
                            <a:srgbClr val="002060"/>
                          </a:solidFill>
                          <a:effectLst/>
                          <a:latin typeface="Garamond" panose="02020404030301010803" pitchFamily="18" charset="0"/>
                          <a:ea typeface="+mn-ea"/>
                          <a:cs typeface="+mn-cs"/>
                        </a:rPr>
                        <a:t>4447 sayılı Kanun’un ek 4. maddesi, Çok Tehlikeli Sınıfta Yer Alan ve Ondan Fazla Çalışanı Bulunan İşyerlerinde İşsizlik Sigortası Primi İşveren Payı Teşvikinden Yararlanılmasına İlişkin Usul ve Esaslar Hakkında Tebliğ, 2023/18 </a:t>
                      </a:r>
                      <a:r>
                        <a:rPr lang="tr-TR" sz="1150" b="1" kern="1200" dirty="0" err="1">
                          <a:solidFill>
                            <a:srgbClr val="002060"/>
                          </a:solidFill>
                          <a:effectLst/>
                          <a:latin typeface="Garamond" panose="02020404030301010803" pitchFamily="18" charset="0"/>
                          <a:ea typeface="+mn-ea"/>
                          <a:cs typeface="+mn-cs"/>
                        </a:rPr>
                        <a:t>No’lu</a:t>
                      </a:r>
                      <a:r>
                        <a:rPr lang="tr-TR" sz="1150" b="1" kern="1200" dirty="0">
                          <a:solidFill>
                            <a:srgbClr val="002060"/>
                          </a:solidFill>
                          <a:effectLst/>
                          <a:latin typeface="Garamond" panose="02020404030301010803" pitchFamily="18" charset="0"/>
                          <a:ea typeface="+mn-ea"/>
                          <a:cs typeface="+mn-cs"/>
                        </a:rPr>
                        <a:t>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2106926704"/>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01.01.2019</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dirty="0">
                          <a:solidFill>
                            <a:schemeClr val="tx2"/>
                          </a:solidFill>
                          <a:effectLst/>
                          <a:latin typeface="Garamond" panose="02020404030301010803" pitchFamily="18" charset="0"/>
                        </a:rPr>
                        <a:t>-</a:t>
                      </a:r>
                      <a:endParaRPr lang="tr-TR" sz="120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2471428411"/>
              </p:ext>
            </p:extLst>
          </p:nvPr>
        </p:nvGraphicFramePr>
        <p:xfrm>
          <a:off x="106957" y="1587540"/>
          <a:ext cx="12053198" cy="601005"/>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601005">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200" b="1" kern="1200" dirty="0">
                          <a:solidFill>
                            <a:srgbClr val="002060"/>
                          </a:solidFill>
                          <a:effectLst/>
                          <a:latin typeface="Garamond" panose="02020404030301010803" pitchFamily="18" charset="0"/>
                          <a:ea typeface="+mn-ea"/>
                          <a:cs typeface="+mn-cs"/>
                        </a:rPr>
                        <a:t>6331 sayılı İş Sağlığı ve Güvenliği Kanunu kapsamında çok tehlikeli sınıfta yer alıp ondan fazla çalışanı bulunan ve üç yıl içinde ölümlü veya sürekli iş göremezlikle sonuçlanan iş kazası meydana gelmeyen işyerlerinde, işsizlik sigortası işveren hissesi teşviki, bir sonraki takvim yılından geçerli olmak üzere ve üç yıl süreyle %1 olarak uygulanır. </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724892868"/>
              </p:ext>
            </p:extLst>
          </p:nvPr>
        </p:nvGraphicFramePr>
        <p:xfrm>
          <a:off x="106957" y="2287818"/>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TEŞVİKTEN YARARLANMA ŞARTLARI </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522562"/>
            <a:ext cx="12057746" cy="1384995"/>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İşyerinin 6331 sayılı Kanun kapsamında çok tehlikeli sınıfta yer alması,</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İşverenin Türkiye genelinde çok tehlikeli sınıfta yer alan işyerlerinde her ay toplamda ondan fazla çalışanı bulunması,</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Ölümlü veya sürekli iş göremezlikle sonuçlanan iş kazası meydana gelmemesi,</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İşyerinin, İSG-</a:t>
            </a:r>
            <a:r>
              <a:rPr lang="tr-TR" sz="1400" dirty="0" err="1">
                <a:solidFill>
                  <a:srgbClr val="002060"/>
                </a:solidFill>
                <a:latin typeface="Garamond" panose="02020404030301010803" pitchFamily="18" charset="0"/>
              </a:rPr>
              <a:t>KATİP’e</a:t>
            </a:r>
            <a:r>
              <a:rPr lang="tr-TR" sz="1400" dirty="0">
                <a:solidFill>
                  <a:srgbClr val="002060"/>
                </a:solidFill>
                <a:latin typeface="Garamond" panose="02020404030301010803" pitchFamily="18" charset="0"/>
              </a:rPr>
              <a:t> kayıtlı onaylanmış ve devam eden iş sağlığı ve güvenliği hizmetlerinin verilmesine ilişkin, iş güvenliği uzmanı ve işyeri hekimi ya da 29.12.2012 tarihli ve 28512 sayılı Resmî </a:t>
            </a:r>
            <a:r>
              <a:rPr lang="tr-TR" sz="1400" dirty="0" err="1">
                <a:solidFill>
                  <a:srgbClr val="002060"/>
                </a:solidFill>
                <a:latin typeface="Garamond" panose="02020404030301010803" pitchFamily="18" charset="0"/>
              </a:rPr>
              <a:t>Gazete’de</a:t>
            </a:r>
            <a:r>
              <a:rPr lang="tr-TR" sz="1400" dirty="0">
                <a:solidFill>
                  <a:srgbClr val="002060"/>
                </a:solidFill>
                <a:latin typeface="Garamond" panose="02020404030301010803" pitchFamily="18" charset="0"/>
              </a:rPr>
              <a:t> yayımlanan İş Sağlığı ve Güvenliği Hizmetleri Yönetmeliğine göre Bakanlıkça yetkilendirilmiş kurum ve kuruluşlar ile yapılmış bir sözleşmesinin bulunması.</a:t>
            </a: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2700860652"/>
              </p:ext>
            </p:extLst>
          </p:nvPr>
        </p:nvGraphicFramePr>
        <p:xfrm>
          <a:off x="93310" y="4019699"/>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NOTLAR</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222219"/>
            <a:ext cx="12065069" cy="307777"/>
          </a:xfrm>
          <a:prstGeom prst="rect">
            <a:avLst/>
          </a:prstGeom>
          <a:solidFill>
            <a:schemeClr val="accent5">
              <a:lumMod val="20000"/>
              <a:lumOff val="80000"/>
            </a:schemeClr>
          </a:solidFill>
        </p:spPr>
        <p:txBody>
          <a:bodyPr wrap="square">
            <a:spAutoFit/>
          </a:bodyPr>
          <a:lstStyle/>
          <a:p>
            <a:pPr lvl="0" algn="just"/>
            <a:endParaRPr lang="tr-TR" sz="1400" dirty="0">
              <a:solidFill>
                <a:srgbClr val="002060"/>
              </a:solidFill>
              <a:latin typeface="Garamond" panose="02020404030301010803" pitchFamily="18" charset="0"/>
            </a:endParaRPr>
          </a:p>
        </p:txBody>
      </p:sp>
      <p:graphicFrame>
        <p:nvGraphicFramePr>
          <p:cNvPr id="13" name="Tablo 12">
            <a:extLst>
              <a:ext uri="{FF2B5EF4-FFF2-40B4-BE49-F238E27FC236}">
                <a16:creationId xmlns:a16="http://schemas.microsoft.com/office/drawing/2014/main" id="{4A6230D3-ADF5-4D0C-B104-44AF562A17FA}"/>
              </a:ext>
            </a:extLst>
          </p:cNvPr>
          <p:cNvGraphicFramePr>
            <a:graphicFrameLocks noGrp="1"/>
          </p:cNvGraphicFramePr>
          <p:nvPr>
            <p:extLst>
              <p:ext uri="{D42A27DB-BD31-4B8C-83A1-F6EECF244321}">
                <p14:modId xmlns:p14="http://schemas.microsoft.com/office/powerpoint/2010/main" val="3065510512"/>
              </p:ext>
            </p:extLst>
          </p:nvPr>
        </p:nvGraphicFramePr>
        <p:xfrm>
          <a:off x="102408" y="5314747"/>
          <a:ext cx="12075944" cy="626701"/>
        </p:xfrm>
        <a:graphic>
          <a:graphicData uri="http://schemas.openxmlformats.org/drawingml/2006/table">
            <a:tbl>
              <a:tblPr firstRow="1" firstCol="1" bandRow="1">
                <a:tableStyleId>{5C22544A-7EE6-4342-B048-85BDC9FD1C3A}</a:tableStyleId>
              </a:tblPr>
              <a:tblGrid>
                <a:gridCol w="5895995">
                  <a:extLst>
                    <a:ext uri="{9D8B030D-6E8A-4147-A177-3AD203B41FA5}">
                      <a16:colId xmlns:a16="http://schemas.microsoft.com/office/drawing/2014/main" val="2564627808"/>
                    </a:ext>
                  </a:extLst>
                </a:gridCol>
                <a:gridCol w="6179949">
                  <a:extLst>
                    <a:ext uri="{9D8B030D-6E8A-4147-A177-3AD203B41FA5}">
                      <a16:colId xmlns:a16="http://schemas.microsoft.com/office/drawing/2014/main" val="3708009783"/>
                    </a:ext>
                  </a:extLst>
                </a:gridCol>
              </a:tblGrid>
              <a:tr h="279358">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b="1" kern="12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PEK ALT SINIRINDAN</a:t>
                      </a: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4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PEK ÜST SINIRINDAN</a:t>
                      </a:r>
                    </a:p>
                  </a:txBody>
                  <a:tcPr marL="68580" marR="68580" marT="0" marB="0">
                    <a:solidFill>
                      <a:schemeClr val="accent1">
                        <a:alpha val="40000"/>
                      </a:schemeClr>
                    </a:solidFill>
                  </a:tcPr>
                </a:tc>
                <a:extLst>
                  <a:ext uri="{0D108BD9-81ED-4DB2-BD59-A6C34878D82A}">
                    <a16:rowId xmlns:a16="http://schemas.microsoft.com/office/drawing/2014/main" val="340633354"/>
                  </a:ext>
                </a:extLst>
              </a:tr>
              <a:tr h="347343">
                <a:tc>
                  <a:txBody>
                    <a:bodyPr/>
                    <a:lstStyle/>
                    <a:p>
                      <a:pPr marL="0" algn="ctr" defTabSz="914400" rtl="0" eaLnBrk="1" fontAlgn="ctr" latinLnBrk="0" hangingPunct="1"/>
                      <a:r>
                        <a:rPr lang="tr-TR" sz="1600" b="1" kern="1200" dirty="0">
                          <a:solidFill>
                            <a:schemeClr val="bg1"/>
                          </a:solidFill>
                          <a:effectLst/>
                          <a:latin typeface="Garamond" panose="02020404030301010803" pitchFamily="18" charset="0"/>
                          <a:ea typeface="+mn-ea"/>
                          <a:cs typeface="+mn-cs"/>
                        </a:rPr>
                        <a:t>260,06 TL</a:t>
                      </a:r>
                    </a:p>
                  </a:txBody>
                  <a:tcPr marL="9525" marR="9525" marT="9525"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600" b="1" kern="1200" dirty="0">
                          <a:solidFill>
                            <a:schemeClr val="bg1"/>
                          </a:solidFill>
                          <a:effectLst/>
                          <a:latin typeface="Garamond" panose="02020404030301010803" pitchFamily="18" charset="0"/>
                          <a:ea typeface="+mn-ea"/>
                          <a:cs typeface="+mn-cs"/>
                        </a:rPr>
                        <a:t>1.950,41 TL</a:t>
                      </a:r>
                    </a:p>
                  </a:txBody>
                  <a:tcPr marL="0" marR="0" marT="0" marB="0" anchor="ctr">
                    <a:solidFill>
                      <a:srgbClr val="C00000">
                        <a:alpha val="40000"/>
                      </a:srgbClr>
                    </a:solidFill>
                  </a:tcPr>
                </a:tc>
                <a:extLst>
                  <a:ext uri="{0D108BD9-81ED-4DB2-BD59-A6C34878D82A}">
                    <a16:rowId xmlns:a16="http://schemas.microsoft.com/office/drawing/2014/main" val="2087065980"/>
                  </a:ext>
                </a:extLst>
              </a:tr>
            </a:tbl>
          </a:graphicData>
        </a:graphic>
      </p:graphicFrame>
      <p:graphicFrame>
        <p:nvGraphicFramePr>
          <p:cNvPr id="14" name="Tablo 13">
            <a:extLst>
              <a:ext uri="{FF2B5EF4-FFF2-40B4-BE49-F238E27FC236}">
                <a16:creationId xmlns:a16="http://schemas.microsoft.com/office/drawing/2014/main" id="{56C3BAF0-9863-469A-8FAF-5A6448796342}"/>
              </a:ext>
            </a:extLst>
          </p:cNvPr>
          <p:cNvGraphicFramePr>
            <a:graphicFrameLocks noGrp="1"/>
          </p:cNvGraphicFramePr>
          <p:nvPr>
            <p:extLst>
              <p:ext uri="{D42A27DB-BD31-4B8C-83A1-F6EECF244321}">
                <p14:modId xmlns:p14="http://schemas.microsoft.com/office/powerpoint/2010/main" val="3077969614"/>
              </p:ext>
            </p:extLst>
          </p:nvPr>
        </p:nvGraphicFramePr>
        <p:xfrm>
          <a:off x="93310" y="5066569"/>
          <a:ext cx="12083786" cy="248178"/>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RAKAMLARLA TEŞVİK ÖRNEKLERİ  (2025 Yılı Brüt Asgari Ücretine Göre)</a:t>
                      </a: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Tree>
    <p:extLst>
      <p:ext uri="{BB962C8B-B14F-4D97-AF65-F5344CB8AC3E}">
        <p14:creationId xmlns:p14="http://schemas.microsoft.com/office/powerpoint/2010/main" val="2326894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p:cNvSpPr>
          <p:nvPr/>
        </p:nvSpPr>
        <p:spPr>
          <a:xfrm>
            <a:off x="3474720" y="52400"/>
            <a:ext cx="8697442"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Genç, Kadın ve Mesleki Belge Sahibi Olanların İstihdamına Yönelik Teşvik </a:t>
            </a:r>
          </a:p>
        </p:txBody>
      </p:sp>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4447 sayılı Kanun’un geçici 10. maddesi,  2011/45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i="0"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i="0"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i="0"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i="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01.03.2011</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i="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31.12.2025</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i="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6111</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2000795808"/>
              </p:ext>
            </p:extLst>
          </p:nvPr>
        </p:nvGraphicFramePr>
        <p:xfrm>
          <a:off x="106957" y="1516100"/>
          <a:ext cx="12053198" cy="559452"/>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559452">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Özel sektör işverenleri tarafından 01.03.2011 - 31.12.2025 tarihleri arasında işe alınan ve şartları sağlayan sigortalılar için, prime esas kazanç üzerinden hesaplanan sigorta primi işveren hissesinin tamamı İşsizlik Sigortası Fonundan karşılanmaktadır.</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2000032192"/>
              </p:ext>
            </p:extLst>
          </p:nvPr>
        </p:nvGraphicFramePr>
        <p:xfrm>
          <a:off x="109731" y="2312054"/>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300" b="1" dirty="0">
                          <a:solidFill>
                            <a:srgbClr val="C00000"/>
                          </a:solidFill>
                          <a:effectLst/>
                          <a:latin typeface="Garamond" panose="02020404030301010803" pitchFamily="18" charset="0"/>
                        </a:rPr>
                        <a:t>TEŞVİKTEN YARARLANMA ŞARTLARI </a:t>
                      </a:r>
                      <a:endParaRPr lang="tr-TR" sz="13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9731" y="2523823"/>
            <a:ext cx="5993591" cy="1892826"/>
          </a:xfrm>
          <a:prstGeom prst="rect">
            <a:avLst/>
          </a:prstGeom>
          <a:solidFill>
            <a:schemeClr val="accent5">
              <a:lumMod val="20000"/>
              <a:lumOff val="80000"/>
            </a:schemeClr>
          </a:solidFill>
        </p:spPr>
        <p:txBody>
          <a:bodyPr wrap="square">
            <a:spAutoFit/>
          </a:bodyPr>
          <a:lstStyle/>
          <a:p>
            <a:pPr lvl="0" algn="just"/>
            <a:r>
              <a:rPr lang="tr-TR" sz="1300" b="1" dirty="0">
                <a:solidFill>
                  <a:srgbClr val="C00000"/>
                </a:solidFill>
                <a:latin typeface="Garamond" panose="02020404030301010803" pitchFamily="18" charset="0"/>
              </a:rPr>
              <a:t>İşyeri</a:t>
            </a:r>
            <a:r>
              <a:rPr lang="tr-TR" sz="1300" dirty="0">
                <a:solidFill>
                  <a:srgbClr val="002060"/>
                </a:solidFill>
                <a:latin typeface="Garamond" panose="02020404030301010803" pitchFamily="18" charset="0"/>
              </a:rPr>
              <a:t> </a:t>
            </a:r>
            <a:r>
              <a:rPr lang="tr-TR" sz="1300" b="1" dirty="0">
                <a:solidFill>
                  <a:srgbClr val="C00000"/>
                </a:solidFill>
                <a:latin typeface="Garamond" panose="02020404030301010803" pitchFamily="18" charset="0"/>
              </a:rPr>
              <a:t>Yönünden;</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Aylık prim ve hizmet belgesinin / muhtasar ve prim hizmet beyannamesinin yasal süresinde verilmesi,</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Primlerin yasal süresinde ödenmesi,</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Kuruma borcun bulunmaması (varsa da yapılandırılmış/tecil ve taksitlendirilmiş olması ve düzenli ödenmesi),</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Kayıt dışı sigortalı çalıştırılmaması, </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Sigortalının, işe alındığı tarihten önceki 6 aylık dönemde Kuruma bildirilen sigortalı sayısının ortalamasına ilave olarak çalıştırılması.</a:t>
            </a: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3543276405"/>
              </p:ext>
            </p:extLst>
          </p:nvPr>
        </p:nvGraphicFramePr>
        <p:xfrm>
          <a:off x="107181" y="4463364"/>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300" b="1" dirty="0">
                          <a:solidFill>
                            <a:srgbClr val="C00000"/>
                          </a:solidFill>
                          <a:effectLst/>
                          <a:latin typeface="Garamond" panose="02020404030301010803" pitchFamily="18" charset="0"/>
                        </a:rPr>
                        <a:t>NOTLAR</a:t>
                      </a:r>
                      <a:endParaRPr lang="tr-TR" sz="13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12028" y="4720714"/>
            <a:ext cx="12048128" cy="1092607"/>
          </a:xfrm>
          <a:prstGeom prst="rect">
            <a:avLst/>
          </a:prstGeom>
          <a:solidFill>
            <a:schemeClr val="accent5">
              <a:lumMod val="20000"/>
              <a:lumOff val="80000"/>
            </a:schemeClr>
          </a:solidFill>
        </p:spPr>
        <p:txBody>
          <a:bodyPr wrap="square">
            <a:spAutoFit/>
          </a:bodyPr>
          <a:lstStyle/>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Teşvikten yararlanma süresi sigortalının cinsiyetine, yaşına ve sahip olduğu mesleki veya eğitim belgelerine göre 6-54 ay arasında değişmektedir. </a:t>
            </a:r>
            <a:endParaRPr lang="nb-NO" sz="1300" dirty="0">
              <a:solidFill>
                <a:srgbClr val="002060"/>
              </a:solidFill>
              <a:latin typeface="Garamond" panose="02020404030301010803" pitchFamily="18" charset="0"/>
            </a:endParaRPr>
          </a:p>
          <a:p>
            <a:pPr marL="268288" indent="-268288" algn="just">
              <a:buFont typeface="Wingdings" panose="05000000000000000000" pitchFamily="2" charset="2"/>
              <a:buChar char=""/>
            </a:pPr>
            <a:r>
              <a:rPr lang="nb-NO" sz="1300" dirty="0">
                <a:solidFill>
                  <a:srgbClr val="002060"/>
                </a:solidFill>
                <a:latin typeface="Garamond" panose="02020404030301010803" pitchFamily="18" charset="0"/>
              </a:rPr>
              <a:t>5335 sayılı Kanun’un 30. maddesinin 2. fıkrası kapsamına giren kurum ve kuruluşlar</a:t>
            </a:r>
            <a:r>
              <a:rPr lang="tr-TR" sz="1300" dirty="0">
                <a:solidFill>
                  <a:srgbClr val="002060"/>
                </a:solidFill>
                <a:latin typeface="Garamond" panose="02020404030301010803" pitchFamily="18" charset="0"/>
              </a:rPr>
              <a:t>a ait işyerleri</a:t>
            </a:r>
            <a:r>
              <a:rPr lang="nb-NO" sz="1300" dirty="0">
                <a:solidFill>
                  <a:srgbClr val="002060"/>
                </a:solidFill>
                <a:latin typeface="Garamond" panose="02020404030301010803" pitchFamily="18" charset="0"/>
              </a:rPr>
              <a:t> teşvikten yararlanamaz.</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2886, 4734 sayılı Kanunlar ile 4734 sayılı Kanun’un 3. maddesi kapsamında alım ve yapım işi üstlenen işverenler ile uluslararası anlaşmalara istinaden alım ve yapım işi üstlenen işverenler, ihale konusu iş döneminde bu teşvikten yararlanamaz.</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Sosyal güvenlik destek primine tabi çalışan sigortalılardan ve yurtdışında çalıştırılan sigortalılardan dolayı bu teşvikten yararlanılamaz.</a:t>
            </a:r>
          </a:p>
        </p:txBody>
      </p:sp>
      <p:sp>
        <p:nvSpPr>
          <p:cNvPr id="14" name="Dikdörtgen 13">
            <a:extLst>
              <a:ext uri="{FF2B5EF4-FFF2-40B4-BE49-F238E27FC236}">
                <a16:creationId xmlns:a16="http://schemas.microsoft.com/office/drawing/2014/main" id="{8FC353D9-8915-4703-B7A5-4F44CAE51F11}"/>
              </a:ext>
            </a:extLst>
          </p:cNvPr>
          <p:cNvSpPr/>
          <p:nvPr/>
        </p:nvSpPr>
        <p:spPr>
          <a:xfrm>
            <a:off x="6133556" y="2528065"/>
            <a:ext cx="6020936" cy="1892826"/>
          </a:xfrm>
          <a:prstGeom prst="rect">
            <a:avLst/>
          </a:prstGeom>
          <a:solidFill>
            <a:schemeClr val="accent5">
              <a:lumMod val="20000"/>
              <a:lumOff val="80000"/>
            </a:schemeClr>
          </a:solidFill>
        </p:spPr>
        <p:txBody>
          <a:bodyPr wrap="square">
            <a:spAutoFit/>
          </a:bodyPr>
          <a:lstStyle/>
          <a:p>
            <a:pPr algn="just"/>
            <a:r>
              <a:rPr lang="tr-TR" sz="1300" b="1" dirty="0">
                <a:solidFill>
                  <a:srgbClr val="C00000"/>
                </a:solidFill>
                <a:latin typeface="Garamond" panose="02020404030301010803" pitchFamily="18" charset="0"/>
              </a:rPr>
              <a:t>Sigortalı</a:t>
            </a:r>
            <a:r>
              <a:rPr lang="tr-TR" sz="1300" dirty="0">
                <a:solidFill>
                  <a:srgbClr val="002060"/>
                </a:solidFill>
                <a:latin typeface="Garamond" panose="02020404030301010803" pitchFamily="18" charset="0"/>
              </a:rPr>
              <a:t> </a:t>
            </a:r>
            <a:r>
              <a:rPr lang="tr-TR" sz="1300" b="1" dirty="0">
                <a:solidFill>
                  <a:srgbClr val="C00000"/>
                </a:solidFill>
                <a:latin typeface="Garamond" panose="02020404030301010803" pitchFamily="18" charset="0"/>
              </a:rPr>
              <a:t>Yönünden;</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01.03.2011 ila 31.12.2025 tarihleri arasında işe alınmış olması,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18 yaşından büyük olması,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İşe alındığı tarihten önceki 6 aylık dönemde işsiz olması,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Fiilen çalışması.</a:t>
            </a:r>
          </a:p>
          <a:p>
            <a:pPr marL="268288" lvl="0" indent="-268288" algn="just">
              <a:buFont typeface="Wingdings" panose="05000000000000000000" pitchFamily="2" charset="2"/>
              <a:buChar char=""/>
            </a:pPr>
            <a:endParaRPr lang="tr-TR" sz="1300" dirty="0">
              <a:solidFill>
                <a:srgbClr val="002060"/>
              </a:solidFill>
              <a:latin typeface="Garamond" panose="02020404030301010803" pitchFamily="18" charset="0"/>
            </a:endParaRPr>
          </a:p>
          <a:p>
            <a:pPr marL="268288" lvl="0" indent="-268288" algn="just">
              <a:buFont typeface="Wingdings" panose="05000000000000000000" pitchFamily="2" charset="2"/>
              <a:buChar char=""/>
            </a:pPr>
            <a:endParaRPr lang="tr-TR" sz="1300" dirty="0">
              <a:solidFill>
                <a:srgbClr val="002060"/>
              </a:solidFill>
              <a:latin typeface="Garamond" panose="02020404030301010803" pitchFamily="18" charset="0"/>
            </a:endParaRPr>
          </a:p>
          <a:p>
            <a:pPr lvl="0" algn="just"/>
            <a:endParaRPr lang="tr-TR" sz="1300" dirty="0">
              <a:solidFill>
                <a:srgbClr val="002060"/>
              </a:solidFill>
              <a:latin typeface="Garamond" panose="02020404030301010803" pitchFamily="18" charset="0"/>
            </a:endParaRPr>
          </a:p>
          <a:p>
            <a:pPr lvl="0" algn="just"/>
            <a:endParaRPr lang="tr-TR" sz="1300" dirty="0">
              <a:solidFill>
                <a:srgbClr val="002060"/>
              </a:solidFill>
              <a:latin typeface="Garamond" panose="02020404030301010803" pitchFamily="18" charset="0"/>
            </a:endParaRPr>
          </a:p>
        </p:txBody>
      </p:sp>
    </p:spTree>
    <p:extLst>
      <p:ext uri="{BB962C8B-B14F-4D97-AF65-F5344CB8AC3E}">
        <p14:creationId xmlns:p14="http://schemas.microsoft.com/office/powerpoint/2010/main" val="1676491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778264334"/>
              </p:ext>
            </p:extLst>
          </p:nvPr>
        </p:nvGraphicFramePr>
        <p:xfrm>
          <a:off x="63205" y="1439355"/>
          <a:ext cx="12075944" cy="2825855"/>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4">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3558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ALT SINIRINDAN</a:t>
                      </a:r>
                      <a:endParaRPr lang="tr-TR" sz="14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ÜST SINIRINDAN</a:t>
                      </a:r>
                      <a:endPar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306799">
                <a:tc gridSpan="6">
                  <a:txBody>
                    <a:bodyPr/>
                    <a:lstStyle/>
                    <a:p>
                      <a:pPr algn="ctr" fontAlgn="base">
                        <a:lnSpc>
                          <a:spcPct val="115000"/>
                        </a:lnSpc>
                        <a:spcAft>
                          <a:spcPts val="0"/>
                        </a:spcAft>
                      </a:pPr>
                      <a:r>
                        <a:rPr lang="tr-TR" sz="13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DIŞI SEKTÖRLER</a:t>
                      </a:r>
                      <a:endParaRPr lang="tr-TR" sz="1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alpha val="40000"/>
                      </a:schemeClr>
                    </a:solidFill>
                  </a:tcPr>
                </a:tc>
                <a:tc hMerge="1">
                  <a:txBody>
                    <a:bodyPr/>
                    <a:lstStyle/>
                    <a:p>
                      <a:pPr algn="ctr" fontAlgn="base">
                        <a:lnSpc>
                          <a:spcPct val="115000"/>
                        </a:lnSpc>
                        <a:spcAft>
                          <a:spcPts val="0"/>
                        </a:spcAft>
                      </a:pP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algn="ctr" fontAlgn="base">
                        <a:lnSpc>
                          <a:spcPct val="115000"/>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endParaRPr lang="tr-TR"/>
                    </a:p>
                  </a:txBody>
                  <a:tcPr marL="68580" marR="68580" marT="0" marB="0">
                    <a:solidFill>
                      <a:schemeClr val="accent1">
                        <a:alpha val="58000"/>
                      </a:schemeClr>
                    </a:solidFill>
                  </a:tcPr>
                </a:tc>
                <a:tc hMerge="1">
                  <a:txBody>
                    <a:bodyPr/>
                    <a:lstStyle/>
                    <a:p>
                      <a:endParaRPr lang="tr-TR" dirty="0"/>
                    </a:p>
                  </a:txBody>
                  <a:tcPr marL="68580" marR="68580" marT="0" marB="0">
                    <a:solidFill>
                      <a:schemeClr val="accent1">
                        <a:alpha val="58000"/>
                      </a:schemeClr>
                    </a:solidFill>
                  </a:tcPr>
                </a:tc>
                <a:extLst>
                  <a:ext uri="{0D108BD9-81ED-4DB2-BD59-A6C34878D82A}">
                    <a16:rowId xmlns:a16="http://schemas.microsoft.com/office/drawing/2014/main" val="723532410"/>
                  </a:ext>
                </a:extLst>
              </a:tr>
              <a:tr h="511977">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%16,75)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%16,75)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accent1">
                        <a:alpha val="40000"/>
                      </a:schemeClr>
                    </a:solidFill>
                  </a:tcPr>
                </a:tc>
                <a:extLst>
                  <a:ext uri="{0D108BD9-81ED-4DB2-BD59-A6C34878D82A}">
                    <a16:rowId xmlns:a16="http://schemas.microsoft.com/office/drawing/2014/main" val="2439625030"/>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5.396,14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4.420,94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40.471,09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33.157,04 TL</a:t>
                      </a:r>
                    </a:p>
                  </a:txBody>
                  <a:tcPr marL="0" marR="0" marT="0" marB="0" anchor="ctr">
                    <a:solidFill>
                      <a:srgbClr val="C00000">
                        <a:alpha val="40000"/>
                      </a:srgbClr>
                    </a:solidFill>
                  </a:tcPr>
                </a:tc>
                <a:extLst>
                  <a:ext uri="{0D108BD9-81ED-4DB2-BD59-A6C34878D82A}">
                    <a16:rowId xmlns:a16="http://schemas.microsoft.com/office/drawing/2014/main" val="2916590750"/>
                  </a:ext>
                </a:extLst>
              </a:tr>
              <a:tr h="255989">
                <a:tc gridSpan="6">
                  <a:txBody>
                    <a:bodyPr/>
                    <a:lstStyle/>
                    <a:p>
                      <a:pPr marL="0" algn="ctr" defTabSz="914400" rtl="0" eaLnBrk="1" fontAlgn="base" latinLnBrk="0" hangingPunct="1">
                        <a:lnSpc>
                          <a:spcPct val="115000"/>
                        </a:lnSpc>
                        <a:spcAft>
                          <a:spcPts val="0"/>
                        </a:spcAft>
                      </a:pPr>
                      <a:r>
                        <a:rPr lang="tr-TR" sz="13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extLst>
                  <a:ext uri="{0D108BD9-81ED-4DB2-BD59-A6C34878D82A}">
                    <a16:rowId xmlns:a16="http://schemas.microsoft.com/office/drawing/2014/main" val="3511928173"/>
                  </a:ext>
                </a:extLst>
              </a:tr>
              <a:tr h="570635">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 + %15,75)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 + %15,75)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accent1">
                        <a:alpha val="40000"/>
                      </a:schemeClr>
                    </a:solidFill>
                  </a:tcPr>
                </a:tc>
                <a:extLst>
                  <a:ext uri="{0D108BD9-81ED-4DB2-BD59-A6C34878D82A}">
                    <a16:rowId xmlns:a16="http://schemas.microsoft.com/office/drawing/2014/main" val="3276680606"/>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5.396,14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4.420,94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40.471,09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33.157,04 TL</a:t>
                      </a:r>
                    </a:p>
                  </a:txBody>
                  <a:tcPr marL="0" marR="0" marT="0" marB="0" anchor="ctr">
                    <a:solidFill>
                      <a:srgbClr val="C00000">
                        <a:alpha val="40000"/>
                      </a:srgbClr>
                    </a:solidFill>
                  </a:tcPr>
                </a:tc>
                <a:extLst>
                  <a:ext uri="{0D108BD9-81ED-4DB2-BD59-A6C34878D82A}">
                    <a16:rowId xmlns:a16="http://schemas.microsoft.com/office/drawing/2014/main" val="2612646894"/>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nvPr>
        </p:nvGraphicFramePr>
        <p:xfrm>
          <a:off x="54107" y="1063559"/>
          <a:ext cx="12083786" cy="375797"/>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375797">
                <a:tc>
                  <a:txBody>
                    <a:bodyPr/>
                    <a:lstStyle/>
                    <a:p>
                      <a:pPr algn="l">
                        <a:lnSpc>
                          <a:spcPct val="107000"/>
                        </a:lnSpc>
                        <a:spcAft>
                          <a:spcPts val="0"/>
                        </a:spcAft>
                      </a:pPr>
                      <a:r>
                        <a:rPr lang="tr-TR" sz="1300" b="1" dirty="0">
                          <a:solidFill>
                            <a:srgbClr val="C00000"/>
                          </a:solidFill>
                          <a:effectLst/>
                          <a:latin typeface="Garamond" panose="02020404030301010803" pitchFamily="18" charset="0"/>
                        </a:rPr>
                        <a:t>RAKAMLARLA TEŞVİK ÖRNEKLERİ  (2025 Yılı Brüt Asgari Ücretine Göre)</a:t>
                      </a:r>
                    </a:p>
                  </a:txBody>
                  <a:tcPr marL="58408" marR="58408" marT="0" marB="0" anchor="ctr">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6" name="Unvan 1">
            <a:extLst>
              <a:ext uri="{FF2B5EF4-FFF2-40B4-BE49-F238E27FC236}">
                <a16:creationId xmlns:a16="http://schemas.microsoft.com/office/drawing/2014/main" id="{DA206DE7-DAB8-44E7-AA3D-5CB8DD4B644F}"/>
              </a:ext>
            </a:extLst>
          </p:cNvPr>
          <p:cNvSpPr txBox="1">
            <a:spLocks/>
          </p:cNvSpPr>
          <p:nvPr/>
        </p:nvSpPr>
        <p:spPr>
          <a:xfrm>
            <a:off x="3474720" y="52400"/>
            <a:ext cx="8697442"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Genç, Kadın ve Mesleki Belge Sahibi Olanların İstihdamına Yönelik Teşvik </a:t>
            </a:r>
          </a:p>
        </p:txBody>
      </p:sp>
    </p:spTree>
    <p:extLst>
      <p:ext uri="{BB962C8B-B14F-4D97-AF65-F5344CB8AC3E}">
        <p14:creationId xmlns:p14="http://schemas.microsoft.com/office/powerpoint/2010/main" val="2204371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1500779802"/>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4857 sayılı Kanun’un 30. maddesi, 2008/77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3076663461"/>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01.07.2008</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14857</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1348366159"/>
              </p:ext>
            </p:extLst>
          </p:nvPr>
        </p:nvGraphicFramePr>
        <p:xfrm>
          <a:off x="106957" y="1516100"/>
          <a:ext cx="12053198" cy="417322"/>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384495">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Özel sektöre ait işyerlerinde çalıştırılan engelli sigortalılar için, prime esas kazanç alt sınırı üzerinden hesaplanan sigorta primi işveren hissesinin tamamı Hazine ve Maliye Bakanlığınca karşılanmaktadır. </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3251045516"/>
              </p:ext>
            </p:extLst>
          </p:nvPr>
        </p:nvGraphicFramePr>
        <p:xfrm>
          <a:off x="106957" y="2345441"/>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TEŞVİKTEN YARARLANMA ŞARTLARI </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591336"/>
            <a:ext cx="12057746" cy="1600438"/>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Engelli sigortalı çalıştırılması,</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Aylık prim ve hizmet belgesinin / muhtasar ve prim hizmet beyannamesinin yasal süresinde verilmesi,</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Primlerin ödenmesi.</a:t>
            </a:r>
          </a:p>
          <a:p>
            <a:pPr marL="268288"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a:p>
            <a:pPr marL="268288"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a:p>
            <a:pPr marL="268288"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a:p>
            <a:pPr marL="268288"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385334144"/>
              </p:ext>
            </p:extLst>
          </p:nvPr>
        </p:nvGraphicFramePr>
        <p:xfrm>
          <a:off x="93310" y="4228152"/>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NOTLAR</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452974"/>
            <a:ext cx="12065069" cy="307777"/>
          </a:xfrm>
          <a:prstGeom prst="rect">
            <a:avLst/>
          </a:prstGeom>
          <a:solidFill>
            <a:schemeClr val="accent5">
              <a:lumMod val="20000"/>
              <a:lumOff val="80000"/>
            </a:schemeClr>
          </a:solidFill>
        </p:spPr>
        <p:txBody>
          <a:bodyPr wrap="square">
            <a:spAutoFit/>
          </a:bodyPr>
          <a:lstStyle/>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Sosyal güvenlik destek primine tabi çalışan sigortalılardan ve yurtdışında çalıştırılan sigortalılardan dolayı bu teşvikten yararlanılamaz</a:t>
            </a:r>
            <a:r>
              <a:rPr lang="tr-TR" sz="1400" b="1" dirty="0">
                <a:solidFill>
                  <a:schemeClr val="accent5">
                    <a:lumMod val="50000"/>
                  </a:schemeClr>
                </a:solidFill>
              </a:rPr>
              <a:t>.</a:t>
            </a:r>
          </a:p>
        </p:txBody>
      </p:sp>
      <p:sp>
        <p:nvSpPr>
          <p:cNvPr id="13" name="Unvan 1">
            <a:extLst>
              <a:ext uri="{FF2B5EF4-FFF2-40B4-BE49-F238E27FC236}">
                <a16:creationId xmlns:a16="http://schemas.microsoft.com/office/drawing/2014/main" id="{C0C094AE-0893-4412-B9FF-E0B4514EB7D5}"/>
              </a:ext>
            </a:extLst>
          </p:cNvPr>
          <p:cNvSpPr txBox="1">
            <a:spLocks/>
          </p:cNvSpPr>
          <p:nvPr/>
        </p:nvSpPr>
        <p:spPr>
          <a:xfrm>
            <a:off x="3704911" y="88782"/>
            <a:ext cx="8455244"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Engelli Sigortalı İstihdamına Yönelik Teşvik</a:t>
            </a:r>
          </a:p>
        </p:txBody>
      </p:sp>
    </p:spTree>
    <p:extLst>
      <p:ext uri="{BB962C8B-B14F-4D97-AF65-F5344CB8AC3E}">
        <p14:creationId xmlns:p14="http://schemas.microsoft.com/office/powerpoint/2010/main" val="11247498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2996894760"/>
              </p:ext>
            </p:extLst>
          </p:nvPr>
        </p:nvGraphicFramePr>
        <p:xfrm>
          <a:off x="63205" y="1439355"/>
          <a:ext cx="12075944" cy="3003353"/>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4">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3558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ALT SINIRINDAN</a:t>
                      </a:r>
                      <a:endParaRPr lang="tr-TR" sz="14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ÜST SINIRINDAN</a:t>
                      </a:r>
                      <a:endPar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306799">
                <a:tc gridSpan="6">
                  <a:txBody>
                    <a:bodyPr/>
                    <a:lstStyle/>
                    <a:p>
                      <a:pPr algn="ctr" fontAlgn="base">
                        <a:lnSpc>
                          <a:spcPct val="115000"/>
                        </a:lnSpc>
                        <a:spcAft>
                          <a:spcPts val="0"/>
                        </a:spcAft>
                      </a:pPr>
                      <a:r>
                        <a:rPr lang="tr-TR" sz="13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DIŞI SEKTÖRLER</a:t>
                      </a:r>
                      <a:endParaRPr lang="tr-TR" sz="1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alpha val="40000"/>
                      </a:schemeClr>
                    </a:solidFill>
                  </a:tcPr>
                </a:tc>
                <a:tc hMerge="1">
                  <a:txBody>
                    <a:bodyPr/>
                    <a:lstStyle/>
                    <a:p>
                      <a:pPr algn="ctr" fontAlgn="base">
                        <a:lnSpc>
                          <a:spcPct val="115000"/>
                        </a:lnSpc>
                        <a:spcAft>
                          <a:spcPts val="0"/>
                        </a:spcAft>
                      </a:pP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algn="ctr" fontAlgn="base">
                        <a:lnSpc>
                          <a:spcPct val="115000"/>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endParaRPr lang="tr-TR"/>
                    </a:p>
                  </a:txBody>
                  <a:tcPr marL="68580" marR="68580" marT="0" marB="0">
                    <a:solidFill>
                      <a:schemeClr val="accent1">
                        <a:alpha val="58000"/>
                      </a:schemeClr>
                    </a:solidFill>
                  </a:tcPr>
                </a:tc>
                <a:tc hMerge="1">
                  <a:txBody>
                    <a:bodyPr/>
                    <a:lstStyle/>
                    <a:p>
                      <a:endParaRPr lang="tr-TR" dirty="0"/>
                    </a:p>
                  </a:txBody>
                  <a:tcPr marL="68580" marR="68580" marT="0" marB="0">
                    <a:solidFill>
                      <a:schemeClr val="accent1">
                        <a:alpha val="58000"/>
                      </a:schemeClr>
                    </a:solidFill>
                  </a:tcPr>
                </a:tc>
                <a:extLst>
                  <a:ext uri="{0D108BD9-81ED-4DB2-BD59-A6C34878D82A}">
                    <a16:rowId xmlns:a16="http://schemas.microsoft.com/office/drawing/2014/main" val="723532410"/>
                  </a:ext>
                </a:extLst>
              </a:tr>
              <a:tr h="511977">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%16,75)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(%4xPEK + %16,75xAÜ)</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(%37,75 - (%4xPEK + %16,75xAÜ))</a:t>
                      </a:r>
                    </a:p>
                  </a:txBody>
                  <a:tcPr marL="68580" marR="68580" marT="0" marB="0" anchor="ctr">
                    <a:solidFill>
                      <a:schemeClr val="accent1">
                        <a:alpha val="40000"/>
                      </a:schemeClr>
                    </a:solidFill>
                  </a:tcPr>
                </a:tc>
                <a:extLst>
                  <a:ext uri="{0D108BD9-81ED-4DB2-BD59-A6C34878D82A}">
                    <a16:rowId xmlns:a16="http://schemas.microsoft.com/office/drawing/2014/main" val="2439625030"/>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5.396,14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4.420,94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12.157,58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61.470,55 TL</a:t>
                      </a:r>
                    </a:p>
                  </a:txBody>
                  <a:tcPr marL="0" marR="0" marT="0" marB="0" anchor="ctr">
                    <a:solidFill>
                      <a:srgbClr val="C00000">
                        <a:alpha val="40000"/>
                      </a:srgbClr>
                    </a:solidFill>
                  </a:tcPr>
                </a:tc>
                <a:extLst>
                  <a:ext uri="{0D108BD9-81ED-4DB2-BD59-A6C34878D82A}">
                    <a16:rowId xmlns:a16="http://schemas.microsoft.com/office/drawing/2014/main" val="2916590750"/>
                  </a:ext>
                </a:extLst>
              </a:tr>
              <a:tr h="257529">
                <a:tc gridSpan="6">
                  <a:txBody>
                    <a:bodyPr/>
                    <a:lstStyle/>
                    <a:p>
                      <a:pPr marL="0" algn="ctr" defTabSz="914400" rtl="0" eaLnBrk="1" fontAlgn="base" latinLnBrk="0" hangingPunct="1">
                        <a:lnSpc>
                          <a:spcPct val="115000"/>
                        </a:lnSpc>
                        <a:spcAft>
                          <a:spcPts val="0"/>
                        </a:spcAft>
                      </a:pPr>
                      <a:r>
                        <a:rPr lang="tr-TR" sz="13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extLst>
                  <a:ext uri="{0D108BD9-81ED-4DB2-BD59-A6C34878D82A}">
                    <a16:rowId xmlns:a16="http://schemas.microsoft.com/office/drawing/2014/main" val="3511928173"/>
                  </a:ext>
                </a:extLst>
              </a:tr>
              <a:tr h="570635">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 + %15,75)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(%5xPEK + %15,75xAÜ)</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(%37,75 - (%5xPEK + %15,75xAÜ))</a:t>
                      </a:r>
                    </a:p>
                  </a:txBody>
                  <a:tcPr marL="68580" marR="68580" marT="0" marB="0" anchor="ctr">
                    <a:solidFill>
                      <a:schemeClr val="accent1">
                        <a:alpha val="40000"/>
                      </a:schemeClr>
                    </a:solidFill>
                  </a:tcPr>
                </a:tc>
                <a:extLst>
                  <a:ext uri="{0D108BD9-81ED-4DB2-BD59-A6C34878D82A}">
                    <a16:rowId xmlns:a16="http://schemas.microsoft.com/office/drawing/2014/main" val="3276680606"/>
                  </a:ext>
                </a:extLst>
              </a:tr>
              <a:tr h="412301">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5.396,14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4.420,94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13.847,94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59.780,19 TL</a:t>
                      </a:r>
                    </a:p>
                  </a:txBody>
                  <a:tcPr marL="0" marR="0" marT="0" marB="0" anchor="ctr">
                    <a:solidFill>
                      <a:srgbClr val="C00000">
                        <a:alpha val="40000"/>
                      </a:srgbClr>
                    </a:solidFill>
                  </a:tcPr>
                </a:tc>
                <a:extLst>
                  <a:ext uri="{0D108BD9-81ED-4DB2-BD59-A6C34878D82A}">
                    <a16:rowId xmlns:a16="http://schemas.microsoft.com/office/drawing/2014/main" val="2612646894"/>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nvPr>
        </p:nvGraphicFramePr>
        <p:xfrm>
          <a:off x="54107" y="1063559"/>
          <a:ext cx="12083786" cy="375797"/>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375797">
                <a:tc>
                  <a:txBody>
                    <a:bodyPr/>
                    <a:lstStyle/>
                    <a:p>
                      <a:pPr algn="l">
                        <a:lnSpc>
                          <a:spcPct val="107000"/>
                        </a:lnSpc>
                        <a:spcAft>
                          <a:spcPts val="0"/>
                        </a:spcAft>
                      </a:pPr>
                      <a:r>
                        <a:rPr lang="tr-TR" sz="1300" b="1" dirty="0">
                          <a:solidFill>
                            <a:srgbClr val="C00000"/>
                          </a:solidFill>
                          <a:effectLst/>
                          <a:latin typeface="Garamond" panose="02020404030301010803" pitchFamily="18" charset="0"/>
                        </a:rPr>
                        <a:t>RAKAMLARLA TEŞVİK ÖRNEKLERİ  (2025 Yılı Brüt Asgari Ücretine Göre)</a:t>
                      </a:r>
                    </a:p>
                  </a:txBody>
                  <a:tcPr marL="58408" marR="58408" marT="0" marB="0" anchor="ctr">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5" name="Unvan 1">
            <a:extLst>
              <a:ext uri="{FF2B5EF4-FFF2-40B4-BE49-F238E27FC236}">
                <a16:creationId xmlns:a16="http://schemas.microsoft.com/office/drawing/2014/main" id="{A5F64046-B0EA-48D0-949E-9D944970F6F3}"/>
              </a:ext>
            </a:extLst>
          </p:cNvPr>
          <p:cNvSpPr txBox="1">
            <a:spLocks/>
          </p:cNvSpPr>
          <p:nvPr/>
        </p:nvSpPr>
        <p:spPr>
          <a:xfrm>
            <a:off x="3704911" y="88782"/>
            <a:ext cx="8455244"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Engelli Sigortalı İstihdamına Yönelik Teşvik</a:t>
            </a:r>
          </a:p>
        </p:txBody>
      </p:sp>
    </p:spTree>
    <p:extLst>
      <p:ext uri="{BB962C8B-B14F-4D97-AF65-F5344CB8AC3E}">
        <p14:creationId xmlns:p14="http://schemas.microsoft.com/office/powerpoint/2010/main" val="1443950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1869806344"/>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5746 sayılı Kanun’un 3. maddesi,   2008/85 – 2009/21 – 2023/21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Genelgeler.</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35440829"/>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01.04.2008</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31.12.2028</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5746-15746</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1957197198"/>
              </p:ext>
            </p:extLst>
          </p:nvPr>
        </p:nvGraphicFramePr>
        <p:xfrm>
          <a:off x="106957" y="1516100"/>
          <a:ext cx="12053198" cy="417322"/>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384495">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Ar-Ge/Tasarım ve destek personeli ile 4691 sayılı Kanunun geçici 2. maddesi uyarınca ücreti gelir vergisinden muaf olan personelin, ücretleri üzerinden hesaplanan sigorta primi işveren hissesinin yarısı, 31.12.2028 tarihine kadar Hazine ve Maliye Bakanlığınca karşılanmaktadır.</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109559560"/>
              </p:ext>
            </p:extLst>
          </p:nvPr>
        </p:nvGraphicFramePr>
        <p:xfrm>
          <a:off x="106957" y="2311986"/>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TEŞVİKTEN YARARLANMA ŞARTLARI </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546730"/>
            <a:ext cx="12057746" cy="1600438"/>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Aylık prim ve hizmet belgesinin / muhtasar ve prim hizmet beyannamesinin yasal süresinde verilmesi,</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Primlerin ödenmesi,</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Türkiye genelinde prim, idari para cezası ve bunlara ilişkin gecikme zammı ve cezası borcu bulunmaması (varsa yapılandırılmış/tecil ve taksitlendirilmiş olması ve düzenli ödenmesi), </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Sigortalının fiilen çalışması,</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Sigortalının, Ar-Ge/Tasarım personeli veya Ar-Ge personel sayısının %10’u aşılmamak kaydıyla destek personeli ya da 4691 sayılı Kanun uyarınca ücreti gelir vergisinden istisna tutulmuş personel olması.</a:t>
            </a: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1284281405"/>
              </p:ext>
            </p:extLst>
          </p:nvPr>
        </p:nvGraphicFramePr>
        <p:xfrm>
          <a:off x="93310" y="4183546"/>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NOTLAR</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408368"/>
            <a:ext cx="12065069" cy="523220"/>
          </a:xfrm>
          <a:prstGeom prst="rect">
            <a:avLst/>
          </a:prstGeom>
          <a:solidFill>
            <a:schemeClr val="accent5">
              <a:lumMod val="20000"/>
              <a:lumOff val="80000"/>
            </a:schemeClr>
          </a:solidFill>
        </p:spPr>
        <p:txBody>
          <a:bodyPr wrap="square">
            <a:spAutoFit/>
          </a:bodyPr>
          <a:lstStyle/>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Öncelikle 4 puan prim indirimi (imalat sektöründe 5 puan) uygulanmakta, daha sonra kalan işveren payının yarısı hesaplanarak indirim uygulanmaktadır.</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Sosyal güvenlik destek primine tabi çalışan sigortalılardan ve yurtdışında çalıştırılan sigortalılardan dolayı bu teşvikten yararlanılamaz.</a:t>
            </a:r>
          </a:p>
        </p:txBody>
      </p:sp>
      <p:sp>
        <p:nvSpPr>
          <p:cNvPr id="13" name="Unvan 1">
            <a:extLst>
              <a:ext uri="{FF2B5EF4-FFF2-40B4-BE49-F238E27FC236}">
                <a16:creationId xmlns:a16="http://schemas.microsoft.com/office/drawing/2014/main" id="{C0C094AE-0893-4412-B9FF-E0B4514EB7D5}"/>
              </a:ext>
            </a:extLst>
          </p:cNvPr>
          <p:cNvSpPr txBox="1">
            <a:spLocks/>
          </p:cNvSpPr>
          <p:nvPr/>
        </p:nvSpPr>
        <p:spPr>
          <a:xfrm>
            <a:off x="3929063" y="88782"/>
            <a:ext cx="8231092"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Araştırma, Geliştirme ve Tasarım Faaliyetlerine İlişkin Teşvik</a:t>
            </a:r>
          </a:p>
        </p:txBody>
      </p:sp>
    </p:spTree>
    <p:extLst>
      <p:ext uri="{BB962C8B-B14F-4D97-AF65-F5344CB8AC3E}">
        <p14:creationId xmlns:p14="http://schemas.microsoft.com/office/powerpoint/2010/main" val="2688852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3142315851"/>
              </p:ext>
            </p:extLst>
          </p:nvPr>
        </p:nvGraphicFramePr>
        <p:xfrm>
          <a:off x="63205" y="1439355"/>
          <a:ext cx="12075944" cy="2825855"/>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4">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3558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ALT SINIRINDAN</a:t>
                      </a:r>
                      <a:endParaRPr lang="tr-TR" sz="14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ÜST SINIRINDAN</a:t>
                      </a:r>
                      <a:endPar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306799">
                <a:tc gridSpan="6">
                  <a:txBody>
                    <a:bodyPr/>
                    <a:lstStyle/>
                    <a:p>
                      <a:pPr algn="ctr" fontAlgn="base">
                        <a:lnSpc>
                          <a:spcPct val="115000"/>
                        </a:lnSpc>
                        <a:spcAft>
                          <a:spcPts val="0"/>
                        </a:spcAft>
                      </a:pPr>
                      <a:r>
                        <a:rPr lang="tr-TR" sz="13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DIŞI SEKTÖRLER</a:t>
                      </a:r>
                      <a:endParaRPr lang="tr-TR" sz="1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alpha val="40000"/>
                      </a:schemeClr>
                    </a:solidFill>
                  </a:tcPr>
                </a:tc>
                <a:tc hMerge="1">
                  <a:txBody>
                    <a:bodyPr/>
                    <a:lstStyle/>
                    <a:p>
                      <a:pPr algn="ctr" fontAlgn="base">
                        <a:lnSpc>
                          <a:spcPct val="115000"/>
                        </a:lnSpc>
                        <a:spcAft>
                          <a:spcPts val="0"/>
                        </a:spcAft>
                      </a:pP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algn="ctr" fontAlgn="base">
                        <a:lnSpc>
                          <a:spcPct val="115000"/>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endParaRPr lang="tr-TR"/>
                    </a:p>
                  </a:txBody>
                  <a:tcPr marL="68580" marR="68580" marT="0" marB="0">
                    <a:solidFill>
                      <a:schemeClr val="accent1">
                        <a:alpha val="58000"/>
                      </a:schemeClr>
                    </a:solidFill>
                  </a:tcPr>
                </a:tc>
                <a:tc hMerge="1">
                  <a:txBody>
                    <a:bodyPr/>
                    <a:lstStyle/>
                    <a:p>
                      <a:endParaRPr lang="tr-TR" dirty="0"/>
                    </a:p>
                  </a:txBody>
                  <a:tcPr marL="68580" marR="68580" marT="0" marB="0">
                    <a:solidFill>
                      <a:schemeClr val="accent1">
                        <a:alpha val="58000"/>
                      </a:schemeClr>
                    </a:solidFill>
                  </a:tcPr>
                </a:tc>
                <a:extLst>
                  <a:ext uri="{0D108BD9-81ED-4DB2-BD59-A6C34878D82A}">
                    <a16:rowId xmlns:a16="http://schemas.microsoft.com/office/drawing/2014/main" val="723532410"/>
                  </a:ext>
                </a:extLst>
              </a:tr>
              <a:tr h="511977">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%8,375)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(%25,375)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%8,375)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(%25,375)</a:t>
                      </a:r>
                    </a:p>
                  </a:txBody>
                  <a:tcPr marL="68580" marR="68580" marT="0" marB="0" anchor="ctr">
                    <a:solidFill>
                      <a:schemeClr val="accent1">
                        <a:alpha val="40000"/>
                      </a:schemeClr>
                    </a:solidFill>
                  </a:tcPr>
                </a:tc>
                <a:extLst>
                  <a:ext uri="{0D108BD9-81ED-4DB2-BD59-A6C34878D82A}">
                    <a16:rowId xmlns:a16="http://schemas.microsoft.com/office/drawing/2014/main" val="2439625030"/>
                  </a:ext>
                </a:extLst>
              </a:tr>
              <a:tr h="412301">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3.218,18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6.598,90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24.136,37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49.491,76 TL</a:t>
                      </a:r>
                    </a:p>
                  </a:txBody>
                  <a:tcPr marL="0" marR="0" marT="0" marB="0" anchor="ctr">
                    <a:solidFill>
                      <a:srgbClr val="C00000">
                        <a:alpha val="40000"/>
                      </a:srgbClr>
                    </a:solidFill>
                  </a:tcPr>
                </a:tc>
                <a:extLst>
                  <a:ext uri="{0D108BD9-81ED-4DB2-BD59-A6C34878D82A}">
                    <a16:rowId xmlns:a16="http://schemas.microsoft.com/office/drawing/2014/main" val="2916590750"/>
                  </a:ext>
                </a:extLst>
              </a:tr>
              <a:tr h="255989">
                <a:tc gridSpan="6">
                  <a:txBody>
                    <a:bodyPr/>
                    <a:lstStyle/>
                    <a:p>
                      <a:pPr marL="0" algn="ctr" defTabSz="914400" rtl="0" eaLnBrk="1" fontAlgn="base" latinLnBrk="0" hangingPunct="1">
                        <a:lnSpc>
                          <a:spcPct val="115000"/>
                        </a:lnSpc>
                        <a:spcAft>
                          <a:spcPts val="0"/>
                        </a:spcAft>
                      </a:pPr>
                      <a:r>
                        <a:rPr lang="tr-TR" sz="13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extLst>
                  <a:ext uri="{0D108BD9-81ED-4DB2-BD59-A6C34878D82A}">
                    <a16:rowId xmlns:a16="http://schemas.microsoft.com/office/drawing/2014/main" val="3511928173"/>
                  </a:ext>
                </a:extLst>
              </a:tr>
              <a:tr h="570635">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(%5+%7,875)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(%24,875)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(%5+%7,875)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(%24,875)</a:t>
                      </a:r>
                    </a:p>
                  </a:txBody>
                  <a:tcPr marL="68580" marR="68580" marT="0" marB="0" anchor="ctr">
                    <a:solidFill>
                      <a:schemeClr val="accent1">
                        <a:alpha val="40000"/>
                      </a:schemeClr>
                    </a:solidFill>
                  </a:tcPr>
                </a:tc>
                <a:extLst>
                  <a:ext uri="{0D108BD9-81ED-4DB2-BD59-A6C34878D82A}">
                    <a16:rowId xmlns:a16="http://schemas.microsoft.com/office/drawing/2014/main" val="3276680606"/>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3.348,21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6.468,87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25.111,58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48.516,55 TL</a:t>
                      </a:r>
                    </a:p>
                  </a:txBody>
                  <a:tcPr marL="0" marR="0" marT="0" marB="0" anchor="ctr">
                    <a:solidFill>
                      <a:srgbClr val="C00000">
                        <a:alpha val="40000"/>
                      </a:srgbClr>
                    </a:solidFill>
                  </a:tcPr>
                </a:tc>
                <a:extLst>
                  <a:ext uri="{0D108BD9-81ED-4DB2-BD59-A6C34878D82A}">
                    <a16:rowId xmlns:a16="http://schemas.microsoft.com/office/drawing/2014/main" val="2612646894"/>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nvPr>
        </p:nvGraphicFramePr>
        <p:xfrm>
          <a:off x="54107" y="1063559"/>
          <a:ext cx="12083786" cy="375797"/>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375797">
                <a:tc>
                  <a:txBody>
                    <a:bodyPr/>
                    <a:lstStyle/>
                    <a:p>
                      <a:pPr algn="l">
                        <a:lnSpc>
                          <a:spcPct val="107000"/>
                        </a:lnSpc>
                        <a:spcAft>
                          <a:spcPts val="0"/>
                        </a:spcAft>
                      </a:pPr>
                      <a:r>
                        <a:rPr lang="tr-TR" sz="1300" b="1" dirty="0">
                          <a:solidFill>
                            <a:srgbClr val="C00000"/>
                          </a:solidFill>
                          <a:effectLst/>
                          <a:latin typeface="Garamond" panose="02020404030301010803" pitchFamily="18" charset="0"/>
                        </a:rPr>
                        <a:t>RAKAMLARLA TEŞVİK ÖRNEKLERİ  (2025 Yılı Brüt Asgari Ücretine Göre)</a:t>
                      </a:r>
                    </a:p>
                  </a:txBody>
                  <a:tcPr marL="58408" marR="58408" marT="0" marB="0" anchor="ctr">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6" name="Unvan 1">
            <a:extLst>
              <a:ext uri="{FF2B5EF4-FFF2-40B4-BE49-F238E27FC236}">
                <a16:creationId xmlns:a16="http://schemas.microsoft.com/office/drawing/2014/main" id="{72B204D0-D38B-4BFA-AFC3-E960CC56D64F}"/>
              </a:ext>
            </a:extLst>
          </p:cNvPr>
          <p:cNvSpPr txBox="1">
            <a:spLocks/>
          </p:cNvSpPr>
          <p:nvPr/>
        </p:nvSpPr>
        <p:spPr>
          <a:xfrm>
            <a:off x="3929063" y="88782"/>
            <a:ext cx="8231092"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Araştırma, Geliştirme ve Tasarım Faaliyetlerine İlişkin Teşvik</a:t>
            </a:r>
          </a:p>
        </p:txBody>
      </p:sp>
    </p:spTree>
    <p:extLst>
      <p:ext uri="{BB962C8B-B14F-4D97-AF65-F5344CB8AC3E}">
        <p14:creationId xmlns:p14="http://schemas.microsoft.com/office/powerpoint/2010/main" val="1062651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etin kutusu 14"/>
          <p:cNvSpPr txBox="1"/>
          <p:nvPr/>
        </p:nvSpPr>
        <p:spPr>
          <a:xfrm>
            <a:off x="4740167" y="1969252"/>
            <a:ext cx="184731" cy="369332"/>
          </a:xfrm>
          <a:prstGeom prst="rect">
            <a:avLst/>
          </a:prstGeom>
          <a:noFill/>
        </p:spPr>
        <p:txBody>
          <a:bodyPr wrap="none" rtlCol="0">
            <a:spAutoFit/>
          </a:bodyPr>
          <a:lstStyle/>
          <a:p>
            <a:endParaRPr lang="tr-TR">
              <a:latin typeface="Times New Roman" panose="02020603050405020304" pitchFamily="18" charset="0"/>
              <a:cs typeface="Times New Roman" panose="02020603050405020304" pitchFamily="18" charset="0"/>
            </a:endParaRPr>
          </a:p>
        </p:txBody>
      </p:sp>
      <p:sp>
        <p:nvSpPr>
          <p:cNvPr id="6" name="Unvan 1"/>
          <p:cNvSpPr>
            <a:spLocks noGrp="1"/>
          </p:cNvSpPr>
          <p:nvPr>
            <p:ph type="title"/>
          </p:nvPr>
        </p:nvSpPr>
        <p:spPr>
          <a:xfrm>
            <a:off x="838200" y="177527"/>
            <a:ext cx="11049000" cy="533508"/>
          </a:xfrm>
        </p:spPr>
        <p:txBody>
          <a:bodyPr>
            <a:noAutofit/>
          </a:bodyPr>
          <a:lstStyle/>
          <a:p>
            <a:pPr algn="r"/>
            <a:r>
              <a:rPr lang="tr-TR" sz="3600" b="1" dirty="0">
                <a:solidFill>
                  <a:schemeClr val="bg1"/>
                </a:solidFill>
                <a:latin typeface="Garamond" panose="02020404030301010803" pitchFamily="18" charset="0"/>
              </a:rPr>
              <a:t>Sigorta Primi Teşvikleri</a:t>
            </a:r>
          </a:p>
        </p:txBody>
      </p:sp>
      <p:sp>
        <p:nvSpPr>
          <p:cNvPr id="9" name="İçerik Yer Tutucusu 2">
            <a:extLst>
              <a:ext uri="{FF2B5EF4-FFF2-40B4-BE49-F238E27FC236}">
                <a16:creationId xmlns:a16="http://schemas.microsoft.com/office/drawing/2014/main" id="{38205B88-12CA-4A12-A2F1-77B1F1063F5B}"/>
              </a:ext>
            </a:extLst>
          </p:cNvPr>
          <p:cNvSpPr>
            <a:spLocks noGrp="1"/>
          </p:cNvSpPr>
          <p:nvPr>
            <p:ph idx="1"/>
          </p:nvPr>
        </p:nvSpPr>
        <p:spPr>
          <a:xfrm>
            <a:off x="327545" y="1069675"/>
            <a:ext cx="11559655" cy="4793244"/>
          </a:xfrm>
        </p:spPr>
        <p:txBody>
          <a:bodyPr>
            <a:noAutofit/>
          </a:bodyPr>
          <a:lstStyle/>
          <a:p>
            <a:pPr marL="288925" lvl="3" indent="0" algn="just">
              <a:lnSpc>
                <a:spcPct val="100000"/>
              </a:lnSpc>
              <a:spcBef>
                <a:spcPts val="0"/>
              </a:spcBef>
              <a:buClr>
                <a:srgbClr val="5B9BD5"/>
              </a:buClr>
              <a:buSzPct val="100000"/>
              <a:buNone/>
            </a:pPr>
            <a:r>
              <a:rPr lang="tr-TR" sz="2200" dirty="0">
                <a:solidFill>
                  <a:srgbClr val="002060"/>
                </a:solidFill>
                <a:latin typeface="Garamond" panose="02020404030301010803" pitchFamily="18" charset="0"/>
                <a:cs typeface="Times New Roman"/>
              </a:rPr>
              <a:t>5510 sayılı Kanun’un 4 üncü maddesinin birinci fıkrasının (a) bendi kapsamında sigortalı çalıştıran özel sektör işyeri işverenlerine yönelik;</a:t>
            </a:r>
          </a:p>
          <a:p>
            <a:pPr marL="1028700" lvl="3" indent="-342900" algn="just">
              <a:lnSpc>
                <a:spcPct val="100000"/>
              </a:lnSpc>
              <a:spcBef>
                <a:spcPts val="0"/>
              </a:spcBef>
              <a:buClr>
                <a:srgbClr val="5B9BD5"/>
              </a:buClr>
              <a:buSzPct val="100000"/>
              <a:buFont typeface="Wingdings" panose="05000000000000000000" pitchFamily="2" charset="2"/>
              <a:buChar char="ü"/>
            </a:pPr>
            <a:r>
              <a:rPr lang="tr-TR" sz="1900" dirty="0">
                <a:solidFill>
                  <a:srgbClr val="002060"/>
                </a:solidFill>
                <a:latin typeface="Garamond" panose="02020404030301010803" pitchFamily="18" charset="0"/>
                <a:cs typeface="Times New Roman"/>
              </a:rPr>
              <a:t>Kayıtlı istihdamın artırılması,</a:t>
            </a:r>
          </a:p>
          <a:p>
            <a:pPr marL="1028700" lvl="3" indent="-342900" algn="just">
              <a:lnSpc>
                <a:spcPct val="100000"/>
              </a:lnSpc>
              <a:spcBef>
                <a:spcPts val="0"/>
              </a:spcBef>
              <a:buClr>
                <a:srgbClr val="5B9BD5"/>
              </a:buClr>
              <a:buSzPct val="100000"/>
              <a:buFont typeface="Wingdings" panose="05000000000000000000" pitchFamily="2" charset="2"/>
              <a:buChar char="ü"/>
            </a:pPr>
            <a:r>
              <a:rPr lang="tr-TR" sz="1900" dirty="0">
                <a:solidFill>
                  <a:srgbClr val="002060"/>
                </a:solidFill>
                <a:latin typeface="Garamond" panose="02020404030301010803" pitchFamily="18" charset="0"/>
                <a:cs typeface="Times New Roman"/>
              </a:rPr>
              <a:t>Gönüllü uyumun ve düzenli prim ödeme kültürünün yaygınlaştırılması,</a:t>
            </a:r>
          </a:p>
          <a:p>
            <a:pPr marL="1028700" lvl="3" indent="-342900" algn="just">
              <a:lnSpc>
                <a:spcPct val="100000"/>
              </a:lnSpc>
              <a:spcBef>
                <a:spcPts val="0"/>
              </a:spcBef>
              <a:buClr>
                <a:srgbClr val="5B9BD5"/>
              </a:buClr>
              <a:buSzPct val="100000"/>
              <a:buFont typeface="Wingdings" panose="05000000000000000000" pitchFamily="2" charset="2"/>
              <a:buChar char="ü"/>
            </a:pPr>
            <a:r>
              <a:rPr lang="tr-TR" sz="1900" dirty="0">
                <a:solidFill>
                  <a:srgbClr val="002060"/>
                </a:solidFill>
                <a:latin typeface="Garamond" panose="02020404030301010803" pitchFamily="18" charset="0"/>
                <a:cs typeface="Times New Roman"/>
              </a:rPr>
              <a:t>Kadınlar, gençler ve engelliler gibi dezavantajlı grupların istihdamının artırılması,</a:t>
            </a:r>
          </a:p>
          <a:p>
            <a:pPr marL="1028700" lvl="3" indent="-342900" algn="just">
              <a:lnSpc>
                <a:spcPct val="100000"/>
              </a:lnSpc>
              <a:spcBef>
                <a:spcPts val="0"/>
              </a:spcBef>
              <a:buClr>
                <a:srgbClr val="5B9BD5"/>
              </a:buClr>
              <a:buSzPct val="100000"/>
              <a:buFont typeface="Wingdings" panose="05000000000000000000" pitchFamily="2" charset="2"/>
              <a:buChar char="ü"/>
            </a:pPr>
            <a:r>
              <a:rPr lang="tr-TR" sz="1900" dirty="0">
                <a:solidFill>
                  <a:srgbClr val="002060"/>
                </a:solidFill>
                <a:latin typeface="Garamond" panose="02020404030301010803" pitchFamily="18" charset="0"/>
                <a:cs typeface="Times New Roman"/>
              </a:rPr>
              <a:t>Bölgesel gelişmişlik düzeyi farklılıklarının azaltılması,</a:t>
            </a:r>
          </a:p>
          <a:p>
            <a:pPr marL="1028700" lvl="3" indent="-342900" algn="just">
              <a:lnSpc>
                <a:spcPct val="100000"/>
              </a:lnSpc>
              <a:spcBef>
                <a:spcPts val="0"/>
              </a:spcBef>
              <a:buClr>
                <a:srgbClr val="5B9BD5"/>
              </a:buClr>
              <a:buSzPct val="100000"/>
              <a:buFont typeface="Wingdings" panose="05000000000000000000" pitchFamily="2" charset="2"/>
              <a:buChar char="ü"/>
            </a:pPr>
            <a:r>
              <a:rPr lang="tr-TR" sz="1900" dirty="0">
                <a:solidFill>
                  <a:srgbClr val="002060"/>
                </a:solidFill>
                <a:latin typeface="Garamond" panose="02020404030301010803" pitchFamily="18" charset="0"/>
                <a:cs typeface="Times New Roman"/>
              </a:rPr>
              <a:t>Bölgesel, stratejik ve öncelikli yatırımların özendirilmesi</a:t>
            </a:r>
          </a:p>
          <a:p>
            <a:pPr marL="268288" lvl="3" indent="0" algn="just">
              <a:lnSpc>
                <a:spcPct val="100000"/>
              </a:lnSpc>
              <a:spcBef>
                <a:spcPts val="0"/>
              </a:spcBef>
              <a:buClr>
                <a:srgbClr val="5B9BD5"/>
              </a:buClr>
              <a:buSzPct val="100000"/>
              <a:buNone/>
            </a:pPr>
            <a:r>
              <a:rPr lang="tr-TR" sz="2200" dirty="0">
                <a:solidFill>
                  <a:srgbClr val="002060"/>
                </a:solidFill>
                <a:latin typeface="Garamond" panose="02020404030301010803" pitchFamily="18" charset="0"/>
                <a:cs typeface="Times New Roman"/>
              </a:rPr>
              <a:t>amaçlarıyla çeşitli sigorta primi teşvik, destek ve indirimleri uygulanmaktadır.</a:t>
            </a:r>
          </a:p>
          <a:p>
            <a:pPr marL="268288" lvl="3" indent="0" algn="just">
              <a:lnSpc>
                <a:spcPct val="100000"/>
              </a:lnSpc>
              <a:spcBef>
                <a:spcPts val="0"/>
              </a:spcBef>
              <a:buClr>
                <a:srgbClr val="5B9BD5"/>
              </a:buClr>
              <a:buSzPct val="100000"/>
              <a:buNone/>
            </a:pPr>
            <a:endParaRPr lang="tr-TR" sz="2200" dirty="0">
              <a:solidFill>
                <a:srgbClr val="002060"/>
              </a:solidFill>
              <a:latin typeface="Garamond" panose="02020404030301010803" pitchFamily="18" charset="0"/>
              <a:cs typeface="Times New Roman"/>
            </a:endParaRPr>
          </a:p>
          <a:p>
            <a:pPr marL="268288" lvl="3" indent="0" algn="just">
              <a:lnSpc>
                <a:spcPct val="100000"/>
              </a:lnSpc>
              <a:spcBef>
                <a:spcPts val="0"/>
              </a:spcBef>
              <a:buClr>
                <a:srgbClr val="5B9BD5"/>
              </a:buClr>
              <a:buSzPct val="100000"/>
              <a:buNone/>
            </a:pPr>
            <a:r>
              <a:rPr lang="tr-TR" sz="2200" dirty="0">
                <a:solidFill>
                  <a:srgbClr val="002060"/>
                </a:solidFill>
                <a:latin typeface="Garamond" panose="02020404030301010803" pitchFamily="18" charset="0"/>
                <a:cs typeface="Times New Roman"/>
              </a:rPr>
              <a:t>Bunun yanında primlerin düzenli ödenmesinin özendirilmesi ve genç girişimciliğinin teşvik edilmesi amaçlarıyla 5510 sayılı Kanun’un 4 üncü maddesinin birinci fıkrasının (b) bendi kapsamındaki sigortalılara yönelik de prim indirim ve destekleri uygulanmaktadır.</a:t>
            </a:r>
          </a:p>
        </p:txBody>
      </p:sp>
    </p:spTree>
    <p:extLst>
      <p:ext uri="{BB962C8B-B14F-4D97-AF65-F5344CB8AC3E}">
        <p14:creationId xmlns:p14="http://schemas.microsoft.com/office/powerpoint/2010/main" val="33834973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3706937664"/>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5225 sayılı Kanun’un 5. maddesi, 2010/109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3609195728"/>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01.08.2004</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55225-25225</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3405529856"/>
              </p:ext>
            </p:extLst>
          </p:nvPr>
        </p:nvGraphicFramePr>
        <p:xfrm>
          <a:off x="106957" y="1516100"/>
          <a:ext cx="12053198" cy="629285"/>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384495">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Kültür Yatırım Belgesi almış olan işyerlerinde fiilen çalışan sigortalıların prime esas kazançları üzerinden hesaplanan sigorta primi işveren hissesinin 3 yıl boyunca %50’si, Kültür Girişim Belgesi almış işyerlerinde fiilen çalışan sigortalıların ise prime esas kazançları üzerinden hesaplanan sigorta primi işveren hissesinin 7 yıl boyunca %25’i Kültür ve Turizm Bakanlığınca karşılanmaktadır. </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1422021635"/>
              </p:ext>
            </p:extLst>
          </p:nvPr>
        </p:nvGraphicFramePr>
        <p:xfrm>
          <a:off x="106957" y="2489613"/>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TEŞVİKTEN YARARLANMA ŞARTLARI </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724357"/>
            <a:ext cx="12057746" cy="1169551"/>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Aylık prim ve hizmet belgesinin / muhtasar ve prim hizmet beyannamesinin yasal süresinde verilmesi,</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Türkiye genelinde prim, idari para cezası ve bunlara ilişkin gecikme zammı ve cezası borcu bulunmaması (varsa yapılandırılmış/tecil ve taksitlendirilmiş olması ve düzenli ödenmesi), </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İşverenin kurumlar vergisi mükellefi olması,</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Kültür ve Turizm Bakanlığından kültür yatırım veya girişim belgesi alınmış olması.</a:t>
            </a: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3186206355"/>
              </p:ext>
            </p:extLst>
          </p:nvPr>
        </p:nvGraphicFramePr>
        <p:xfrm>
          <a:off x="93310" y="3940559"/>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NOTLAR</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165381"/>
            <a:ext cx="12065069" cy="523220"/>
          </a:xfrm>
          <a:prstGeom prst="rect">
            <a:avLst/>
          </a:prstGeom>
          <a:solidFill>
            <a:schemeClr val="accent5">
              <a:lumMod val="20000"/>
              <a:lumOff val="80000"/>
            </a:schemeClr>
          </a:solidFill>
        </p:spPr>
        <p:txBody>
          <a:bodyPr wrap="square">
            <a:spAutoFit/>
          </a:bodyPr>
          <a:lstStyle/>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Öncelikle 4 puan prim indirimi (imalat sektöründe 5 puan) uygulanmakta, daha sonra kalan işveren payının yarısı veya dörtte biri hesaplanarak indirim uygulanmaktadır.</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Sosyal güvenlik destek primine tabi çalışan sigortalılardan ve yurtdışında çalıştırılan sigortalılardan dolayı bu teşvikten yararlanılamaz. </a:t>
            </a:r>
            <a:endParaRPr lang="tr-TR" sz="1400" b="1" dirty="0">
              <a:solidFill>
                <a:schemeClr val="accent5">
                  <a:lumMod val="50000"/>
                </a:schemeClr>
              </a:solidFill>
            </a:endParaRPr>
          </a:p>
        </p:txBody>
      </p:sp>
      <p:sp>
        <p:nvSpPr>
          <p:cNvPr id="13" name="Unvan 1">
            <a:extLst>
              <a:ext uri="{FF2B5EF4-FFF2-40B4-BE49-F238E27FC236}">
                <a16:creationId xmlns:a16="http://schemas.microsoft.com/office/drawing/2014/main" id="{C0C094AE-0893-4412-B9FF-E0B4514EB7D5}"/>
              </a:ext>
            </a:extLst>
          </p:cNvPr>
          <p:cNvSpPr txBox="1">
            <a:spLocks/>
          </p:cNvSpPr>
          <p:nvPr/>
        </p:nvSpPr>
        <p:spPr>
          <a:xfrm>
            <a:off x="3586163" y="88782"/>
            <a:ext cx="8573992"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Kültür Yatırımları ve Girişimlerine Yönelik Sigorta Primi Teşviki</a:t>
            </a:r>
          </a:p>
        </p:txBody>
      </p:sp>
    </p:spTree>
    <p:extLst>
      <p:ext uri="{BB962C8B-B14F-4D97-AF65-F5344CB8AC3E}">
        <p14:creationId xmlns:p14="http://schemas.microsoft.com/office/powerpoint/2010/main" val="17667856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3567182758"/>
              </p:ext>
            </p:extLst>
          </p:nvPr>
        </p:nvGraphicFramePr>
        <p:xfrm>
          <a:off x="63205" y="1264513"/>
          <a:ext cx="12075943" cy="4877695"/>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3">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306316">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200" dirty="0">
                          <a:solidFill>
                            <a:schemeClr val="tx1"/>
                          </a:solidFill>
                          <a:effectLst/>
                          <a:latin typeface="Garamond" panose="02020404030301010803" pitchFamily="18" charset="0"/>
                        </a:rPr>
                        <a:t>PEK ALT SINIRINDAN</a:t>
                      </a:r>
                      <a:endParaRPr lang="tr-TR" sz="12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200" dirty="0">
                          <a:solidFill>
                            <a:schemeClr val="tx1"/>
                          </a:solidFill>
                          <a:effectLst/>
                          <a:latin typeface="Garamond" panose="02020404030301010803" pitchFamily="18" charset="0"/>
                        </a:rPr>
                        <a:t>PEK ÜST SINIRINDAN</a:t>
                      </a:r>
                      <a:endParaRPr lang="tr-TR" sz="12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201695">
                <a:tc gridSpan="6">
                  <a:txBody>
                    <a:bodyPr/>
                    <a:lstStyle/>
                    <a:p>
                      <a:pPr algn="ctr" fontAlgn="base">
                        <a:lnSpc>
                          <a:spcPct val="115000"/>
                        </a:lnSpc>
                        <a:spcAft>
                          <a:spcPts val="0"/>
                        </a:spcAft>
                      </a:pPr>
                      <a:r>
                        <a:rPr lang="tr-T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YATIRIM İMALAT DIŞI SEKTÖRLER</a:t>
                      </a:r>
                      <a:endParaRPr lang="tr-TR"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alpha val="40000"/>
                      </a:schemeClr>
                    </a:solidFill>
                  </a:tcPr>
                </a:tc>
                <a:tc hMerge="1">
                  <a:txBody>
                    <a:bodyPr/>
                    <a:lstStyle/>
                    <a:p>
                      <a:pPr algn="ctr" fontAlgn="base">
                        <a:lnSpc>
                          <a:spcPct val="115000"/>
                        </a:lnSpc>
                        <a:spcAft>
                          <a:spcPts val="0"/>
                        </a:spcAft>
                      </a:pP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algn="ctr" fontAlgn="base">
                        <a:lnSpc>
                          <a:spcPct val="115000"/>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endParaRPr lang="tr-TR"/>
                    </a:p>
                  </a:txBody>
                  <a:tcPr marL="68580" marR="68580" marT="0" marB="0">
                    <a:solidFill>
                      <a:schemeClr val="accent1">
                        <a:alpha val="58000"/>
                      </a:schemeClr>
                    </a:solidFill>
                  </a:tcPr>
                </a:tc>
                <a:tc hMerge="1">
                  <a:txBody>
                    <a:bodyPr/>
                    <a:lstStyle/>
                    <a:p>
                      <a:endParaRPr lang="tr-TR" dirty="0"/>
                    </a:p>
                  </a:txBody>
                  <a:tcPr marL="68580" marR="68580" marT="0" marB="0">
                    <a:solidFill>
                      <a:schemeClr val="accent1">
                        <a:alpha val="58000"/>
                      </a:schemeClr>
                    </a:solidFill>
                  </a:tcPr>
                </a:tc>
                <a:extLst>
                  <a:ext uri="{0D108BD9-81ED-4DB2-BD59-A6C34878D82A}">
                    <a16:rowId xmlns:a16="http://schemas.microsoft.com/office/drawing/2014/main" val="723532410"/>
                  </a:ext>
                </a:extLst>
              </a:tr>
              <a:tr h="548913">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%8,375)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(%25,375)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%8,375)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(%25,375)</a:t>
                      </a:r>
                    </a:p>
                  </a:txBody>
                  <a:tcPr marL="68580" marR="68580" marT="0" marB="0" anchor="ctr">
                    <a:solidFill>
                      <a:schemeClr val="accent1">
                        <a:alpha val="40000"/>
                      </a:schemeClr>
                    </a:solidFill>
                  </a:tcPr>
                </a:tc>
                <a:extLst>
                  <a:ext uri="{0D108BD9-81ED-4DB2-BD59-A6C34878D82A}">
                    <a16:rowId xmlns:a16="http://schemas.microsoft.com/office/drawing/2014/main" val="2439625030"/>
                  </a:ext>
                </a:extLst>
              </a:tr>
              <a:tr h="354906">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3.218,18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6.598,90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24.136,37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49.491,76 TL</a:t>
                      </a:r>
                    </a:p>
                  </a:txBody>
                  <a:tcPr marL="0" marR="0" marT="0" marB="0" anchor="ctr">
                    <a:solidFill>
                      <a:srgbClr val="C00000">
                        <a:alpha val="40000"/>
                      </a:srgbClr>
                    </a:solidFill>
                  </a:tcPr>
                </a:tc>
                <a:extLst>
                  <a:ext uri="{0D108BD9-81ED-4DB2-BD59-A6C34878D82A}">
                    <a16:rowId xmlns:a16="http://schemas.microsoft.com/office/drawing/2014/main" val="2916590750"/>
                  </a:ext>
                </a:extLst>
              </a:tr>
              <a:tr h="220354">
                <a:tc gridSpan="6">
                  <a:txBody>
                    <a:bodyPr/>
                    <a:lstStyle/>
                    <a:p>
                      <a:pPr marL="0" algn="ctr" defTabSz="914400" rtl="0" eaLnBrk="1" fontAlgn="base" latinLnBrk="0" hangingPunct="1">
                        <a:lnSpc>
                          <a:spcPct val="115000"/>
                        </a:lnSpc>
                        <a:spcAft>
                          <a:spcPts val="0"/>
                        </a:spcAft>
                      </a:pPr>
                      <a:r>
                        <a:rPr lang="tr-T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YATIRIM </a:t>
                      </a:r>
                      <a:r>
                        <a:rPr lang="tr-TR" sz="12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2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extLst>
                  <a:ext uri="{0D108BD9-81ED-4DB2-BD59-A6C34878D82A}">
                    <a16:rowId xmlns:a16="http://schemas.microsoft.com/office/drawing/2014/main" val="3511928173"/>
                  </a:ext>
                </a:extLst>
              </a:tr>
              <a:tr h="548913">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(%5+%7,875)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(%24,875)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(%5+%7,875)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(%24,875)</a:t>
                      </a:r>
                    </a:p>
                  </a:txBody>
                  <a:tcPr marL="68580" marR="68580" marT="0" marB="0" anchor="ctr">
                    <a:solidFill>
                      <a:schemeClr val="accent1">
                        <a:alpha val="40000"/>
                      </a:schemeClr>
                    </a:solidFill>
                  </a:tcPr>
                </a:tc>
                <a:extLst>
                  <a:ext uri="{0D108BD9-81ED-4DB2-BD59-A6C34878D82A}">
                    <a16:rowId xmlns:a16="http://schemas.microsoft.com/office/drawing/2014/main" val="3276680606"/>
                  </a:ext>
                </a:extLst>
              </a:tr>
              <a:tr h="354906">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3.348,21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6.468,87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a:solidFill>
                            <a:schemeClr val="bg1"/>
                          </a:solidFill>
                          <a:effectLst/>
                          <a:latin typeface="Garamond" panose="02020404030301010803" pitchFamily="18" charset="0"/>
                          <a:ea typeface="+mn-ea"/>
                          <a:cs typeface="+mn-cs"/>
                        </a:rPr>
                        <a:t>25.111,58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48.516,55 TL</a:t>
                      </a:r>
                    </a:p>
                  </a:txBody>
                  <a:tcPr marL="0" marR="0" marT="0" marB="0" anchor="ctr">
                    <a:solidFill>
                      <a:srgbClr val="C00000">
                        <a:alpha val="40000"/>
                      </a:srgbClr>
                    </a:solidFill>
                  </a:tcPr>
                </a:tc>
                <a:extLst>
                  <a:ext uri="{0D108BD9-81ED-4DB2-BD59-A6C34878D82A}">
                    <a16:rowId xmlns:a16="http://schemas.microsoft.com/office/drawing/2014/main" val="2612646894"/>
                  </a:ext>
                </a:extLst>
              </a:tr>
              <a:tr h="262896">
                <a:tc gridSpan="6">
                  <a:txBody>
                    <a:bodyPr/>
                    <a:lstStyle/>
                    <a:p>
                      <a:pPr marL="0" algn="ctr" defTabSz="914400" rtl="0" eaLnBrk="1" fontAlgn="base" latinLnBrk="0" hangingPunct="1">
                        <a:lnSpc>
                          <a:spcPct val="115000"/>
                        </a:lnSpc>
                        <a:spcAft>
                          <a:spcPts val="0"/>
                        </a:spcAft>
                      </a:pPr>
                      <a:r>
                        <a:rPr lang="tr-T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GİRİŞİM İMALAT DIŞI SEKTÖRLER </a:t>
                      </a:r>
                      <a:endParaRPr lang="tr-TR" sz="12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00B05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00B050">
                        <a:alpha val="40000"/>
                      </a:srgb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0000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C0000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C00000">
                        <a:alpha val="40000"/>
                      </a:srgbClr>
                    </a:solidFill>
                  </a:tcPr>
                </a:tc>
                <a:extLst>
                  <a:ext uri="{0D108BD9-81ED-4DB2-BD59-A6C34878D82A}">
                    <a16:rowId xmlns:a16="http://schemas.microsoft.com/office/drawing/2014/main" val="16563294"/>
                  </a:ext>
                </a:extLst>
              </a:tr>
              <a:tr h="548913">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%4,1875)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(%29,5625)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%4,1875)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(%29,5625)</a:t>
                      </a:r>
                    </a:p>
                  </a:txBody>
                  <a:tcPr marL="68580" marR="68580" marT="0" marB="0" anchor="ctr">
                    <a:solidFill>
                      <a:schemeClr val="accent1">
                        <a:alpha val="40000"/>
                      </a:schemeClr>
                    </a:solidFill>
                  </a:tcPr>
                </a:tc>
                <a:extLst>
                  <a:ext uri="{0D108BD9-81ED-4DB2-BD59-A6C34878D82A}">
                    <a16:rowId xmlns:a16="http://schemas.microsoft.com/office/drawing/2014/main" val="1204026670"/>
                  </a:ext>
                </a:extLst>
              </a:tr>
              <a:tr h="354906">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2.129,20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7.687,88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15.969,01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57.659,11 TL</a:t>
                      </a:r>
                    </a:p>
                  </a:txBody>
                  <a:tcPr marL="0" marR="0" marT="0" marB="0" anchor="ctr">
                    <a:solidFill>
                      <a:srgbClr val="C00000">
                        <a:alpha val="40000"/>
                      </a:srgbClr>
                    </a:solidFill>
                  </a:tcPr>
                </a:tc>
                <a:extLst>
                  <a:ext uri="{0D108BD9-81ED-4DB2-BD59-A6C34878D82A}">
                    <a16:rowId xmlns:a16="http://schemas.microsoft.com/office/drawing/2014/main" val="2327011517"/>
                  </a:ext>
                </a:extLst>
              </a:tr>
              <a:tr h="271158">
                <a:tc gridSpan="6">
                  <a:txBody>
                    <a:bodyPr/>
                    <a:lstStyle/>
                    <a:p>
                      <a:pPr marL="0" algn="ctr" defTabSz="914400" rtl="0" eaLnBrk="1" fontAlgn="base" latinLnBrk="0" hangingPunct="1">
                        <a:lnSpc>
                          <a:spcPct val="115000"/>
                        </a:lnSpc>
                        <a:spcAft>
                          <a:spcPts val="0"/>
                        </a:spcAft>
                      </a:pPr>
                      <a:r>
                        <a:rPr lang="tr-TR" sz="12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GİRİŞİM </a:t>
                      </a:r>
                      <a:r>
                        <a:rPr lang="tr-TR" sz="12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2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00B05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00B050">
                        <a:alpha val="40000"/>
                      </a:srgb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C0000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C00000">
                        <a:alpha val="40000"/>
                      </a:srgb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rgbClr val="C00000">
                        <a:alpha val="40000"/>
                      </a:srgbClr>
                    </a:solidFill>
                  </a:tcPr>
                </a:tc>
                <a:extLst>
                  <a:ext uri="{0D108BD9-81ED-4DB2-BD59-A6C34878D82A}">
                    <a16:rowId xmlns:a16="http://schemas.microsoft.com/office/drawing/2014/main" val="3411077816"/>
                  </a:ext>
                </a:extLst>
              </a:tr>
              <a:tr h="548913">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 + %3,9375)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(%28,8125)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 + %3,9375)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2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(%28,8125)</a:t>
                      </a:r>
                    </a:p>
                  </a:txBody>
                  <a:tcPr marL="68580" marR="68580" marT="0" marB="0" anchor="ctr">
                    <a:solidFill>
                      <a:schemeClr val="accent1">
                        <a:alpha val="40000"/>
                      </a:schemeClr>
                    </a:solidFill>
                  </a:tcPr>
                </a:tc>
                <a:extLst>
                  <a:ext uri="{0D108BD9-81ED-4DB2-BD59-A6C34878D82A}">
                    <a16:rowId xmlns:a16="http://schemas.microsoft.com/office/drawing/2014/main" val="887130496"/>
                  </a:ext>
                </a:extLst>
              </a:tr>
              <a:tr h="354906">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2.324,24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7.492,83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17.431,83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400" b="1" kern="1200" dirty="0">
                          <a:solidFill>
                            <a:schemeClr val="bg1"/>
                          </a:solidFill>
                          <a:effectLst/>
                          <a:latin typeface="Garamond" panose="02020404030301010803" pitchFamily="18" charset="0"/>
                          <a:ea typeface="+mn-ea"/>
                          <a:cs typeface="+mn-cs"/>
                        </a:rPr>
                        <a:t>56.196,30 TL</a:t>
                      </a:r>
                    </a:p>
                  </a:txBody>
                  <a:tcPr marL="0" marR="0" marT="0" marB="0" anchor="ctr">
                    <a:solidFill>
                      <a:srgbClr val="C00000">
                        <a:alpha val="40000"/>
                      </a:srgbClr>
                    </a:solidFill>
                  </a:tcPr>
                </a:tc>
                <a:extLst>
                  <a:ext uri="{0D108BD9-81ED-4DB2-BD59-A6C34878D82A}">
                    <a16:rowId xmlns:a16="http://schemas.microsoft.com/office/drawing/2014/main" val="4156597263"/>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nvPr>
        </p:nvGraphicFramePr>
        <p:xfrm>
          <a:off x="54107" y="911018"/>
          <a:ext cx="12083786" cy="375797"/>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375797">
                <a:tc>
                  <a:txBody>
                    <a:bodyPr/>
                    <a:lstStyle/>
                    <a:p>
                      <a:pPr algn="l">
                        <a:lnSpc>
                          <a:spcPct val="107000"/>
                        </a:lnSpc>
                        <a:spcAft>
                          <a:spcPts val="0"/>
                        </a:spcAft>
                      </a:pPr>
                      <a:r>
                        <a:rPr lang="tr-TR" sz="1300" b="1" dirty="0">
                          <a:solidFill>
                            <a:srgbClr val="C00000"/>
                          </a:solidFill>
                          <a:effectLst/>
                          <a:latin typeface="Garamond" panose="02020404030301010803" pitchFamily="18" charset="0"/>
                        </a:rPr>
                        <a:t>RAKAMLARLA TEŞVİK ÖRNEKLERİ  (2025 Yılı Brüt Asgari Ücretine Göre)</a:t>
                      </a:r>
                    </a:p>
                  </a:txBody>
                  <a:tcPr marL="58408" marR="58408" marT="0" marB="0" anchor="ctr">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5" name="Unvan 1">
            <a:extLst>
              <a:ext uri="{FF2B5EF4-FFF2-40B4-BE49-F238E27FC236}">
                <a16:creationId xmlns:a16="http://schemas.microsoft.com/office/drawing/2014/main" id="{D0DBE256-B53E-43C7-99CB-AA406D333EB8}"/>
              </a:ext>
            </a:extLst>
          </p:cNvPr>
          <p:cNvSpPr txBox="1">
            <a:spLocks/>
          </p:cNvSpPr>
          <p:nvPr/>
        </p:nvSpPr>
        <p:spPr>
          <a:xfrm>
            <a:off x="3586163" y="88782"/>
            <a:ext cx="8573992"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Kültür Yatırımları ve Girişimlerine Yönelik Sigorta Primi Teşviki</a:t>
            </a:r>
          </a:p>
        </p:txBody>
      </p:sp>
    </p:spTree>
    <p:extLst>
      <p:ext uri="{BB962C8B-B14F-4D97-AF65-F5344CB8AC3E}">
        <p14:creationId xmlns:p14="http://schemas.microsoft.com/office/powerpoint/2010/main" val="2603689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p:cNvSpPr>
          <p:nvPr/>
        </p:nvSpPr>
        <p:spPr>
          <a:xfrm>
            <a:off x="3179928" y="52400"/>
            <a:ext cx="8992234"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Sosyal Hizmetlerden Faydalananların İstihdamı Halinde Uygulanan Teşvik</a:t>
            </a:r>
          </a:p>
        </p:txBody>
      </p:sp>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178364546"/>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2828 sayılı Kanun’un ek 1. maddesi, 2018/7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3072919261"/>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i="0"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i="0"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i="0"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i="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19.02.2014</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i="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i="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02828</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1738849797"/>
              </p:ext>
            </p:extLst>
          </p:nvPr>
        </p:nvGraphicFramePr>
        <p:xfrm>
          <a:off x="106957" y="1486604"/>
          <a:ext cx="12053198" cy="559452"/>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559452">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2828 sayılı Kanunun ek 1. maddesi kapsamına giren kişilerin özel sektör işverenleri tarafından istihdamı halinde, prime esas kazanç alt sınır üzerinden hesaplanan sigorta primi ve işsizlik sigortası priminin sigortalı ve işveren hissesinin tamamı Hazine ve Maliye Bakanlığınca karşılanmaktadır.</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3047570224"/>
              </p:ext>
            </p:extLst>
          </p:nvPr>
        </p:nvGraphicFramePr>
        <p:xfrm>
          <a:off x="106957" y="2170801"/>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TEŞVİKTEN YARARLANMA ŞARTLARI </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15796" y="2405545"/>
            <a:ext cx="5993591" cy="1600438"/>
          </a:xfrm>
          <a:prstGeom prst="rect">
            <a:avLst/>
          </a:prstGeom>
          <a:solidFill>
            <a:schemeClr val="accent5">
              <a:lumMod val="20000"/>
              <a:lumOff val="80000"/>
            </a:schemeClr>
          </a:solidFill>
        </p:spPr>
        <p:txBody>
          <a:bodyPr wrap="square">
            <a:spAutoFit/>
          </a:bodyPr>
          <a:lstStyle/>
          <a:p>
            <a:pPr lvl="0" algn="just"/>
            <a:r>
              <a:rPr lang="tr-TR" sz="1400" b="1" dirty="0">
                <a:solidFill>
                  <a:srgbClr val="C00000"/>
                </a:solidFill>
                <a:latin typeface="Garamond" panose="02020404030301010803" pitchFamily="18" charset="0"/>
              </a:rPr>
              <a:t>İşyeri</a:t>
            </a:r>
            <a:r>
              <a:rPr lang="tr-TR" sz="1400" dirty="0">
                <a:solidFill>
                  <a:srgbClr val="002060"/>
                </a:solidFill>
                <a:latin typeface="Garamond" panose="02020404030301010803" pitchFamily="18" charset="0"/>
              </a:rPr>
              <a:t> </a:t>
            </a:r>
            <a:r>
              <a:rPr lang="tr-TR" sz="1400" b="1" dirty="0">
                <a:solidFill>
                  <a:srgbClr val="C00000"/>
                </a:solidFill>
                <a:latin typeface="Garamond" panose="02020404030301010803" pitchFamily="18" charset="0"/>
              </a:rPr>
              <a:t>Yönünden;</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Aylık prim ve hizmet belgesinin / muhtasar ve prim hizmet beyannamesinin yasal süresinde verilmesi,</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Primlerin yasal süresinde ödenmesi.</a:t>
            </a:r>
          </a:p>
          <a:p>
            <a:pPr marL="268288" lvl="0"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a:p>
            <a:pPr marL="268288" lvl="0"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a:p>
            <a:pPr marL="268288" lvl="0"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795388185"/>
              </p:ext>
            </p:extLst>
          </p:nvPr>
        </p:nvGraphicFramePr>
        <p:xfrm>
          <a:off x="93310" y="4127219"/>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NOTLAR</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363192"/>
            <a:ext cx="12065069" cy="523220"/>
          </a:xfrm>
          <a:prstGeom prst="rect">
            <a:avLst/>
          </a:prstGeom>
          <a:solidFill>
            <a:schemeClr val="accent5">
              <a:lumMod val="20000"/>
              <a:lumOff val="80000"/>
            </a:schemeClr>
          </a:solidFill>
        </p:spPr>
        <p:txBody>
          <a:bodyPr wrap="square">
            <a:spAutoFit/>
          </a:bodyPr>
          <a:lstStyle/>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Destekten yararlanma süresi 5 yıldır.</a:t>
            </a:r>
          </a:p>
          <a:p>
            <a:pPr marL="268288" indent="-268288" algn="just">
              <a:buFont typeface="Wingdings" panose="05000000000000000000" pitchFamily="2" charset="2"/>
              <a:buChar char=""/>
            </a:pPr>
            <a:r>
              <a:rPr lang="nb-NO" sz="1400" dirty="0">
                <a:solidFill>
                  <a:srgbClr val="002060"/>
                </a:solidFill>
                <a:latin typeface="Garamond" panose="02020404030301010803" pitchFamily="18" charset="0"/>
              </a:rPr>
              <a:t>Sosyal güvenlik destek primine tabi çalışan sigortalılardan ve yurtdışında çalıştırılan sigortalılardan dolayı bu teşvikten yararlanılamaz.</a:t>
            </a:r>
          </a:p>
        </p:txBody>
      </p:sp>
      <p:sp>
        <p:nvSpPr>
          <p:cNvPr id="14" name="Dikdörtgen 13">
            <a:extLst>
              <a:ext uri="{FF2B5EF4-FFF2-40B4-BE49-F238E27FC236}">
                <a16:creationId xmlns:a16="http://schemas.microsoft.com/office/drawing/2014/main" id="{8FC353D9-8915-4703-B7A5-4F44CAE51F11}"/>
              </a:ext>
            </a:extLst>
          </p:cNvPr>
          <p:cNvSpPr/>
          <p:nvPr/>
        </p:nvSpPr>
        <p:spPr>
          <a:xfrm>
            <a:off x="6160032" y="2382344"/>
            <a:ext cx="5993591" cy="1600438"/>
          </a:xfrm>
          <a:prstGeom prst="rect">
            <a:avLst/>
          </a:prstGeom>
          <a:solidFill>
            <a:schemeClr val="accent5">
              <a:lumMod val="20000"/>
              <a:lumOff val="80000"/>
            </a:schemeClr>
          </a:solidFill>
        </p:spPr>
        <p:txBody>
          <a:bodyPr wrap="square">
            <a:spAutoFit/>
          </a:bodyPr>
          <a:lstStyle/>
          <a:p>
            <a:pPr algn="just"/>
            <a:r>
              <a:rPr lang="tr-TR" sz="1400" b="1" dirty="0">
                <a:solidFill>
                  <a:srgbClr val="C00000"/>
                </a:solidFill>
                <a:latin typeface="Garamond" panose="02020404030301010803" pitchFamily="18" charset="0"/>
              </a:rPr>
              <a:t>Sigortalı</a:t>
            </a:r>
            <a:r>
              <a:rPr lang="tr-TR" sz="1400" dirty="0">
                <a:solidFill>
                  <a:srgbClr val="002060"/>
                </a:solidFill>
                <a:latin typeface="Garamond" panose="02020404030301010803" pitchFamily="18" charset="0"/>
              </a:rPr>
              <a:t> </a:t>
            </a:r>
            <a:r>
              <a:rPr lang="tr-TR" sz="1400" b="1" dirty="0">
                <a:solidFill>
                  <a:srgbClr val="C00000"/>
                </a:solidFill>
                <a:latin typeface="Garamond" panose="02020404030301010803" pitchFamily="18" charset="0"/>
              </a:rPr>
              <a:t>Yönünden;</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19.02.2014 tarihinden sonra işe alınmış olması,</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2828 sayılı Kanunun ek 1 inci maddesinin birinci fıkrasının kapsamında olup istihdam hakkından henüz yararlanmamış olanlar, istihdam hakkından yararlanmış ancak memuriyet ile ilişiği kesilenler, devlet memuru olma şartlarını taşımamaları sebebiyle kamu kurumlarında istihdamı sağlanamayan hak sahibi olması.</a:t>
            </a:r>
          </a:p>
        </p:txBody>
      </p:sp>
    </p:spTree>
    <p:extLst>
      <p:ext uri="{BB962C8B-B14F-4D97-AF65-F5344CB8AC3E}">
        <p14:creationId xmlns:p14="http://schemas.microsoft.com/office/powerpoint/2010/main" val="32389939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1073829465"/>
              </p:ext>
            </p:extLst>
          </p:nvPr>
        </p:nvGraphicFramePr>
        <p:xfrm>
          <a:off x="63205" y="1439355"/>
          <a:ext cx="12075944" cy="3001813"/>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4">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3558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ALT SINIRINDAN</a:t>
                      </a:r>
                      <a:endParaRPr lang="tr-TR" sz="14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ÜST SINIRINDAN</a:t>
                      </a:r>
                      <a:endPar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306799">
                <a:tc gridSpan="6">
                  <a:txBody>
                    <a:bodyPr/>
                    <a:lstStyle/>
                    <a:p>
                      <a:pPr algn="ctr" fontAlgn="base">
                        <a:lnSpc>
                          <a:spcPct val="115000"/>
                        </a:lnSpc>
                        <a:spcAft>
                          <a:spcPts val="0"/>
                        </a:spcAft>
                      </a:pPr>
                      <a:r>
                        <a:rPr lang="tr-TR" sz="13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DIŞI SEKTÖRLER</a:t>
                      </a:r>
                      <a:endParaRPr lang="tr-TR" sz="1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alpha val="40000"/>
                      </a:schemeClr>
                    </a:solidFill>
                  </a:tcPr>
                </a:tc>
                <a:tc hMerge="1">
                  <a:txBody>
                    <a:bodyPr/>
                    <a:lstStyle/>
                    <a:p>
                      <a:pPr algn="ctr" fontAlgn="base">
                        <a:lnSpc>
                          <a:spcPct val="115000"/>
                        </a:lnSpc>
                        <a:spcAft>
                          <a:spcPts val="0"/>
                        </a:spcAft>
                      </a:pP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algn="ctr" fontAlgn="base">
                        <a:lnSpc>
                          <a:spcPct val="115000"/>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endParaRPr lang="tr-TR"/>
                    </a:p>
                  </a:txBody>
                  <a:tcPr marL="68580" marR="68580" marT="0" marB="0">
                    <a:solidFill>
                      <a:schemeClr val="accent1">
                        <a:alpha val="58000"/>
                      </a:schemeClr>
                    </a:solidFill>
                  </a:tcPr>
                </a:tc>
                <a:tc hMerge="1">
                  <a:txBody>
                    <a:bodyPr/>
                    <a:lstStyle/>
                    <a:p>
                      <a:endParaRPr lang="tr-TR" dirty="0"/>
                    </a:p>
                  </a:txBody>
                  <a:tcPr marL="68580" marR="68580" marT="0" marB="0">
                    <a:solidFill>
                      <a:schemeClr val="accent1">
                        <a:alpha val="58000"/>
                      </a:schemeClr>
                    </a:solidFill>
                  </a:tcPr>
                </a:tc>
                <a:extLst>
                  <a:ext uri="{0D108BD9-81ED-4DB2-BD59-A6C34878D82A}">
                    <a16:rowId xmlns:a16="http://schemas.microsoft.com/office/drawing/2014/main" val="723532410"/>
                  </a:ext>
                </a:extLst>
              </a:tr>
              <a:tr h="511977">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(0)</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(%4xPEK + %33,75xA.Ü)</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 – (%4xPEK + %33,75xAÜ))</a:t>
                      </a:r>
                    </a:p>
                  </a:txBody>
                  <a:tcPr marL="68580" marR="68580" marT="0" marB="0" anchor="ctr">
                    <a:solidFill>
                      <a:schemeClr val="accent1">
                        <a:alpha val="40000"/>
                      </a:schemeClr>
                    </a:solidFill>
                  </a:tcPr>
                </a:tc>
                <a:extLst>
                  <a:ext uri="{0D108BD9-81ED-4DB2-BD59-A6C34878D82A}">
                    <a16:rowId xmlns:a16="http://schemas.microsoft.com/office/drawing/2014/main" val="2439625030"/>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0,00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16.578,51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57.049,62 TL</a:t>
                      </a:r>
                    </a:p>
                  </a:txBody>
                  <a:tcPr marL="0" marR="0" marT="0" marB="0" anchor="ctr">
                    <a:solidFill>
                      <a:srgbClr val="C00000">
                        <a:alpha val="40000"/>
                      </a:srgbClr>
                    </a:solidFill>
                  </a:tcPr>
                </a:tc>
                <a:extLst>
                  <a:ext uri="{0D108BD9-81ED-4DB2-BD59-A6C34878D82A}">
                    <a16:rowId xmlns:a16="http://schemas.microsoft.com/office/drawing/2014/main" val="2916590750"/>
                  </a:ext>
                </a:extLst>
              </a:tr>
              <a:tr h="255989">
                <a:tc gridSpan="6">
                  <a:txBody>
                    <a:bodyPr/>
                    <a:lstStyle/>
                    <a:p>
                      <a:pPr marL="0" algn="ctr" defTabSz="914400" rtl="0" eaLnBrk="1" fontAlgn="base" latinLnBrk="0" hangingPunct="1">
                        <a:lnSpc>
                          <a:spcPct val="115000"/>
                        </a:lnSpc>
                        <a:spcAft>
                          <a:spcPts val="0"/>
                        </a:spcAft>
                      </a:pPr>
                      <a:r>
                        <a:rPr lang="tr-TR" sz="13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extLst>
                  <a:ext uri="{0D108BD9-81ED-4DB2-BD59-A6C34878D82A}">
                    <a16:rowId xmlns:a16="http://schemas.microsoft.com/office/drawing/2014/main" val="3511928173"/>
                  </a:ext>
                </a:extLst>
              </a:tr>
              <a:tr h="570635">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(0)</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(%5xPEK + %32,75xA.Ü)</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 – (%5xPEK + %32,75xAÜ))</a:t>
                      </a:r>
                    </a:p>
                  </a:txBody>
                  <a:tcPr marL="68580" marR="68580" marT="0" marB="0" anchor="ctr">
                    <a:solidFill>
                      <a:schemeClr val="accent1">
                        <a:alpha val="40000"/>
                      </a:schemeClr>
                    </a:solidFill>
                  </a:tcPr>
                </a:tc>
                <a:extLst>
                  <a:ext uri="{0D108BD9-81ED-4DB2-BD59-A6C34878D82A}">
                    <a16:rowId xmlns:a16="http://schemas.microsoft.com/office/drawing/2014/main" val="3276680606"/>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0,00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18.268,87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55.359,26 TL</a:t>
                      </a:r>
                    </a:p>
                  </a:txBody>
                  <a:tcPr marL="0" marR="0" marT="0" marB="0" anchor="ctr">
                    <a:solidFill>
                      <a:srgbClr val="C00000">
                        <a:alpha val="40000"/>
                      </a:srgbClr>
                    </a:solidFill>
                  </a:tcPr>
                </a:tc>
                <a:extLst>
                  <a:ext uri="{0D108BD9-81ED-4DB2-BD59-A6C34878D82A}">
                    <a16:rowId xmlns:a16="http://schemas.microsoft.com/office/drawing/2014/main" val="2612646894"/>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nvPr>
        </p:nvGraphicFramePr>
        <p:xfrm>
          <a:off x="54107" y="1063559"/>
          <a:ext cx="12083786" cy="375797"/>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375797">
                <a:tc>
                  <a:txBody>
                    <a:bodyPr/>
                    <a:lstStyle/>
                    <a:p>
                      <a:pPr algn="l">
                        <a:lnSpc>
                          <a:spcPct val="107000"/>
                        </a:lnSpc>
                        <a:spcAft>
                          <a:spcPts val="0"/>
                        </a:spcAft>
                      </a:pPr>
                      <a:r>
                        <a:rPr lang="tr-TR" sz="1300" b="1" dirty="0">
                          <a:solidFill>
                            <a:srgbClr val="C00000"/>
                          </a:solidFill>
                          <a:effectLst/>
                          <a:latin typeface="Garamond" panose="02020404030301010803" pitchFamily="18" charset="0"/>
                        </a:rPr>
                        <a:t>RAKAMLARLA TEŞVİK ÖRNEKLERİ  (2025 Yılı Brüt Asgari Ücretine Göre)</a:t>
                      </a:r>
                    </a:p>
                  </a:txBody>
                  <a:tcPr marL="58408" marR="58408" marT="0" marB="0" anchor="ctr">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5" name="Unvan 1">
            <a:extLst>
              <a:ext uri="{FF2B5EF4-FFF2-40B4-BE49-F238E27FC236}">
                <a16:creationId xmlns:a16="http://schemas.microsoft.com/office/drawing/2014/main" id="{0CE65CF5-1B83-4C31-B97D-30F2D8D99E87}"/>
              </a:ext>
            </a:extLst>
          </p:cNvPr>
          <p:cNvSpPr txBox="1">
            <a:spLocks/>
          </p:cNvSpPr>
          <p:nvPr/>
        </p:nvSpPr>
        <p:spPr>
          <a:xfrm>
            <a:off x="3179928" y="52400"/>
            <a:ext cx="8992234"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Sosyal Hizmetlerden Faydalananların İstihdamı Halinde Uygulanan Teşvik</a:t>
            </a:r>
          </a:p>
        </p:txBody>
      </p:sp>
    </p:spTree>
    <p:extLst>
      <p:ext uri="{BB962C8B-B14F-4D97-AF65-F5344CB8AC3E}">
        <p14:creationId xmlns:p14="http://schemas.microsoft.com/office/powerpoint/2010/main" val="26061681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p:cNvSpPr>
          <p:nvPr/>
        </p:nvSpPr>
        <p:spPr>
          <a:xfrm>
            <a:off x="3731342" y="52400"/>
            <a:ext cx="8440820"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Sosyal Yardım Alanların İstihdamı Halinde Uygulanan Teşvik </a:t>
            </a:r>
          </a:p>
        </p:txBody>
      </p:sp>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3427191693"/>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200" b="1" kern="1200" dirty="0">
                          <a:solidFill>
                            <a:srgbClr val="002060"/>
                          </a:solidFill>
                          <a:effectLst/>
                          <a:latin typeface="Garamond" panose="02020404030301010803" pitchFamily="18" charset="0"/>
                          <a:ea typeface="+mn-ea"/>
                          <a:cs typeface="+mn-cs"/>
                        </a:rPr>
                        <a:t>3294 sayılı Kanun’un ek 5. maddesi, 2018/8 – 2021/18 </a:t>
                      </a:r>
                      <a:r>
                        <a:rPr lang="tr-TR" sz="1200" b="1" kern="1200" dirty="0" err="1">
                          <a:solidFill>
                            <a:srgbClr val="002060"/>
                          </a:solidFill>
                          <a:effectLst/>
                          <a:latin typeface="Garamond" panose="02020404030301010803" pitchFamily="18" charset="0"/>
                          <a:ea typeface="+mn-ea"/>
                          <a:cs typeface="+mn-cs"/>
                        </a:rPr>
                        <a:t>No’lu</a:t>
                      </a:r>
                      <a:r>
                        <a:rPr lang="tr-TR" sz="1200" b="1" kern="1200" dirty="0">
                          <a:solidFill>
                            <a:srgbClr val="002060"/>
                          </a:solidFill>
                          <a:effectLst/>
                          <a:latin typeface="Garamond" panose="02020404030301010803" pitchFamily="18" charset="0"/>
                          <a:ea typeface="+mn-ea"/>
                          <a:cs typeface="+mn-cs"/>
                        </a:rPr>
                        <a:t> Genelgeler.</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2337176044"/>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i="0"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i="0"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i="0"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i="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26.04.2016</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i="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i="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03294</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741612456"/>
              </p:ext>
            </p:extLst>
          </p:nvPr>
        </p:nvGraphicFramePr>
        <p:xfrm>
          <a:off x="106957" y="1486604"/>
          <a:ext cx="12053198" cy="581025"/>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559452">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200" b="1" kern="1200" dirty="0">
                          <a:solidFill>
                            <a:srgbClr val="002060"/>
                          </a:solidFill>
                          <a:effectLst/>
                          <a:latin typeface="Garamond" panose="02020404030301010803" pitchFamily="18" charset="0"/>
                          <a:ea typeface="+mn-ea"/>
                          <a:cs typeface="+mn-cs"/>
                        </a:rPr>
                        <a:t>Özel sektör işverenleri tarafından Sosyal Yardımlaşma ve Dayanışmayı Teşvik Fonu Kurulu tarafından verilen nakdi düzenli sosyal yardımlardan yararlanan kişilerin ikamet ettiği hanede bulunanlardan işe alınan sigortalıların prime esas kazanç alt sınır üzerinden hesaplanan sigorta primi işveren hissesinin tamamı Aile ve Sosyal Hizmetler Bakanlığı tarafından karşılanmaktadır. </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2001155373"/>
              </p:ext>
            </p:extLst>
          </p:nvPr>
        </p:nvGraphicFramePr>
        <p:xfrm>
          <a:off x="106957" y="2289171"/>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TEŞVİKTEN YARARLANMA ŞARTLARI </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1936" y="2525087"/>
            <a:ext cx="5993591" cy="1892826"/>
          </a:xfrm>
          <a:prstGeom prst="rect">
            <a:avLst/>
          </a:prstGeom>
          <a:solidFill>
            <a:schemeClr val="accent5">
              <a:lumMod val="20000"/>
              <a:lumOff val="80000"/>
            </a:schemeClr>
          </a:solidFill>
        </p:spPr>
        <p:txBody>
          <a:bodyPr wrap="square">
            <a:spAutoFit/>
          </a:bodyPr>
          <a:lstStyle/>
          <a:p>
            <a:pPr lvl="0" algn="just"/>
            <a:r>
              <a:rPr lang="tr-TR" sz="1300" b="1" dirty="0">
                <a:solidFill>
                  <a:srgbClr val="C00000"/>
                </a:solidFill>
                <a:latin typeface="Garamond" panose="02020404030301010803" pitchFamily="18" charset="0"/>
              </a:rPr>
              <a:t>İşyeri</a:t>
            </a:r>
            <a:r>
              <a:rPr lang="tr-TR" sz="1300" dirty="0">
                <a:solidFill>
                  <a:srgbClr val="002060"/>
                </a:solidFill>
                <a:latin typeface="Garamond" panose="02020404030301010803" pitchFamily="18" charset="0"/>
              </a:rPr>
              <a:t> </a:t>
            </a:r>
            <a:r>
              <a:rPr lang="tr-TR" sz="1300" b="1" dirty="0">
                <a:solidFill>
                  <a:srgbClr val="C00000"/>
                </a:solidFill>
                <a:latin typeface="Garamond" panose="02020404030301010803" pitchFamily="18" charset="0"/>
              </a:rPr>
              <a:t>Yönünden;</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Aylık prim ve hizmet belgesinin / muhtasar ve prim hizmet beyannamesinin yasal süresinde verilmesi,</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Primlerin yasal süresinde ödenmesi,</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Sigortalının işe alındığı tarihten bir önceki yılın ortalama sigortalı sayısına ilave olarak çalıştırılması,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Kuruma borcun bulunmaması (varsa da yapılandırılmış/tecil ve taksitlendirilmiş olması ve düzenli ödenmesi),  </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Kayıt dışı sigortalı çalıştırılmaması.</a:t>
            </a: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2080091662"/>
              </p:ext>
            </p:extLst>
          </p:nvPr>
        </p:nvGraphicFramePr>
        <p:xfrm>
          <a:off x="101936" y="4474426"/>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400" b="1" dirty="0">
                          <a:solidFill>
                            <a:srgbClr val="C00000"/>
                          </a:solidFill>
                          <a:effectLst/>
                          <a:latin typeface="Garamond" panose="02020404030301010803" pitchFamily="18" charset="0"/>
                        </a:rPr>
                        <a:t>NOTLAR</a:t>
                      </a:r>
                      <a:endParaRPr lang="tr-TR" sz="14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695781"/>
            <a:ext cx="12065069" cy="892552"/>
          </a:xfrm>
          <a:prstGeom prst="rect">
            <a:avLst/>
          </a:prstGeom>
          <a:solidFill>
            <a:schemeClr val="accent5">
              <a:lumMod val="20000"/>
              <a:lumOff val="80000"/>
            </a:schemeClr>
          </a:solidFill>
        </p:spPr>
        <p:txBody>
          <a:bodyPr wrap="square">
            <a:spAutoFit/>
          </a:bodyPr>
          <a:lstStyle/>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Destekten yararlanma süresi 1 yıldır.</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5335 sayılı Kanun’un 30. maddesinin 2. fıkrası kapsamına giren kurum ve kuruluşlara ait işyerleri ile bu işyerlerinin yaptırdığı her türlü alım ve yapım işlerine ilişkin işyerleri hakkında uygulanmaz.</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Sosyal güvenlik destek primine tabi çalışan sigortalılardan ve yurtdışında çalıştırılan sigortalılardan dolayı bu teşvikten yararlanılamaz.</a:t>
            </a:r>
            <a:endParaRPr lang="nb-NO" sz="1300" dirty="0">
              <a:solidFill>
                <a:srgbClr val="002060"/>
              </a:solidFill>
              <a:latin typeface="Garamond" panose="02020404030301010803" pitchFamily="18" charset="0"/>
            </a:endParaRPr>
          </a:p>
        </p:txBody>
      </p:sp>
      <p:sp>
        <p:nvSpPr>
          <p:cNvPr id="14" name="Dikdörtgen 13">
            <a:extLst>
              <a:ext uri="{FF2B5EF4-FFF2-40B4-BE49-F238E27FC236}">
                <a16:creationId xmlns:a16="http://schemas.microsoft.com/office/drawing/2014/main" id="{8FC353D9-8915-4703-B7A5-4F44CAE51F11}"/>
              </a:ext>
            </a:extLst>
          </p:cNvPr>
          <p:cNvSpPr/>
          <p:nvPr/>
        </p:nvSpPr>
        <p:spPr>
          <a:xfrm>
            <a:off x="6160032" y="2511865"/>
            <a:ext cx="5993591" cy="1877437"/>
          </a:xfrm>
          <a:prstGeom prst="rect">
            <a:avLst/>
          </a:prstGeom>
          <a:solidFill>
            <a:schemeClr val="accent5">
              <a:lumMod val="20000"/>
              <a:lumOff val="80000"/>
            </a:schemeClr>
          </a:solidFill>
        </p:spPr>
        <p:txBody>
          <a:bodyPr wrap="square">
            <a:spAutoFit/>
          </a:bodyPr>
          <a:lstStyle/>
          <a:p>
            <a:pPr algn="just"/>
            <a:r>
              <a:rPr lang="tr-TR" sz="1300" b="1" dirty="0">
                <a:solidFill>
                  <a:srgbClr val="C00000"/>
                </a:solidFill>
                <a:latin typeface="Garamond" panose="02020404030301010803" pitchFamily="18" charset="0"/>
              </a:rPr>
              <a:t>Sigortalı</a:t>
            </a:r>
            <a:r>
              <a:rPr lang="tr-TR" sz="1300" dirty="0">
                <a:solidFill>
                  <a:srgbClr val="002060"/>
                </a:solidFill>
                <a:latin typeface="Garamond" panose="02020404030301010803" pitchFamily="18" charset="0"/>
              </a:rPr>
              <a:t> </a:t>
            </a:r>
            <a:r>
              <a:rPr lang="tr-TR" sz="1300" b="1" dirty="0">
                <a:solidFill>
                  <a:srgbClr val="C00000"/>
                </a:solidFill>
                <a:latin typeface="Garamond" panose="02020404030301010803" pitchFamily="18" charset="0"/>
              </a:rPr>
              <a:t>Yönünden;</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26.04.2016 tarihi ve sonrasında işe alınmış olması,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Türkiye İş Kurumu’na kayıtlı işsiz olması,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İşe giriş tarihinden önceki son 1 yıl içerisinde nakdî düzenli sosyal yardımlardan en az bir defa yararlanmış olanların ikamet ettiği hanede bulunması,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5510 sayılı Kanunun 60 </a:t>
            </a:r>
            <a:r>
              <a:rPr lang="tr-TR" sz="1300" dirty="0" err="1">
                <a:solidFill>
                  <a:srgbClr val="002060"/>
                </a:solidFill>
                <a:latin typeface="Garamond" panose="02020404030301010803" pitchFamily="18" charset="0"/>
              </a:rPr>
              <a:t>ıncı</a:t>
            </a:r>
            <a:r>
              <a:rPr lang="tr-TR" sz="1300" dirty="0">
                <a:solidFill>
                  <a:srgbClr val="002060"/>
                </a:solidFill>
                <a:latin typeface="Garamond" panose="02020404030301010803" pitchFamily="18" charset="0"/>
              </a:rPr>
              <a:t> maddesinin birinci fıkrasının (c) bendinin (1) numaralı alt bendi kapsamında olması.</a:t>
            </a:r>
          </a:p>
          <a:p>
            <a:pPr marL="268288" lvl="0" indent="-268288" algn="just">
              <a:buFont typeface="Wingdings" panose="05000000000000000000" pitchFamily="2" charset="2"/>
              <a:buChar char=""/>
            </a:pPr>
            <a:endParaRPr lang="tr-TR" sz="1250" dirty="0">
              <a:solidFill>
                <a:srgbClr val="002060"/>
              </a:solidFill>
              <a:latin typeface="Garamond" panose="02020404030301010803" pitchFamily="18" charset="0"/>
            </a:endParaRPr>
          </a:p>
          <a:p>
            <a:pPr marL="268288" lvl="0" indent="-268288" algn="just">
              <a:buFont typeface="Wingdings" panose="05000000000000000000" pitchFamily="2" charset="2"/>
              <a:buChar char=""/>
            </a:pPr>
            <a:endParaRPr lang="tr-TR" sz="1250" dirty="0">
              <a:solidFill>
                <a:srgbClr val="002060"/>
              </a:solidFill>
              <a:latin typeface="Garamond" panose="02020404030301010803" pitchFamily="18" charset="0"/>
            </a:endParaRPr>
          </a:p>
        </p:txBody>
      </p:sp>
    </p:spTree>
    <p:extLst>
      <p:ext uri="{BB962C8B-B14F-4D97-AF65-F5344CB8AC3E}">
        <p14:creationId xmlns:p14="http://schemas.microsoft.com/office/powerpoint/2010/main" val="23833356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2195673725"/>
              </p:ext>
            </p:extLst>
          </p:nvPr>
        </p:nvGraphicFramePr>
        <p:xfrm>
          <a:off x="63205" y="1439355"/>
          <a:ext cx="12075944" cy="3001813"/>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4">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3558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ALT SINIRINDAN</a:t>
                      </a:r>
                      <a:endParaRPr lang="tr-TR" sz="14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ÜST SINIRINDAN</a:t>
                      </a:r>
                      <a:endPar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306799">
                <a:tc gridSpan="6">
                  <a:txBody>
                    <a:bodyPr/>
                    <a:lstStyle/>
                    <a:p>
                      <a:pPr algn="ctr" fontAlgn="base">
                        <a:lnSpc>
                          <a:spcPct val="115000"/>
                        </a:lnSpc>
                        <a:spcAft>
                          <a:spcPts val="0"/>
                        </a:spcAft>
                      </a:pPr>
                      <a:r>
                        <a:rPr lang="tr-TR" sz="13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DIŞI SEKTÖRLER</a:t>
                      </a:r>
                      <a:endParaRPr lang="tr-TR" sz="1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alpha val="40000"/>
                      </a:schemeClr>
                    </a:solidFill>
                  </a:tcPr>
                </a:tc>
                <a:tc hMerge="1">
                  <a:txBody>
                    <a:bodyPr/>
                    <a:lstStyle/>
                    <a:p>
                      <a:pPr algn="ctr" fontAlgn="base">
                        <a:lnSpc>
                          <a:spcPct val="115000"/>
                        </a:lnSpc>
                        <a:spcAft>
                          <a:spcPts val="0"/>
                        </a:spcAft>
                      </a:pP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algn="ctr" fontAlgn="base">
                        <a:lnSpc>
                          <a:spcPct val="115000"/>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endParaRPr lang="tr-TR"/>
                    </a:p>
                  </a:txBody>
                  <a:tcPr marL="68580" marR="68580" marT="0" marB="0">
                    <a:solidFill>
                      <a:schemeClr val="accent1">
                        <a:alpha val="58000"/>
                      </a:schemeClr>
                    </a:solidFill>
                  </a:tcPr>
                </a:tc>
                <a:tc hMerge="1">
                  <a:txBody>
                    <a:bodyPr/>
                    <a:lstStyle/>
                    <a:p>
                      <a:endParaRPr lang="tr-TR" dirty="0"/>
                    </a:p>
                  </a:txBody>
                  <a:tcPr marL="68580" marR="68580" marT="0" marB="0">
                    <a:solidFill>
                      <a:schemeClr val="accent1">
                        <a:alpha val="58000"/>
                      </a:schemeClr>
                    </a:solidFill>
                  </a:tcPr>
                </a:tc>
                <a:extLst>
                  <a:ext uri="{0D108BD9-81ED-4DB2-BD59-A6C34878D82A}">
                    <a16:rowId xmlns:a16="http://schemas.microsoft.com/office/drawing/2014/main" val="723532410"/>
                  </a:ext>
                </a:extLst>
              </a:tr>
              <a:tr h="511977">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 + %16,75)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(%4xPEK + %16,75xAÜ)</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 – (%4xPEK + %16,75xAÜ))</a:t>
                      </a:r>
                    </a:p>
                  </a:txBody>
                  <a:tcPr marL="68580" marR="68580" marT="0" marB="0" anchor="ctr">
                    <a:solidFill>
                      <a:schemeClr val="accent1">
                        <a:alpha val="40000"/>
                      </a:schemeClr>
                    </a:solidFill>
                  </a:tcPr>
                </a:tc>
                <a:extLst>
                  <a:ext uri="{0D108BD9-81ED-4DB2-BD59-A6C34878D82A}">
                    <a16:rowId xmlns:a16="http://schemas.microsoft.com/office/drawing/2014/main" val="2439625030"/>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5.396,14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4.420,94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12.157,58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61.470,55 TL</a:t>
                      </a:r>
                    </a:p>
                  </a:txBody>
                  <a:tcPr marL="0" marR="0" marT="0" marB="0" anchor="ctr">
                    <a:solidFill>
                      <a:srgbClr val="C00000">
                        <a:alpha val="40000"/>
                      </a:srgbClr>
                    </a:solidFill>
                  </a:tcPr>
                </a:tc>
                <a:extLst>
                  <a:ext uri="{0D108BD9-81ED-4DB2-BD59-A6C34878D82A}">
                    <a16:rowId xmlns:a16="http://schemas.microsoft.com/office/drawing/2014/main" val="2916590750"/>
                  </a:ext>
                </a:extLst>
              </a:tr>
              <a:tr h="255989">
                <a:tc gridSpan="6">
                  <a:txBody>
                    <a:bodyPr/>
                    <a:lstStyle/>
                    <a:p>
                      <a:pPr marL="0" algn="ctr" defTabSz="914400" rtl="0" eaLnBrk="1" fontAlgn="base" latinLnBrk="0" hangingPunct="1">
                        <a:lnSpc>
                          <a:spcPct val="115000"/>
                        </a:lnSpc>
                        <a:spcAft>
                          <a:spcPts val="0"/>
                        </a:spcAft>
                      </a:pPr>
                      <a:r>
                        <a:rPr lang="tr-TR" sz="13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extLst>
                  <a:ext uri="{0D108BD9-81ED-4DB2-BD59-A6C34878D82A}">
                    <a16:rowId xmlns:a16="http://schemas.microsoft.com/office/drawing/2014/main" val="3511928173"/>
                  </a:ext>
                </a:extLst>
              </a:tr>
              <a:tr h="570635">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 + %15,75)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(%17)</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(%5xPEK + %15,75xAÜ)</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 – (%5xPEK + %15,75xAÜ))</a:t>
                      </a:r>
                    </a:p>
                  </a:txBody>
                  <a:tcPr marL="68580" marR="68580" marT="0" marB="0" anchor="ctr">
                    <a:solidFill>
                      <a:schemeClr val="accent1">
                        <a:alpha val="40000"/>
                      </a:schemeClr>
                    </a:solidFill>
                  </a:tcPr>
                </a:tc>
                <a:extLst>
                  <a:ext uri="{0D108BD9-81ED-4DB2-BD59-A6C34878D82A}">
                    <a16:rowId xmlns:a16="http://schemas.microsoft.com/office/drawing/2014/main" val="3276680606"/>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5.396,14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4.420,94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13.847,94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59.780,19 TL</a:t>
                      </a:r>
                    </a:p>
                  </a:txBody>
                  <a:tcPr marL="0" marR="0" marT="0" marB="0" anchor="ctr">
                    <a:solidFill>
                      <a:srgbClr val="C00000">
                        <a:alpha val="40000"/>
                      </a:srgbClr>
                    </a:solidFill>
                  </a:tcPr>
                </a:tc>
                <a:extLst>
                  <a:ext uri="{0D108BD9-81ED-4DB2-BD59-A6C34878D82A}">
                    <a16:rowId xmlns:a16="http://schemas.microsoft.com/office/drawing/2014/main" val="2612646894"/>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nvPr>
        </p:nvGraphicFramePr>
        <p:xfrm>
          <a:off x="54107" y="1063559"/>
          <a:ext cx="12083786" cy="375797"/>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375797">
                <a:tc>
                  <a:txBody>
                    <a:bodyPr/>
                    <a:lstStyle/>
                    <a:p>
                      <a:pPr algn="l">
                        <a:lnSpc>
                          <a:spcPct val="107000"/>
                        </a:lnSpc>
                        <a:spcAft>
                          <a:spcPts val="0"/>
                        </a:spcAft>
                      </a:pPr>
                      <a:r>
                        <a:rPr lang="tr-TR" sz="1300" b="1" dirty="0">
                          <a:solidFill>
                            <a:srgbClr val="C00000"/>
                          </a:solidFill>
                          <a:effectLst/>
                          <a:latin typeface="Garamond" panose="02020404030301010803" pitchFamily="18" charset="0"/>
                        </a:rPr>
                        <a:t>RAKAMLARLA TEŞVİK ÖRNEKLERİ  (2025 Yılı Brüt Asgari Ücretine Göre)</a:t>
                      </a:r>
                    </a:p>
                  </a:txBody>
                  <a:tcPr marL="58408" marR="58408" marT="0" marB="0" anchor="ctr">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7" name="Unvan 1">
            <a:extLst>
              <a:ext uri="{FF2B5EF4-FFF2-40B4-BE49-F238E27FC236}">
                <a16:creationId xmlns:a16="http://schemas.microsoft.com/office/drawing/2014/main" id="{7FEE5CC1-4129-4502-8F51-06C8193C9678}"/>
              </a:ext>
            </a:extLst>
          </p:cNvPr>
          <p:cNvSpPr txBox="1">
            <a:spLocks/>
          </p:cNvSpPr>
          <p:nvPr/>
        </p:nvSpPr>
        <p:spPr>
          <a:xfrm>
            <a:off x="3731342" y="52400"/>
            <a:ext cx="8440820"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Sosyal Yardım Alanların İstihdamı Halinde Uygulanan Teşvik </a:t>
            </a:r>
          </a:p>
        </p:txBody>
      </p:sp>
    </p:spTree>
    <p:extLst>
      <p:ext uri="{BB962C8B-B14F-4D97-AF65-F5344CB8AC3E}">
        <p14:creationId xmlns:p14="http://schemas.microsoft.com/office/powerpoint/2010/main" val="26815814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4017461148"/>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180" b="1" kern="1200" dirty="0">
                          <a:solidFill>
                            <a:srgbClr val="002060"/>
                          </a:solidFill>
                          <a:effectLst/>
                          <a:latin typeface="Garamond" panose="02020404030301010803" pitchFamily="18" charset="0"/>
                          <a:ea typeface="+mn-ea"/>
                          <a:cs typeface="+mn-cs"/>
                        </a:rPr>
                        <a:t>6331 sayılı Kanun’un 7. maddesi, İş Sağlığı ve Güvenliği Hizmetlerinin Desteklenmesi Hakkında Yönetmeliği’nin 6. maddesi, İş Sağlığı ve Güvenliği Hizmetlerinin  Desteklenmesi Hakkında Tebliğ.</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1480715816"/>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01.01.2014</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1272792067"/>
              </p:ext>
            </p:extLst>
          </p:nvPr>
        </p:nvGraphicFramePr>
        <p:xfrm>
          <a:off x="106957" y="1486605"/>
          <a:ext cx="12053198" cy="378778"/>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325658">
                <a:tc>
                  <a:txBody>
                    <a:bodyPr/>
                    <a:lstStyle/>
                    <a:p>
                      <a:pPr algn="just">
                        <a:lnSpc>
                          <a:spcPct val="107000"/>
                        </a:lnSpc>
                        <a:spcAft>
                          <a:spcPts val="0"/>
                        </a:spcAft>
                      </a:pPr>
                      <a:r>
                        <a:rPr lang="tr-TR" sz="1200" b="1" kern="1200" dirty="0">
                          <a:solidFill>
                            <a:srgbClr val="002060"/>
                          </a:solidFill>
                          <a:effectLst/>
                          <a:latin typeface="Garamond" panose="02020404030301010803" pitchFamily="18" charset="0"/>
                          <a:ea typeface="+mn-ea"/>
                          <a:cs typeface="+mn-cs"/>
                        </a:rPr>
                        <a:t>AÇIKLAMA</a:t>
                      </a: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180" b="1" kern="1200" dirty="0">
                          <a:solidFill>
                            <a:srgbClr val="002060"/>
                          </a:solidFill>
                          <a:effectLst/>
                          <a:latin typeface="Garamond" panose="02020404030301010803" pitchFamily="18" charset="0"/>
                          <a:ea typeface="+mn-ea"/>
                          <a:cs typeface="+mn-cs"/>
                        </a:rPr>
                        <a:t>10’dan az çalışanı bulunan tehlikeli ve çok tehlikeli sınıfta yer alan işyerlerinde sigortalı başına günlük brüt asgari ücretin tehlikeli sınıfta yer alan işyerlerinde %1,4’i, çok tehlikeli sınıfta yer alan işyerlerinde %1,6’sı işverene ödenmektedir. Finansmanı SGK (kısa vadeli sigorta kollarından) tarafından karşılanmaktadır.</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701639857"/>
              </p:ext>
            </p:extLst>
          </p:nvPr>
        </p:nvGraphicFramePr>
        <p:xfrm>
          <a:off x="106957" y="2062251"/>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TEŞVİKTEN YARARLANMA ŞARTLARI </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267499"/>
            <a:ext cx="12057746" cy="1154162"/>
          </a:xfrm>
          <a:prstGeom prst="rect">
            <a:avLst/>
          </a:prstGeom>
          <a:solidFill>
            <a:schemeClr val="accent5">
              <a:lumMod val="20000"/>
              <a:lumOff val="80000"/>
            </a:schemeClr>
          </a:solidFill>
        </p:spPr>
        <p:txBody>
          <a:bodyPr wrap="square">
            <a:spAutoFit/>
          </a:bodyPr>
          <a:lstStyle/>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Türkiye genelinde, tehlikeli ve çok tehlikeli sınıfta yer alan işyerlerinde ondan az çalışanın bulunması,</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Aylık prim ve hizmet belgesinin / muhtasar ve prim hizmet beyannamesinin yasal süresinde verilmesi, </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Türkiye genelinde prim, idari para cezası ve bunlara ilişkin gecikme zammı ve cezası borcu bulunmaması (varsa yapılandırılmış/tecil ve taksitlendirilmiş olması ve düzenli ödenmesi), </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Kayıt dışı sigortalı çalıştırılmaması, </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Tehlikeli ve çok tehlikeli işyerleri için yansıtma faturası düzenlenmesi ve Kuruma verilmesi,</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İşyerinin, İSG-</a:t>
            </a:r>
            <a:r>
              <a:rPr lang="tr-TR" sz="1150" dirty="0" err="1">
                <a:solidFill>
                  <a:srgbClr val="002060"/>
                </a:solidFill>
                <a:latin typeface="Garamond" panose="02020404030301010803" pitchFamily="18" charset="0"/>
              </a:rPr>
              <a:t>KATİP’e</a:t>
            </a:r>
            <a:r>
              <a:rPr lang="tr-TR" sz="1150" dirty="0">
                <a:solidFill>
                  <a:srgbClr val="002060"/>
                </a:solidFill>
                <a:latin typeface="Garamond" panose="02020404030301010803" pitchFamily="18" charset="0"/>
              </a:rPr>
              <a:t> kayıtlı onaylanmış ve devam eden iş sağlığı ve güvenliği hizmetlerinin verilmesine ilişkin hizmet sunucusu ile yapılmış bir sözleşmesinin olması.</a:t>
            </a:r>
          </a:p>
        </p:txBody>
      </p:sp>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339523387"/>
              </p:ext>
            </p:extLst>
          </p:nvPr>
        </p:nvGraphicFramePr>
        <p:xfrm>
          <a:off x="102408" y="5717565"/>
          <a:ext cx="12075944" cy="626701"/>
        </p:xfrm>
        <a:graphic>
          <a:graphicData uri="http://schemas.openxmlformats.org/drawingml/2006/table">
            <a:tbl>
              <a:tblPr firstRow="1" firstCol="1" bandRow="1">
                <a:tableStyleId>{5C22544A-7EE6-4342-B048-85BDC9FD1C3A}</a:tableStyleId>
              </a:tblPr>
              <a:tblGrid>
                <a:gridCol w="5895995">
                  <a:extLst>
                    <a:ext uri="{9D8B030D-6E8A-4147-A177-3AD203B41FA5}">
                      <a16:colId xmlns:a16="http://schemas.microsoft.com/office/drawing/2014/main" val="2564627808"/>
                    </a:ext>
                  </a:extLst>
                </a:gridCol>
                <a:gridCol w="6179949">
                  <a:extLst>
                    <a:ext uri="{9D8B030D-6E8A-4147-A177-3AD203B41FA5}">
                      <a16:colId xmlns:a16="http://schemas.microsoft.com/office/drawing/2014/main" val="3708009783"/>
                    </a:ext>
                  </a:extLst>
                </a:gridCol>
              </a:tblGrid>
              <a:tr h="279358">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b="1" kern="12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PEK ALT SINIR (Tehlikeli İşyeri)</a:t>
                      </a:r>
                    </a:p>
                  </a:txBody>
                  <a:tcPr marL="68580" marR="68580" marT="0" marB="0">
                    <a:solidFill>
                      <a:schemeClr val="tx2">
                        <a:lumMod val="40000"/>
                        <a:lumOff val="60000"/>
                        <a:alpha val="58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PEK ALT SINIR (Çok Tehlikeli İşyeri)</a:t>
                      </a:r>
                    </a:p>
                  </a:txBody>
                  <a:tcPr marL="68580" marR="68580" marT="0" marB="0">
                    <a:solidFill>
                      <a:schemeClr val="accent1">
                        <a:alpha val="58000"/>
                      </a:schemeClr>
                    </a:solidFill>
                  </a:tcPr>
                </a:tc>
                <a:extLst>
                  <a:ext uri="{0D108BD9-81ED-4DB2-BD59-A6C34878D82A}">
                    <a16:rowId xmlns:a16="http://schemas.microsoft.com/office/drawing/2014/main" val="340633354"/>
                  </a:ext>
                </a:extLst>
              </a:tr>
              <a:tr h="347343">
                <a:tc>
                  <a:txBody>
                    <a:bodyPr/>
                    <a:lstStyle/>
                    <a:p>
                      <a:pPr marL="0" algn="ctr" defTabSz="914400" rtl="0" eaLnBrk="1" fontAlgn="ctr" latinLnBrk="0" hangingPunct="1"/>
                      <a:r>
                        <a:rPr lang="tr-TR" sz="1600" b="1" kern="1200" dirty="0">
                          <a:solidFill>
                            <a:schemeClr val="bg1"/>
                          </a:solidFill>
                          <a:effectLst/>
                          <a:latin typeface="Garamond" panose="02020404030301010803" pitchFamily="18" charset="0"/>
                          <a:ea typeface="+mn-ea"/>
                          <a:cs typeface="+mn-cs"/>
                        </a:rPr>
                        <a:t>364,08 TL</a:t>
                      </a:r>
                    </a:p>
                  </a:txBody>
                  <a:tcPr marL="9525" marR="9525" marT="9525" marB="0" anchor="ctr">
                    <a:solidFill>
                      <a:srgbClr val="00B050">
                        <a:alpha val="40000"/>
                      </a:srgbClr>
                    </a:solidFill>
                  </a:tcPr>
                </a:tc>
                <a:tc>
                  <a:txBody>
                    <a:bodyPr/>
                    <a:lstStyle/>
                    <a:p>
                      <a:pPr marL="0" algn="ctr" defTabSz="914400" rtl="0" eaLnBrk="1" fontAlgn="ctr" latinLnBrk="0" hangingPunct="1"/>
                      <a:r>
                        <a:rPr lang="tr-TR" sz="1600" b="1" kern="1200" dirty="0">
                          <a:solidFill>
                            <a:schemeClr val="bg1"/>
                          </a:solidFill>
                          <a:effectLst/>
                          <a:latin typeface="Garamond" panose="02020404030301010803" pitchFamily="18" charset="0"/>
                          <a:ea typeface="+mn-ea"/>
                          <a:cs typeface="+mn-cs"/>
                        </a:rPr>
                        <a:t>416,09 TL</a:t>
                      </a:r>
                    </a:p>
                  </a:txBody>
                  <a:tcPr marL="9525" marR="9525" marT="9525" marB="0" anchor="ctr">
                    <a:solidFill>
                      <a:srgbClr val="C00000">
                        <a:alpha val="40000"/>
                      </a:srgbClr>
                    </a:solidFill>
                  </a:tcPr>
                </a:tc>
                <a:extLst>
                  <a:ext uri="{0D108BD9-81ED-4DB2-BD59-A6C34878D82A}">
                    <a16:rowId xmlns:a16="http://schemas.microsoft.com/office/drawing/2014/main" val="2087065980"/>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ext uri="{D42A27DB-BD31-4B8C-83A1-F6EECF244321}">
                <p14:modId xmlns:p14="http://schemas.microsoft.com/office/powerpoint/2010/main" val="120138777"/>
              </p:ext>
            </p:extLst>
          </p:nvPr>
        </p:nvGraphicFramePr>
        <p:xfrm>
          <a:off x="108214" y="5512245"/>
          <a:ext cx="12083786" cy="189611"/>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0">
                <a:tc>
                  <a:txBody>
                    <a:bodyPr/>
                    <a:lstStyle/>
                    <a:p>
                      <a:pPr algn="l">
                        <a:lnSpc>
                          <a:spcPct val="107000"/>
                        </a:lnSpc>
                        <a:spcAft>
                          <a:spcPts val="0"/>
                        </a:spcAft>
                      </a:pPr>
                      <a:r>
                        <a:rPr lang="tr-TR" sz="1200" b="1" dirty="0">
                          <a:solidFill>
                            <a:srgbClr val="C00000"/>
                          </a:solidFill>
                          <a:effectLst/>
                          <a:latin typeface="Garamond" panose="02020404030301010803" pitchFamily="18" charset="0"/>
                        </a:rPr>
                        <a:t>RAKAMLARLA BİR SİGORTALI İÇİN 30 GÜNLÜK DESTEK TUTARI  (2025 Yılı Brüt Asgari Ücretine Göre)</a:t>
                      </a: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3" name="Unvan 1">
            <a:extLst>
              <a:ext uri="{FF2B5EF4-FFF2-40B4-BE49-F238E27FC236}">
                <a16:creationId xmlns:a16="http://schemas.microsoft.com/office/drawing/2014/main" id="{C0C094AE-0893-4412-B9FF-E0B4514EB7D5}"/>
              </a:ext>
            </a:extLst>
          </p:cNvPr>
          <p:cNvSpPr txBox="1">
            <a:spLocks/>
          </p:cNvSpPr>
          <p:nvPr/>
        </p:nvSpPr>
        <p:spPr>
          <a:xfrm>
            <a:off x="3347884" y="59500"/>
            <a:ext cx="8812271"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İş Sağlığı ve Güvenliği Hizmetlerinin Desteklenmesi</a:t>
            </a:r>
          </a:p>
        </p:txBody>
      </p:sp>
      <p:graphicFrame>
        <p:nvGraphicFramePr>
          <p:cNvPr id="10" name="Tablo 9">
            <a:extLst>
              <a:ext uri="{FF2B5EF4-FFF2-40B4-BE49-F238E27FC236}">
                <a16:creationId xmlns:a16="http://schemas.microsoft.com/office/drawing/2014/main" id="{C47D83D7-90C6-4175-A8F2-B36B67DDA279}"/>
              </a:ext>
            </a:extLst>
          </p:cNvPr>
          <p:cNvGraphicFramePr>
            <a:graphicFrameLocks noGrp="1"/>
          </p:cNvGraphicFramePr>
          <p:nvPr>
            <p:extLst>
              <p:ext uri="{D42A27DB-BD31-4B8C-83A1-F6EECF244321}">
                <p14:modId xmlns:p14="http://schemas.microsoft.com/office/powerpoint/2010/main" val="665492234"/>
              </p:ext>
            </p:extLst>
          </p:nvPr>
        </p:nvGraphicFramePr>
        <p:xfrm>
          <a:off x="108058" y="3436395"/>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NOTLAR</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1" name="Dikdörtgen 10">
            <a:extLst>
              <a:ext uri="{FF2B5EF4-FFF2-40B4-BE49-F238E27FC236}">
                <a16:creationId xmlns:a16="http://schemas.microsoft.com/office/drawing/2014/main" id="{6B4A2301-606B-41B5-80F1-8A5B985FDCBD}"/>
              </a:ext>
            </a:extLst>
          </p:cNvPr>
          <p:cNvSpPr/>
          <p:nvPr/>
        </p:nvSpPr>
        <p:spPr>
          <a:xfrm>
            <a:off x="112183" y="3655069"/>
            <a:ext cx="12065069" cy="1862048"/>
          </a:xfrm>
          <a:prstGeom prst="rect">
            <a:avLst/>
          </a:prstGeom>
          <a:solidFill>
            <a:schemeClr val="accent5">
              <a:lumMod val="20000"/>
              <a:lumOff val="80000"/>
            </a:schemeClr>
          </a:solidFill>
        </p:spPr>
        <p:txBody>
          <a:bodyPr wrap="square">
            <a:spAutoFit/>
          </a:bodyPr>
          <a:lstStyle/>
          <a:p>
            <a:pPr algn="just"/>
            <a:r>
              <a:rPr lang="tr-TR" sz="1150" b="1" dirty="0">
                <a:solidFill>
                  <a:srgbClr val="C00000"/>
                </a:solidFill>
                <a:latin typeface="Garamond" panose="02020404030301010803" pitchFamily="18" charset="0"/>
              </a:rPr>
              <a:t>Destek</a:t>
            </a:r>
            <a:r>
              <a:rPr lang="tr-TR" sz="1150" dirty="0">
                <a:solidFill>
                  <a:srgbClr val="002060"/>
                </a:solidFill>
                <a:latin typeface="Garamond" panose="02020404030301010803" pitchFamily="18" charset="0"/>
              </a:rPr>
              <a:t> </a:t>
            </a:r>
            <a:r>
              <a:rPr lang="tr-TR" sz="1150" b="1" dirty="0">
                <a:solidFill>
                  <a:srgbClr val="C00000"/>
                </a:solidFill>
                <a:latin typeface="Garamond" panose="02020404030301010803" pitchFamily="18" charset="0"/>
              </a:rPr>
              <a:t>ödemelerine ilişkin başvurular;</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Ocak, Şubat ve Mart ayları için Nisan ayının sonuna kadar,</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Nisan, Mayıs ve Haziran ayları için Temmuz ayının sonuna kadar,</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Temmuz, Ağustos ve Eylül ayları için Ekim ayının sonuna kadar,</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Ekim, Kasım ve Aralık ayları için izleyen yılın Ocak ayının sonuna kadar yapılır.</a:t>
            </a:r>
          </a:p>
          <a:p>
            <a:pPr algn="just"/>
            <a:r>
              <a:rPr lang="tr-TR" sz="1150" b="1" dirty="0">
                <a:solidFill>
                  <a:srgbClr val="C00000"/>
                </a:solidFill>
                <a:latin typeface="Garamond" panose="02020404030301010803" pitchFamily="18" charset="0"/>
              </a:rPr>
              <a:t>Ödemeler: </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Birinci dönem destek ödemeleri Ocak, Şubat ve Mart ayları için Mayıs ayının sonunda,</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İkinci dönem destek ödemeleri Nisan, Mayıs ve Haziran ayları için Ağustos ayının sonunda,</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Üçüncü dönem destek ödemeleri Temmuz, Ağustos ve Eylül ayları için Kasım ayının sonunda,</a:t>
            </a:r>
          </a:p>
          <a:p>
            <a:pPr marL="268288" indent="-268288" algn="just">
              <a:buFont typeface="Wingdings" panose="05000000000000000000" pitchFamily="2" charset="2"/>
              <a:buChar char=""/>
            </a:pPr>
            <a:r>
              <a:rPr lang="tr-TR" sz="1150" dirty="0">
                <a:solidFill>
                  <a:srgbClr val="002060"/>
                </a:solidFill>
                <a:latin typeface="Garamond" panose="02020404030301010803" pitchFamily="18" charset="0"/>
              </a:rPr>
              <a:t>Dördüncü dönem destek ödemeleri Ekim, Kasım ve Aralık ayları için izleyen yılın Şubat ayının sonunda gerçekleştirilir.</a:t>
            </a:r>
          </a:p>
        </p:txBody>
      </p:sp>
    </p:spTree>
    <p:extLst>
      <p:ext uri="{BB962C8B-B14F-4D97-AF65-F5344CB8AC3E}">
        <p14:creationId xmlns:p14="http://schemas.microsoft.com/office/powerpoint/2010/main" val="2032110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İçerik Yer Tutucusu 2"/>
          <p:cNvSpPr>
            <a:spLocks noGrp="1"/>
          </p:cNvSpPr>
          <p:nvPr>
            <p:ph idx="1"/>
          </p:nvPr>
        </p:nvSpPr>
        <p:spPr>
          <a:xfrm>
            <a:off x="246480" y="862642"/>
            <a:ext cx="11490595" cy="5477773"/>
          </a:xfrm>
        </p:spPr>
        <p:txBody>
          <a:bodyPr>
            <a:noAutofit/>
          </a:bodyPr>
          <a:lstStyle/>
          <a:p>
            <a:pPr marL="288925" lvl="3" indent="0" algn="just">
              <a:lnSpc>
                <a:spcPct val="100000"/>
              </a:lnSpc>
              <a:spcBef>
                <a:spcPts val="0"/>
              </a:spcBef>
              <a:spcAft>
                <a:spcPts val="600"/>
              </a:spcAft>
              <a:buClr>
                <a:srgbClr val="5B9BD5"/>
              </a:buClr>
              <a:buSzPct val="100000"/>
              <a:buNone/>
            </a:pPr>
            <a:r>
              <a:rPr lang="tr-TR" sz="2200" dirty="0">
                <a:solidFill>
                  <a:srgbClr val="002060"/>
                </a:solidFill>
                <a:latin typeface="Garamond" panose="02020404030301010803" pitchFamily="18" charset="0"/>
                <a:cs typeface="Times New Roman"/>
              </a:rPr>
              <a:t>Halihazırda uygulaması devam eden toplam </a:t>
            </a:r>
            <a:r>
              <a:rPr lang="tr-TR" sz="2200" b="1" dirty="0">
                <a:solidFill>
                  <a:srgbClr val="002060"/>
                </a:solidFill>
                <a:latin typeface="Garamond" panose="02020404030301010803" pitchFamily="18" charset="0"/>
                <a:cs typeface="Times New Roman"/>
              </a:rPr>
              <a:t>15 adet </a:t>
            </a:r>
            <a:r>
              <a:rPr lang="tr-TR" sz="2200" dirty="0">
                <a:solidFill>
                  <a:srgbClr val="002060"/>
                </a:solidFill>
                <a:latin typeface="Garamond" panose="02020404030301010803" pitchFamily="18" charset="0"/>
                <a:cs typeface="Times New Roman"/>
              </a:rPr>
              <a:t>sigorta primi teşviki bulunmaktadır. Bunların 13’ü 4/a sigortalı çalıştıran işyerlerine, 2’si 4/b sigortalılarına yöneliktir.</a:t>
            </a:r>
          </a:p>
          <a:p>
            <a:pPr marL="288925" lvl="3" indent="0" algn="just">
              <a:lnSpc>
                <a:spcPct val="100000"/>
              </a:lnSpc>
              <a:spcBef>
                <a:spcPts val="600"/>
              </a:spcBef>
              <a:buClr>
                <a:srgbClr val="5B9BD5"/>
              </a:buClr>
              <a:buSzPct val="100000"/>
              <a:buNone/>
            </a:pPr>
            <a:r>
              <a:rPr lang="tr-TR" sz="2200" dirty="0">
                <a:solidFill>
                  <a:srgbClr val="002060"/>
                </a:solidFill>
                <a:latin typeface="Garamond" panose="02020404030301010803" pitchFamily="18" charset="0"/>
                <a:cs typeface="Times New Roman"/>
              </a:rPr>
              <a:t>Bu teşvikler şunlardır:</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Malullük, Yaşlılık ve Ölüm Sigortası İşveren Hissesinden 4 Puan İndirim</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Yurtdışına Götürülen/Gönderilen Sigortalılar İçin Uygulanan 5 Puan İndirim</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4/b (</a:t>
            </a:r>
            <a:r>
              <a:rPr lang="tr-TR" sz="1700" dirty="0" err="1">
                <a:solidFill>
                  <a:srgbClr val="002060"/>
                </a:solidFill>
                <a:latin typeface="Garamond" panose="02020404030301010803" pitchFamily="18" charset="0"/>
                <a:cs typeface="Times New Roman"/>
              </a:rPr>
              <a:t>Bağ-Kur</a:t>
            </a:r>
            <a:r>
              <a:rPr lang="tr-TR" sz="1700" dirty="0">
                <a:solidFill>
                  <a:srgbClr val="002060"/>
                </a:solidFill>
                <a:latin typeface="Garamond" panose="02020404030301010803" pitchFamily="18" charset="0"/>
                <a:cs typeface="Times New Roman"/>
              </a:rPr>
              <a:t>) 5 Puan İndirim</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Genç Girişimci Teşviki</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Yatırımlarda Devlet Yardımları Hakkında Kararlar Uyarınca Uygulanan Teşvik </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Asgari Ücret Desteği</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İşsizlik Ödeneği Alanların İstihdamı Halinde Uygulanan Prim Teşviki</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Çok Tehlikeli Sınıfta Yer Alan İşyerleri İçin İşsizlik Sigortası Primi Teşviki</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Genç, Kadın ve Mesleki Belge Sahibi Olanların İstihdamına Yönelik Teşvik</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Engelli Sigortalıların İstihdamına Yönelik Teşvik</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Araştırma, Geliştirme ve Tasarım Faaliyetlerine İlişkin Teşvik</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Kültür Yatırımları ve Girişimlerine Yönelik Uygulanan Sigorta Primi Teşviki</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Sosyal Hizmetlerden Faydalanan Kişilerin İstihdamına Yönelik Teşvik</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Sosyal Yardım Alanların İstihdamına Yönelik Teşvik </a:t>
            </a:r>
          </a:p>
          <a:p>
            <a:pPr marL="1165225" lvl="3" indent="-268288" algn="just">
              <a:lnSpc>
                <a:spcPct val="100000"/>
              </a:lnSpc>
              <a:spcBef>
                <a:spcPts val="0"/>
              </a:spcBef>
              <a:buClr>
                <a:srgbClr val="5B9BD5"/>
              </a:buClr>
              <a:buSzPct val="100000"/>
              <a:buFont typeface="Wingdings" panose="05000000000000000000" pitchFamily="2" charset="2"/>
              <a:buChar char="ü"/>
            </a:pPr>
            <a:r>
              <a:rPr lang="tr-TR" sz="1700" dirty="0">
                <a:solidFill>
                  <a:srgbClr val="002060"/>
                </a:solidFill>
                <a:latin typeface="Garamond" panose="02020404030301010803" pitchFamily="18" charset="0"/>
                <a:cs typeface="Times New Roman"/>
              </a:rPr>
              <a:t>İş Sağlığı ve Güvenliği Hizmetlerinin Desteklenmesi Teşviki</a:t>
            </a:r>
          </a:p>
        </p:txBody>
      </p:sp>
      <p:sp>
        <p:nvSpPr>
          <p:cNvPr id="7" name="Unvan 1">
            <a:extLst>
              <a:ext uri="{FF2B5EF4-FFF2-40B4-BE49-F238E27FC236}">
                <a16:creationId xmlns:a16="http://schemas.microsoft.com/office/drawing/2014/main" id="{288D1548-3BB6-46E6-8533-A3884E935A0D}"/>
              </a:ext>
            </a:extLst>
          </p:cNvPr>
          <p:cNvSpPr>
            <a:spLocks noGrp="1"/>
          </p:cNvSpPr>
          <p:nvPr>
            <p:ph type="title"/>
          </p:nvPr>
        </p:nvSpPr>
        <p:spPr>
          <a:xfrm>
            <a:off x="838200" y="177527"/>
            <a:ext cx="11049000" cy="533508"/>
          </a:xfrm>
        </p:spPr>
        <p:txBody>
          <a:bodyPr>
            <a:noAutofit/>
          </a:bodyPr>
          <a:lstStyle/>
          <a:p>
            <a:pPr algn="r"/>
            <a:r>
              <a:rPr lang="tr-TR" sz="3600" b="1" dirty="0">
                <a:solidFill>
                  <a:schemeClr val="bg1"/>
                </a:solidFill>
                <a:latin typeface="Garamond" panose="02020404030301010803" pitchFamily="18" charset="0"/>
              </a:rPr>
              <a:t>Sigorta Primi Teşvikleri</a:t>
            </a:r>
          </a:p>
        </p:txBody>
      </p:sp>
    </p:spTree>
    <p:extLst>
      <p:ext uri="{BB962C8B-B14F-4D97-AF65-F5344CB8AC3E}">
        <p14:creationId xmlns:p14="http://schemas.microsoft.com/office/powerpoint/2010/main" val="2132619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1662073116"/>
              </p:ext>
            </p:extLst>
          </p:nvPr>
        </p:nvGraphicFramePr>
        <p:xfrm>
          <a:off x="106957" y="962309"/>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5510 sayılı Kanun’un 81. maddesinin 1. fıkrasının (ı) bendi, 5510 sayılı Kanun’un geçici 108. maddesi, 2008/93 - 2009/139 - 2011/45 - 2020/1 - 2021/26  - 2021/30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Genelgeler.</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2663071284"/>
              </p:ext>
            </p:extLst>
          </p:nvPr>
        </p:nvGraphicFramePr>
        <p:xfrm>
          <a:off x="8149376" y="962309"/>
          <a:ext cx="4027720" cy="526282"/>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14649">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1163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01.10.2008</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dirty="0">
                          <a:solidFill>
                            <a:schemeClr val="tx2"/>
                          </a:solidFill>
                          <a:effectLst/>
                          <a:latin typeface="Garamond" panose="02020404030301010803" pitchFamily="18" charset="0"/>
                        </a:rPr>
                        <a:t>-</a:t>
                      </a:r>
                      <a:endParaRPr lang="tr-TR" sz="120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5510</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767324066"/>
              </p:ext>
            </p:extLst>
          </p:nvPr>
        </p:nvGraphicFramePr>
        <p:xfrm>
          <a:off x="93309" y="1671448"/>
          <a:ext cx="12074167" cy="629285"/>
        </p:xfrm>
        <a:graphic>
          <a:graphicData uri="http://schemas.openxmlformats.org/drawingml/2006/table">
            <a:tbl>
              <a:tblPr firstRow="1" firstCol="1" bandRow="1">
                <a:tableStyleId>{5C22544A-7EE6-4342-B048-85BDC9FD1C3A}</a:tableStyleId>
              </a:tblPr>
              <a:tblGrid>
                <a:gridCol w="1487024">
                  <a:extLst>
                    <a:ext uri="{9D8B030D-6E8A-4147-A177-3AD203B41FA5}">
                      <a16:colId xmlns:a16="http://schemas.microsoft.com/office/drawing/2014/main" val="1635233704"/>
                    </a:ext>
                  </a:extLst>
                </a:gridCol>
                <a:gridCol w="10587143">
                  <a:extLst>
                    <a:ext uri="{9D8B030D-6E8A-4147-A177-3AD203B41FA5}">
                      <a16:colId xmlns:a16="http://schemas.microsoft.com/office/drawing/2014/main" val="4095596175"/>
                    </a:ext>
                  </a:extLst>
                </a:gridCol>
              </a:tblGrid>
              <a:tr h="592178">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Özel sektör işverenlerince çalıştırılan sigortalının prime esas kazancı üzerinden hesaplanan malullük, yaşlılık ve ölüm sigortaları primi işveren hissesinin 4 puanlık kısmına isabet eden tutar Hazine ve Maliye Bakanlığı tarafından karşılanmaktadır. İmalat sektöründe faaliyet gösteren işyerleri için indirim oranı 2026 yılı sonuna kadar 5 puan olarak uygulanacaktır.</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2185636701"/>
              </p:ext>
            </p:extLst>
          </p:nvPr>
        </p:nvGraphicFramePr>
        <p:xfrm>
          <a:off x="106957" y="2647607"/>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TEŞVİKTEN YARARLANMA ŞARTLARI </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882351"/>
            <a:ext cx="12057746" cy="1600438"/>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Aylık prim ve hizmet belgesinin / muhtasar ve prim hizmet beyannamesinin yasal süresinde verilmesi,</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Primlerin yasal süresinde ödenmesi,</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Türkiye genelinde prim, idari para cezası ve bunlara ilişkin gecikme zammı ve cezası borcu bulunmaması (varsa yapılandırılmış/tecil ve taksitlendirilmiş olması ve düzenli ödenmesi),</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Kayıt dışı sigortalı çalıştırılmaması, sahte sigortalı bildiriminde bulunulmaması,</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İşyerinin 5335 sayılı Kanunun 30. maddesinin 2. fıkrası kapsamına giren kurum ve kuruluşlara ait olmaması,</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Yapılan işin 2886, 4734 sayılı Kanunlar ve 4734 sayılı Kanun’un 3. maddesi kapsamında veya uluslararası anlaşmalara istinaden alım ve yapım işlerinden olmaması.</a:t>
            </a: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3939010390"/>
              </p:ext>
            </p:extLst>
          </p:nvPr>
        </p:nvGraphicFramePr>
        <p:xfrm>
          <a:off x="93310" y="4485714"/>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NOTLAR</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688234"/>
            <a:ext cx="12065069" cy="307777"/>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Sosyal güvenlik destek primine tabi çalışan sigortalılardan ve yurtdışında çalıştırılan sigortalılardan dolayı bu indirimden yararlanılamaz.</a:t>
            </a:r>
          </a:p>
        </p:txBody>
      </p:sp>
      <p:sp>
        <p:nvSpPr>
          <p:cNvPr id="13" name="Unvan 1">
            <a:extLst>
              <a:ext uri="{FF2B5EF4-FFF2-40B4-BE49-F238E27FC236}">
                <a16:creationId xmlns:a16="http://schemas.microsoft.com/office/drawing/2014/main" id="{C0C094AE-0893-4412-B9FF-E0B4514EB7D5}"/>
              </a:ext>
            </a:extLst>
          </p:cNvPr>
          <p:cNvSpPr txBox="1">
            <a:spLocks/>
          </p:cNvSpPr>
          <p:nvPr/>
        </p:nvSpPr>
        <p:spPr>
          <a:xfrm>
            <a:off x="4924898" y="101600"/>
            <a:ext cx="6930771"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Puan İndirim</a:t>
            </a:r>
          </a:p>
        </p:txBody>
      </p:sp>
      <p:sp>
        <p:nvSpPr>
          <p:cNvPr id="14" name="24-Nokta Yıldız 6">
            <a:extLst>
              <a:ext uri="{FF2B5EF4-FFF2-40B4-BE49-F238E27FC236}">
                <a16:creationId xmlns:a16="http://schemas.microsoft.com/office/drawing/2014/main" id="{8DFC9A1C-01A7-417C-9B45-DA4352EFCA76}"/>
              </a:ext>
            </a:extLst>
          </p:cNvPr>
          <p:cNvSpPr/>
          <p:nvPr/>
        </p:nvSpPr>
        <p:spPr>
          <a:xfrm rot="19928413">
            <a:off x="8808590" y="20295"/>
            <a:ext cx="945787" cy="872861"/>
          </a:xfrm>
          <a:prstGeom prst="star24">
            <a:avLst>
              <a:gd name="adj" fmla="val 37034"/>
            </a:avLst>
          </a:prstGeom>
          <a:solidFill>
            <a:srgbClr val="EB37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latin typeface="Arial Black" panose="020B0A04020102020204" pitchFamily="34" charset="0"/>
              </a:rPr>
              <a:t>4</a:t>
            </a:r>
          </a:p>
        </p:txBody>
      </p:sp>
    </p:spTree>
    <p:extLst>
      <p:ext uri="{BB962C8B-B14F-4D97-AF65-F5344CB8AC3E}">
        <p14:creationId xmlns:p14="http://schemas.microsoft.com/office/powerpoint/2010/main" val="11443634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729154860"/>
              </p:ext>
            </p:extLst>
          </p:nvPr>
        </p:nvGraphicFramePr>
        <p:xfrm>
          <a:off x="63205" y="1439355"/>
          <a:ext cx="12075944" cy="2825855"/>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4">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355853">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ALT SINIRINDAN</a:t>
                      </a:r>
                      <a:endParaRPr lang="tr-TR" sz="14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ÜST SINIRINDAN</a:t>
                      </a:r>
                      <a:endPar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306799">
                <a:tc gridSpan="6">
                  <a:txBody>
                    <a:bodyPr/>
                    <a:lstStyle/>
                    <a:p>
                      <a:pPr algn="ctr" fontAlgn="base">
                        <a:lnSpc>
                          <a:spcPct val="115000"/>
                        </a:lnSpc>
                        <a:spcAft>
                          <a:spcPts val="0"/>
                        </a:spcAft>
                      </a:pPr>
                      <a:r>
                        <a:rPr lang="tr-TR" sz="13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DIŞI SEKTÖRLER</a:t>
                      </a:r>
                      <a:endParaRPr lang="tr-TR" sz="13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accent4">
                        <a:lumMod val="20000"/>
                        <a:lumOff val="80000"/>
                        <a:alpha val="58000"/>
                      </a:schemeClr>
                    </a:solidFill>
                  </a:tcPr>
                </a:tc>
                <a:tc hMerge="1">
                  <a:txBody>
                    <a:bodyPr/>
                    <a:lstStyle/>
                    <a:p>
                      <a:pPr algn="ctr" fontAlgn="base">
                        <a:lnSpc>
                          <a:spcPct val="115000"/>
                        </a:lnSpc>
                        <a:spcAft>
                          <a:spcPts val="0"/>
                        </a:spcAft>
                      </a:pP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algn="ctr" fontAlgn="base">
                        <a:lnSpc>
                          <a:spcPct val="115000"/>
                        </a:lnSpc>
                        <a:spcAft>
                          <a:spcPts val="0"/>
                        </a:spcAft>
                      </a:pP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tx2">
                        <a:lumMod val="40000"/>
                        <a:lumOff val="60000"/>
                        <a:alpha val="58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endParaRPr lang="tr-TR"/>
                    </a:p>
                  </a:txBody>
                  <a:tcPr marL="68580" marR="68580" marT="0" marB="0">
                    <a:solidFill>
                      <a:schemeClr val="accent1">
                        <a:alpha val="58000"/>
                      </a:schemeClr>
                    </a:solidFill>
                  </a:tcPr>
                </a:tc>
                <a:tc hMerge="1">
                  <a:txBody>
                    <a:bodyPr/>
                    <a:lstStyle/>
                    <a:p>
                      <a:endParaRPr lang="tr-TR" dirty="0"/>
                    </a:p>
                  </a:txBody>
                  <a:tcPr marL="68580" marR="68580" marT="0" marB="0">
                    <a:solidFill>
                      <a:schemeClr val="accent1">
                        <a:alpha val="58000"/>
                      </a:schemeClr>
                    </a:solidFill>
                  </a:tcPr>
                </a:tc>
                <a:extLst>
                  <a:ext uri="{0D108BD9-81ED-4DB2-BD59-A6C34878D82A}">
                    <a16:rowId xmlns:a16="http://schemas.microsoft.com/office/drawing/2014/main" val="723532410"/>
                  </a:ext>
                </a:extLst>
              </a:tr>
              <a:tr h="511977">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(%33,75)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(%4)</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(%33,75)</a:t>
                      </a:r>
                    </a:p>
                  </a:txBody>
                  <a:tcPr marL="68580" marR="68580" marT="0" marB="0" anchor="ctr">
                    <a:solidFill>
                      <a:schemeClr val="accent1">
                        <a:alpha val="40000"/>
                      </a:schemeClr>
                    </a:solidFill>
                  </a:tcPr>
                </a:tc>
                <a:extLst>
                  <a:ext uri="{0D108BD9-81ED-4DB2-BD59-A6C34878D82A}">
                    <a16:rowId xmlns:a16="http://schemas.microsoft.com/office/drawing/2014/main" val="2439625030"/>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1.040,22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8.776,86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7.801,66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65.826,47 TL</a:t>
                      </a:r>
                    </a:p>
                  </a:txBody>
                  <a:tcPr marL="0" marR="0" marT="0" marB="0" anchor="ctr">
                    <a:solidFill>
                      <a:srgbClr val="C00000">
                        <a:alpha val="40000"/>
                      </a:srgbClr>
                    </a:solidFill>
                  </a:tcPr>
                </a:tc>
                <a:extLst>
                  <a:ext uri="{0D108BD9-81ED-4DB2-BD59-A6C34878D82A}">
                    <a16:rowId xmlns:a16="http://schemas.microsoft.com/office/drawing/2014/main" val="2916590750"/>
                  </a:ext>
                </a:extLst>
              </a:tr>
              <a:tr h="255989">
                <a:tc gridSpan="6">
                  <a:txBody>
                    <a:bodyPr/>
                    <a:lstStyle/>
                    <a:p>
                      <a:pPr marL="0" algn="ctr" defTabSz="914400" rtl="0" eaLnBrk="1" fontAlgn="base" latinLnBrk="0" hangingPunct="1">
                        <a:lnSpc>
                          <a:spcPct val="115000"/>
                        </a:lnSpc>
                        <a:spcAft>
                          <a:spcPts val="0"/>
                        </a:spcAft>
                      </a:pPr>
                      <a:r>
                        <a:rPr lang="tr-TR" sz="1300" b="1" kern="1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İMALAT SEKTÖRÜ</a:t>
                      </a: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lumMod val="20000"/>
                        <a:lumOff val="8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endParaRPr lang="tr-TR" sz="1300" b="1" kern="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4">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extLst>
                  <a:ext uri="{0D108BD9-81ED-4DB2-BD59-A6C34878D82A}">
                    <a16:rowId xmlns:a16="http://schemas.microsoft.com/office/drawing/2014/main" val="3511928173"/>
                  </a:ext>
                </a:extLst>
              </a:tr>
              <a:tr h="570635">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(%32,75)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(%37,75)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(%32,75)</a:t>
                      </a:r>
                    </a:p>
                  </a:txBody>
                  <a:tcPr marL="68580" marR="68580" marT="0" marB="0" anchor="ctr">
                    <a:solidFill>
                      <a:schemeClr val="accent1">
                        <a:alpha val="40000"/>
                      </a:schemeClr>
                    </a:solidFill>
                  </a:tcPr>
                </a:tc>
                <a:extLst>
                  <a:ext uri="{0D108BD9-81ED-4DB2-BD59-A6C34878D82A}">
                    <a16:rowId xmlns:a16="http://schemas.microsoft.com/office/drawing/2014/main" val="3276680606"/>
                  </a:ext>
                </a:extLst>
              </a:tr>
              <a:tr h="412301">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9.817,08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1.300,28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8.516,80 TL</a:t>
                      </a:r>
                    </a:p>
                  </a:txBody>
                  <a:tcPr marL="0" marR="0" marT="0" marB="0" anchor="ctr">
                    <a:solidFill>
                      <a:srgbClr val="00B05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73.628,13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9.752,07 TL</a:t>
                      </a:r>
                    </a:p>
                  </a:txBody>
                  <a:tcPr marL="0" marR="0" marT="0" marB="0" anchor="ctr">
                    <a:solidFill>
                      <a:srgbClr val="C00000">
                        <a:alpha val="40000"/>
                      </a:srgbClr>
                    </a:solidFill>
                  </a:tcPr>
                </a:tc>
                <a:tc>
                  <a:txBody>
                    <a:bodyPr/>
                    <a:lstStyle/>
                    <a:p>
                      <a:pPr marL="0" algn="ctr" defTabSz="914400" rtl="0" eaLnBrk="1" fontAlgn="ctr" latinLnBrk="0" hangingPunct="1">
                        <a:lnSpc>
                          <a:spcPct val="115000"/>
                        </a:lnSpc>
                        <a:spcAft>
                          <a:spcPts val="0"/>
                        </a:spcAft>
                      </a:pPr>
                      <a:r>
                        <a:rPr lang="tr-TR" sz="1500" b="1" kern="1200" dirty="0">
                          <a:solidFill>
                            <a:schemeClr val="bg1"/>
                          </a:solidFill>
                          <a:effectLst/>
                          <a:latin typeface="Garamond" panose="02020404030301010803" pitchFamily="18" charset="0"/>
                          <a:ea typeface="+mn-ea"/>
                          <a:cs typeface="+mn-cs"/>
                        </a:rPr>
                        <a:t>63.876,06 TL</a:t>
                      </a:r>
                    </a:p>
                  </a:txBody>
                  <a:tcPr marL="0" marR="0" marT="0" marB="0" anchor="ctr">
                    <a:solidFill>
                      <a:srgbClr val="C00000">
                        <a:alpha val="40000"/>
                      </a:srgbClr>
                    </a:solidFill>
                  </a:tcPr>
                </a:tc>
                <a:extLst>
                  <a:ext uri="{0D108BD9-81ED-4DB2-BD59-A6C34878D82A}">
                    <a16:rowId xmlns:a16="http://schemas.microsoft.com/office/drawing/2014/main" val="2612646894"/>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ext uri="{D42A27DB-BD31-4B8C-83A1-F6EECF244321}">
                <p14:modId xmlns:p14="http://schemas.microsoft.com/office/powerpoint/2010/main" val="2832415917"/>
              </p:ext>
            </p:extLst>
          </p:nvPr>
        </p:nvGraphicFramePr>
        <p:xfrm>
          <a:off x="54107" y="1063559"/>
          <a:ext cx="12083786" cy="375797"/>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375797">
                <a:tc>
                  <a:txBody>
                    <a:bodyPr/>
                    <a:lstStyle/>
                    <a:p>
                      <a:pPr algn="l">
                        <a:lnSpc>
                          <a:spcPct val="107000"/>
                        </a:lnSpc>
                        <a:spcAft>
                          <a:spcPts val="0"/>
                        </a:spcAft>
                      </a:pPr>
                      <a:r>
                        <a:rPr lang="tr-TR" sz="1300" b="1" dirty="0">
                          <a:solidFill>
                            <a:srgbClr val="C00000"/>
                          </a:solidFill>
                          <a:effectLst/>
                          <a:latin typeface="Garamond" panose="02020404030301010803" pitchFamily="18" charset="0"/>
                        </a:rPr>
                        <a:t>RAKAMLARLA TEŞVİK ÖRNEKLERİ  (2025 Yılı Brüt Asgari Ücretine Göre)</a:t>
                      </a:r>
                    </a:p>
                  </a:txBody>
                  <a:tcPr marL="58408" marR="58408" marT="0" marB="0" anchor="ctr">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3" name="Unvan 1">
            <a:extLst>
              <a:ext uri="{FF2B5EF4-FFF2-40B4-BE49-F238E27FC236}">
                <a16:creationId xmlns:a16="http://schemas.microsoft.com/office/drawing/2014/main" id="{C0C094AE-0893-4412-B9FF-E0B4514EB7D5}"/>
              </a:ext>
            </a:extLst>
          </p:cNvPr>
          <p:cNvSpPr txBox="1">
            <a:spLocks/>
          </p:cNvSpPr>
          <p:nvPr/>
        </p:nvSpPr>
        <p:spPr>
          <a:xfrm>
            <a:off x="4924898" y="101600"/>
            <a:ext cx="6930771"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Puan İndirim</a:t>
            </a:r>
          </a:p>
        </p:txBody>
      </p:sp>
      <p:sp>
        <p:nvSpPr>
          <p:cNvPr id="14" name="24-Nokta Yıldız 6">
            <a:extLst>
              <a:ext uri="{FF2B5EF4-FFF2-40B4-BE49-F238E27FC236}">
                <a16:creationId xmlns:a16="http://schemas.microsoft.com/office/drawing/2014/main" id="{8DFC9A1C-01A7-417C-9B45-DA4352EFCA76}"/>
              </a:ext>
            </a:extLst>
          </p:cNvPr>
          <p:cNvSpPr/>
          <p:nvPr/>
        </p:nvSpPr>
        <p:spPr>
          <a:xfrm rot="19928413">
            <a:off x="8808590" y="20295"/>
            <a:ext cx="945787" cy="872861"/>
          </a:xfrm>
          <a:prstGeom prst="star24">
            <a:avLst>
              <a:gd name="adj" fmla="val 37034"/>
            </a:avLst>
          </a:prstGeom>
          <a:solidFill>
            <a:srgbClr val="EB37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latin typeface="Arial Black" panose="020B0A04020102020204" pitchFamily="34" charset="0"/>
              </a:rPr>
              <a:t>4</a:t>
            </a:r>
          </a:p>
        </p:txBody>
      </p:sp>
    </p:spTree>
    <p:extLst>
      <p:ext uri="{BB962C8B-B14F-4D97-AF65-F5344CB8AC3E}">
        <p14:creationId xmlns:p14="http://schemas.microsoft.com/office/powerpoint/2010/main" val="12991997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p:cNvSpPr>
          <p:nvPr/>
        </p:nvSpPr>
        <p:spPr>
          <a:xfrm>
            <a:off x="1310185" y="52400"/>
            <a:ext cx="10861977"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Yurtdışına Götürülen Sigortalılara Uygulanan </a:t>
            </a:r>
          </a:p>
          <a:p>
            <a:r>
              <a:rPr lang="tr-TR" sz="2800" dirty="0"/>
              <a:t>Puanlık İndirim</a:t>
            </a:r>
          </a:p>
        </p:txBody>
      </p:sp>
      <p:sp>
        <p:nvSpPr>
          <p:cNvPr id="6" name="24-Nokta Yıldız 6">
            <a:extLst>
              <a:ext uri="{FF2B5EF4-FFF2-40B4-BE49-F238E27FC236}">
                <a16:creationId xmlns:a16="http://schemas.microsoft.com/office/drawing/2014/main" id="{ED8F1AA3-C4B2-44CA-BF2F-E59B4F7528BF}"/>
              </a:ext>
            </a:extLst>
          </p:cNvPr>
          <p:cNvSpPr/>
          <p:nvPr/>
        </p:nvSpPr>
        <p:spPr>
          <a:xfrm rot="19928413">
            <a:off x="8979237" y="270188"/>
            <a:ext cx="703952" cy="705785"/>
          </a:xfrm>
          <a:prstGeom prst="star24">
            <a:avLst>
              <a:gd name="adj" fmla="val 37034"/>
            </a:avLst>
          </a:prstGeom>
          <a:solidFill>
            <a:srgbClr val="EB37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latin typeface="Arial Black" panose="020B0A04020102020204" pitchFamily="34" charset="0"/>
              </a:rPr>
              <a:t>5</a:t>
            </a:r>
          </a:p>
        </p:txBody>
      </p:sp>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5510 sayılı Kanun’un 81. maddesinin 1. fıkrasının (i) bendi, 2013/30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01.06.2013</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dirty="0">
                          <a:solidFill>
                            <a:schemeClr val="tx2"/>
                          </a:solidFill>
                          <a:effectLst/>
                          <a:latin typeface="Garamond" panose="02020404030301010803" pitchFamily="18" charset="0"/>
                        </a:rPr>
                        <a:t>-</a:t>
                      </a:r>
                      <a:endParaRPr lang="tr-TR" sz="120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6486</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2212884867"/>
              </p:ext>
            </p:extLst>
          </p:nvPr>
        </p:nvGraphicFramePr>
        <p:xfrm>
          <a:off x="106957" y="1516100"/>
          <a:ext cx="12053198" cy="629285"/>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384495">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Özel sektör işverenlerince yurt dışındaki işyerlerinde çalıştırılmak üzere götürülen/gönderilen </a:t>
                      </a:r>
                      <a:r>
                        <a:rPr lang="tr-TR" sz="1300" b="1" u="none" kern="1200" dirty="0">
                          <a:solidFill>
                            <a:srgbClr val="002060"/>
                          </a:solidFill>
                          <a:effectLst/>
                          <a:latin typeface="Garamond" panose="02020404030301010803" pitchFamily="18" charset="0"/>
                          <a:ea typeface="+mn-ea"/>
                          <a:cs typeface="+mn-cs"/>
                        </a:rPr>
                        <a:t>sigortalılar</a:t>
                      </a:r>
                      <a:r>
                        <a:rPr lang="tr-TR" sz="1300" b="1" kern="1200" dirty="0">
                          <a:solidFill>
                            <a:srgbClr val="002060"/>
                          </a:solidFill>
                          <a:effectLst/>
                          <a:latin typeface="Garamond" panose="02020404030301010803" pitchFamily="18" charset="0"/>
                          <a:ea typeface="+mn-ea"/>
                          <a:cs typeface="+mn-cs"/>
                        </a:rPr>
                        <a:t> için uygulanan indirim kapsamında, bu sigortalıların prime esas kazançları üzerinden hesaplanan genel sağlık sigortası primi işveren hissesinin 5 puanlık kısmı Hazine ve Maliye Bakanlığı tarafından karşılanmaktadır.</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nvPr>
        </p:nvGraphicFramePr>
        <p:xfrm>
          <a:off x="106957" y="2173516"/>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TEŞVİKTEN YARARLANMA ŞARTLARI </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408260"/>
            <a:ext cx="12057746" cy="1384995"/>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Aylık prim ve hizmet belgesinin / muhtasar ve prim hizmet beyannamesinin yasal süresinde verilmesi,</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Primlerin yasal süresinde ödenmesi,</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Prim, idari para cezası ve bunlara ilişkin gecikme zammı ve cezası borcu bulunmaması (varsa yapılandırılmış/tecil ve taksitlendirilmiş olması ve düzenli ödenmesi),</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Kayıt dışı sigortalı çalıştırılmaması, sahte sigortalı bildiriminde bulunulmaması,</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İşyerinin 5335 sayılı Kanunun 30. maddesinin 2. fıkrası kapsamına giren kurum ve kuruluşlara ait olmaması,</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Yapılan işin 2886, 4734 sayılı Kanunlar ve 4734 sayılı Kanun’un 3. maddesi kapsamındaki alım ve yapım işlerinden olmaması.</a:t>
            </a: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nvPr>
        </p:nvGraphicFramePr>
        <p:xfrm>
          <a:off x="93310" y="3793255"/>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NOTLAR</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3995775"/>
            <a:ext cx="12065069" cy="523220"/>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Sosyal güvenlik destek primine tabi çalışanlar ve Libya’da çalışan sigortalılardan dolayı bu indirimden yararlanılamaz.</a:t>
            </a:r>
          </a:p>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4 puanlık indirim ile birlikte uygulanmaz.</a:t>
            </a:r>
          </a:p>
        </p:txBody>
      </p:sp>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3096774330"/>
              </p:ext>
            </p:extLst>
          </p:nvPr>
        </p:nvGraphicFramePr>
        <p:xfrm>
          <a:off x="102408" y="5080433"/>
          <a:ext cx="12075944" cy="926681"/>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4">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242024">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ALT SINIRINDAN</a:t>
                      </a: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ÜST SINIRINDAN</a:t>
                      </a:r>
                      <a:endPar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216152">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(%14,75)</a:t>
                      </a:r>
                    </a:p>
                  </a:txBody>
                  <a:tcPr marL="68580" marR="68580" marT="0" marB="0">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a:t>
                      </a:r>
                    </a:p>
                  </a:txBody>
                  <a:tcPr marL="68580" marR="68580" marT="0" marB="0">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(%9,75)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(%14,75)</a:t>
                      </a:r>
                    </a:p>
                  </a:txBody>
                  <a:tcPr marL="68580" marR="68580" marT="0" marB="0">
                    <a:solidFill>
                      <a:schemeClr val="accent1">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a:t>
                      </a:r>
                    </a:p>
                  </a:txBody>
                  <a:tcPr marL="68580" marR="68580" marT="0" marB="0">
                    <a:solidFill>
                      <a:schemeClr val="accent1">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(%9,75)</a:t>
                      </a:r>
                    </a:p>
                  </a:txBody>
                  <a:tcPr marL="68580" marR="68580" marT="0" marB="0">
                    <a:solidFill>
                      <a:schemeClr val="accent1">
                        <a:alpha val="58000"/>
                      </a:schemeClr>
                    </a:solidFill>
                  </a:tcPr>
                </a:tc>
                <a:extLst>
                  <a:ext uri="{0D108BD9-81ED-4DB2-BD59-A6C34878D82A}">
                    <a16:rowId xmlns:a16="http://schemas.microsoft.com/office/drawing/2014/main" val="723532410"/>
                  </a:ext>
                </a:extLst>
              </a:tr>
              <a:tr h="137384">
                <a:tc>
                  <a:txBody>
                    <a:bodyPr/>
                    <a:lstStyle/>
                    <a:p>
                      <a:pPr marL="0" algn="ctr" defTabSz="914400" rtl="0" eaLnBrk="1" fontAlgn="base" latinLnBrk="0" hangingPunct="1">
                        <a:lnSpc>
                          <a:spcPct val="115000"/>
                        </a:lnSpc>
                        <a:spcAft>
                          <a:spcPts val="0"/>
                        </a:spcAft>
                      </a:pPr>
                      <a:r>
                        <a:rPr lang="tr-TR" sz="1600" b="1" kern="1200" dirty="0">
                          <a:solidFill>
                            <a:schemeClr val="bg1"/>
                          </a:solidFill>
                          <a:effectLst/>
                          <a:latin typeface="Garamond" panose="02020404030301010803" pitchFamily="18" charset="0"/>
                          <a:ea typeface="+mn-ea"/>
                          <a:cs typeface="+mn-cs"/>
                        </a:rPr>
                        <a:t>3.835,81 TL</a:t>
                      </a:r>
                    </a:p>
                  </a:txBody>
                  <a:tcPr marL="0" marR="0" marT="0" marB="0" anchor="ctr">
                    <a:solidFill>
                      <a:srgbClr val="00B050">
                        <a:alpha val="40000"/>
                      </a:srgbClr>
                    </a:solidFill>
                  </a:tcPr>
                </a:tc>
                <a:tc>
                  <a:txBody>
                    <a:bodyPr/>
                    <a:lstStyle/>
                    <a:p>
                      <a:pPr algn="ctr" fontAlgn="base">
                        <a:lnSpc>
                          <a:spcPct val="115000"/>
                        </a:lnSpc>
                        <a:spcAft>
                          <a:spcPts val="0"/>
                        </a:spcAft>
                      </a:pPr>
                      <a:r>
                        <a:rPr lang="tr-TR" sz="1600" b="1" kern="1200" dirty="0">
                          <a:solidFill>
                            <a:schemeClr val="bg1"/>
                          </a:solidFill>
                          <a:effectLst/>
                          <a:latin typeface="Garamond" panose="02020404030301010803" pitchFamily="18" charset="0"/>
                          <a:ea typeface="+mn-ea"/>
                          <a:cs typeface="+mn-cs"/>
                        </a:rPr>
                        <a:t>1.300,28 TL</a:t>
                      </a:r>
                    </a:p>
                  </a:txBody>
                  <a:tcPr marL="0" marR="0" marT="0" marB="0" anchor="ctr">
                    <a:solidFill>
                      <a:srgbClr val="00B050">
                        <a:alpha val="40000"/>
                      </a:srgbClr>
                    </a:solidFill>
                  </a:tcPr>
                </a:tc>
                <a:tc>
                  <a:txBody>
                    <a:bodyPr/>
                    <a:lstStyle/>
                    <a:p>
                      <a:pPr algn="ctr" fontAlgn="base">
                        <a:lnSpc>
                          <a:spcPct val="115000"/>
                        </a:lnSpc>
                        <a:spcAft>
                          <a:spcPts val="0"/>
                        </a:spcAft>
                      </a:pPr>
                      <a:r>
                        <a:rPr lang="tr-TR" sz="1600" b="1" kern="1200" dirty="0">
                          <a:solidFill>
                            <a:schemeClr val="bg1"/>
                          </a:solidFill>
                          <a:effectLst/>
                          <a:latin typeface="Garamond" panose="02020404030301010803" pitchFamily="18" charset="0"/>
                          <a:ea typeface="+mn-ea"/>
                          <a:cs typeface="+mn-cs"/>
                        </a:rPr>
                        <a:t>2.535,54 TL</a:t>
                      </a:r>
                    </a:p>
                  </a:txBody>
                  <a:tcPr marL="0" marR="0" marT="0" marB="0" anchor="ctr">
                    <a:solidFill>
                      <a:srgbClr val="00B050">
                        <a:alpha val="40000"/>
                      </a:srgbClr>
                    </a:solidFill>
                  </a:tcPr>
                </a:tc>
                <a:tc>
                  <a:txBody>
                    <a:bodyPr/>
                    <a:lstStyle/>
                    <a:p>
                      <a:pPr algn="ctr" fontAlgn="base">
                        <a:lnSpc>
                          <a:spcPct val="115000"/>
                        </a:lnSpc>
                        <a:spcAft>
                          <a:spcPts val="0"/>
                        </a:spcAft>
                      </a:pPr>
                      <a:r>
                        <a:rPr lang="tr-TR" sz="1600" b="1" kern="1200">
                          <a:solidFill>
                            <a:schemeClr val="bg1"/>
                          </a:solidFill>
                          <a:effectLst/>
                          <a:latin typeface="Garamond" panose="02020404030301010803" pitchFamily="18" charset="0"/>
                          <a:ea typeface="+mn-ea"/>
                          <a:cs typeface="+mn-cs"/>
                        </a:rPr>
                        <a:t>11.507,43 TL</a:t>
                      </a:r>
                    </a:p>
                  </a:txBody>
                  <a:tcPr marL="0" marR="0" marT="0" marB="0" anchor="ctr">
                    <a:solidFill>
                      <a:srgbClr val="C00000">
                        <a:alpha val="40000"/>
                      </a:srgbClr>
                    </a:solidFill>
                  </a:tcPr>
                </a:tc>
                <a:tc>
                  <a:txBody>
                    <a:bodyPr/>
                    <a:lstStyle/>
                    <a:p>
                      <a:pPr algn="ctr" fontAlgn="base">
                        <a:lnSpc>
                          <a:spcPct val="115000"/>
                        </a:lnSpc>
                        <a:spcAft>
                          <a:spcPts val="0"/>
                        </a:spcAft>
                      </a:pPr>
                      <a:r>
                        <a:rPr lang="tr-TR" sz="1600" b="1" kern="1200">
                          <a:solidFill>
                            <a:schemeClr val="bg1"/>
                          </a:solidFill>
                          <a:effectLst/>
                          <a:latin typeface="Garamond" panose="02020404030301010803" pitchFamily="18" charset="0"/>
                          <a:ea typeface="+mn-ea"/>
                          <a:cs typeface="+mn-cs"/>
                        </a:rPr>
                        <a:t>3.900,83 TL</a:t>
                      </a:r>
                    </a:p>
                  </a:txBody>
                  <a:tcPr marL="0" marR="0" marT="0" marB="0" anchor="ctr">
                    <a:solidFill>
                      <a:srgbClr val="C00000">
                        <a:alpha val="40000"/>
                      </a:srgbClr>
                    </a:solidFill>
                  </a:tcPr>
                </a:tc>
                <a:tc>
                  <a:txBody>
                    <a:bodyPr/>
                    <a:lstStyle/>
                    <a:p>
                      <a:pPr algn="ctr" fontAlgn="base">
                        <a:lnSpc>
                          <a:spcPct val="115000"/>
                        </a:lnSpc>
                        <a:spcAft>
                          <a:spcPts val="0"/>
                        </a:spcAft>
                      </a:pPr>
                      <a:r>
                        <a:rPr lang="tr-TR" sz="1600" b="1" kern="1200" dirty="0">
                          <a:solidFill>
                            <a:schemeClr val="bg1"/>
                          </a:solidFill>
                          <a:effectLst/>
                          <a:latin typeface="Garamond" panose="02020404030301010803" pitchFamily="18" charset="0"/>
                          <a:ea typeface="+mn-ea"/>
                          <a:cs typeface="+mn-cs"/>
                        </a:rPr>
                        <a:t>7.606,61 TL</a:t>
                      </a:r>
                    </a:p>
                  </a:txBody>
                  <a:tcPr marL="0" marR="0" marT="0" marB="0" anchor="ctr">
                    <a:solidFill>
                      <a:srgbClr val="C00000">
                        <a:alpha val="40000"/>
                      </a:srgbClr>
                    </a:solidFill>
                  </a:tcPr>
                </a:tc>
                <a:extLst>
                  <a:ext uri="{0D108BD9-81ED-4DB2-BD59-A6C34878D82A}">
                    <a16:rowId xmlns:a16="http://schemas.microsoft.com/office/drawing/2014/main" val="2087065980"/>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ext uri="{D42A27DB-BD31-4B8C-83A1-F6EECF244321}">
                <p14:modId xmlns:p14="http://schemas.microsoft.com/office/powerpoint/2010/main" val="3853958929"/>
              </p:ext>
            </p:extLst>
          </p:nvPr>
        </p:nvGraphicFramePr>
        <p:xfrm>
          <a:off x="93310" y="4832255"/>
          <a:ext cx="12083786" cy="248178"/>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RAKAMLARLA TEŞVİK ÖRNEKLERİ  (2025 Yılı Brüt Asgari Ücretine Göre)</a:t>
                      </a: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Tree>
    <p:extLst>
      <p:ext uri="{BB962C8B-B14F-4D97-AF65-F5344CB8AC3E}">
        <p14:creationId xmlns:p14="http://schemas.microsoft.com/office/powerpoint/2010/main" val="3799186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2842655522"/>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5510 sayılı Kanun’un 81. maddesinin 1. fıkrasının (j) bendi, 2016/26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2382964911"/>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01.10.2016</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dirty="0">
                          <a:solidFill>
                            <a:schemeClr val="tx2"/>
                          </a:solidFill>
                          <a:effectLst/>
                          <a:latin typeface="Garamond" panose="02020404030301010803" pitchFamily="18" charset="0"/>
                        </a:rPr>
                        <a:t>-</a:t>
                      </a:r>
                      <a:endParaRPr lang="tr-TR" sz="120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385821099"/>
              </p:ext>
            </p:extLst>
          </p:nvPr>
        </p:nvGraphicFramePr>
        <p:xfrm>
          <a:off x="106957" y="1516100"/>
          <a:ext cx="12053198" cy="417322"/>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384495">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İsteğe bağlı sigortalılar ve muhtarlar hariç 5510 sayılı Kanunun 4. maddesinin 1. fıkrasının (b) bendi kapsamındaki sigortalıların malullük, yaşlılık ve ölüm sigortaları primlerinin, prime esas kazanç üzerinden beş puanlık kısmına isabet eden tutarı Hazine ve Maliye Bakanlığınca karşılanmaktadır.</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97948902"/>
              </p:ext>
            </p:extLst>
          </p:nvPr>
        </p:nvGraphicFramePr>
        <p:xfrm>
          <a:off x="106957" y="2196682"/>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TEŞVİKTEN YARARLANMA ŞARTLARI </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431426"/>
            <a:ext cx="12057746" cy="954107"/>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Primlerin yasal süresinde ödenmesi,</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Kuruma kendi sigortalılıklarından kaynaklanan prim, idari para cezası ve bunlara ilişkin gecikme cezası ve gecikme zammı borcunun bulunmaması (varsa yapılandırılmış/tecil ve taksitlendirilmiş olması ve düzenli ödenmesi) gerekmektedir.</a:t>
            </a:r>
          </a:p>
          <a:p>
            <a:pPr marL="268288" lvl="0"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1122653553"/>
              </p:ext>
            </p:extLst>
          </p:nvPr>
        </p:nvGraphicFramePr>
        <p:xfrm>
          <a:off x="93310" y="3845011"/>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NOTLAR</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047531"/>
            <a:ext cx="12065069" cy="307777"/>
          </a:xfrm>
          <a:prstGeom prst="rect">
            <a:avLst/>
          </a:prstGeom>
          <a:solidFill>
            <a:schemeClr val="accent5">
              <a:lumMod val="20000"/>
              <a:lumOff val="80000"/>
            </a:schemeClr>
          </a:solidFill>
        </p:spPr>
        <p:txBody>
          <a:bodyPr wrap="square">
            <a:spAutoFit/>
          </a:bodyPr>
          <a:lstStyle/>
          <a:p>
            <a:pPr lvl="0" algn="just"/>
            <a:endParaRPr lang="tr-TR" sz="1400" dirty="0">
              <a:solidFill>
                <a:srgbClr val="002060"/>
              </a:solidFill>
              <a:latin typeface="Garamond" panose="02020404030301010803" pitchFamily="18" charset="0"/>
            </a:endParaRPr>
          </a:p>
        </p:txBody>
      </p:sp>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1393863069"/>
              </p:ext>
            </p:extLst>
          </p:nvPr>
        </p:nvGraphicFramePr>
        <p:xfrm>
          <a:off x="102408" y="5080433"/>
          <a:ext cx="12075944" cy="991511"/>
        </p:xfrm>
        <a:graphic>
          <a:graphicData uri="http://schemas.openxmlformats.org/drawingml/2006/table">
            <a:tbl>
              <a:tblPr firstRow="1" firstCol="1" bandRow="1">
                <a:tableStyleId>{5C22544A-7EE6-4342-B048-85BDC9FD1C3A}</a:tableStyleId>
              </a:tblPr>
              <a:tblGrid>
                <a:gridCol w="1772045">
                  <a:extLst>
                    <a:ext uri="{9D8B030D-6E8A-4147-A177-3AD203B41FA5}">
                      <a16:colId xmlns:a16="http://schemas.microsoft.com/office/drawing/2014/main" val="2564627808"/>
                    </a:ext>
                  </a:extLst>
                </a:gridCol>
                <a:gridCol w="1937426">
                  <a:extLst>
                    <a:ext uri="{9D8B030D-6E8A-4147-A177-3AD203B41FA5}">
                      <a16:colId xmlns:a16="http://schemas.microsoft.com/office/drawing/2014/main" val="3048014946"/>
                    </a:ext>
                  </a:extLst>
                </a:gridCol>
                <a:gridCol w="2186524">
                  <a:extLst>
                    <a:ext uri="{9D8B030D-6E8A-4147-A177-3AD203B41FA5}">
                      <a16:colId xmlns:a16="http://schemas.microsoft.com/office/drawing/2014/main" val="2577724729"/>
                    </a:ext>
                  </a:extLst>
                </a:gridCol>
                <a:gridCol w="1880539">
                  <a:extLst>
                    <a:ext uri="{9D8B030D-6E8A-4147-A177-3AD203B41FA5}">
                      <a16:colId xmlns:a16="http://schemas.microsoft.com/office/drawing/2014/main" val="3708009783"/>
                    </a:ext>
                  </a:extLst>
                </a:gridCol>
                <a:gridCol w="2040650">
                  <a:extLst>
                    <a:ext uri="{9D8B030D-6E8A-4147-A177-3AD203B41FA5}">
                      <a16:colId xmlns:a16="http://schemas.microsoft.com/office/drawing/2014/main" val="812310856"/>
                    </a:ext>
                  </a:extLst>
                </a:gridCol>
                <a:gridCol w="2258760">
                  <a:extLst>
                    <a:ext uri="{9D8B030D-6E8A-4147-A177-3AD203B41FA5}">
                      <a16:colId xmlns:a16="http://schemas.microsoft.com/office/drawing/2014/main" val="198867333"/>
                    </a:ext>
                  </a:extLst>
                </a:gridCol>
              </a:tblGrid>
              <a:tr h="262919">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ALT SINIRINDAN</a:t>
                      </a: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tx2">
                        <a:lumMod val="40000"/>
                        <a:lumOff val="60000"/>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gridSpan="3">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rPr>
                        <a:t>PEK ÜST SINIRINDAN</a:t>
                      </a:r>
                      <a:endPar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nchor="ctr">
                    <a:solidFill>
                      <a:schemeClr val="accent1">
                        <a:alpha val="40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tc hMerge="1">
                  <a:txBody>
                    <a:bodyPr/>
                    <a:lstStyle/>
                    <a:p>
                      <a:pPr marL="0" algn="ctr" defTabSz="914400" rtl="0" eaLnBrk="1" latinLnBrk="0" hangingPunct="1">
                        <a:lnSpc>
                          <a:spcPct val="107000"/>
                        </a:lnSpc>
                        <a:spcAft>
                          <a:spcPts val="0"/>
                        </a:spcAft>
                      </a:pP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accent1">
                        <a:alpha val="58000"/>
                      </a:schemeClr>
                    </a:solidFill>
                  </a:tcPr>
                </a:tc>
                <a:extLst>
                  <a:ext uri="{0D108BD9-81ED-4DB2-BD59-A6C34878D82A}">
                    <a16:rowId xmlns:a16="http://schemas.microsoft.com/office/drawing/2014/main" val="340633354"/>
                  </a:ext>
                </a:extLst>
              </a:tr>
              <a:tr h="453352">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(%34,75)</a:t>
                      </a:r>
                    </a:p>
                  </a:txBody>
                  <a:tcPr marL="68580" marR="68580" marT="0" marB="0" anchor="ctr">
                    <a:solidFill>
                      <a:schemeClr val="tx2">
                        <a:lumMod val="40000"/>
                        <a:lumOff val="60000"/>
                        <a:alpha val="58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(%29,75)</a:t>
                      </a:r>
                    </a:p>
                  </a:txBody>
                  <a:tcPr marL="68580" marR="68580" marT="0" marB="0" anchor="ctr">
                    <a:solidFill>
                      <a:schemeClr val="tx2">
                        <a:lumMod val="40000"/>
                        <a:lumOff val="60000"/>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TEŞVİKSİZ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(%34,75)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TUTARI</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(%5)</a:t>
                      </a:r>
                    </a:p>
                  </a:txBody>
                  <a:tcPr marL="68580" marR="68580" marT="0" marB="0" anchor="ctr">
                    <a:solidFill>
                      <a:schemeClr val="accent1">
                        <a:alpha val="40000"/>
                      </a:schemeClr>
                    </a:solidFill>
                  </a:tcPr>
                </a:tc>
                <a:tc>
                  <a:txBody>
                    <a:bodyPr/>
                    <a:lstStyle/>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TEŞVİK SONRASI TUTAR</a:t>
                      </a:r>
                    </a:p>
                    <a:p>
                      <a:pPr marL="0" algn="ctr" defTabSz="914400" rtl="0" eaLnBrk="1" latinLnBrk="0" hangingPunct="1">
                        <a:lnSpc>
                          <a:spcPct val="107000"/>
                        </a:lnSpc>
                        <a:spcAft>
                          <a:spcPts val="0"/>
                        </a:spcAft>
                      </a:pPr>
                      <a:r>
                        <a:rPr lang="tr-TR" sz="1300" b="1" kern="1200" dirty="0">
                          <a:solidFill>
                            <a:schemeClr val="accent1">
                              <a:lumMod val="50000"/>
                            </a:schemeClr>
                          </a:solidFill>
                          <a:effectLst/>
                          <a:latin typeface="Garamond" panose="02020404030301010803" pitchFamily="18" charset="0"/>
                          <a:ea typeface="Times New Roman" panose="02020603050405020304" pitchFamily="18" charset="0"/>
                          <a:cs typeface="Times New Roman" panose="02020603050405020304" pitchFamily="18" charset="0"/>
                        </a:rPr>
                        <a:t>(%29,75)</a:t>
                      </a:r>
                    </a:p>
                  </a:txBody>
                  <a:tcPr marL="68580" marR="68580" marT="0" marB="0" anchor="ctr">
                    <a:solidFill>
                      <a:schemeClr val="accent1">
                        <a:alpha val="40000"/>
                      </a:schemeClr>
                    </a:solidFill>
                  </a:tcPr>
                </a:tc>
                <a:extLst>
                  <a:ext uri="{0D108BD9-81ED-4DB2-BD59-A6C34878D82A}">
                    <a16:rowId xmlns:a16="http://schemas.microsoft.com/office/drawing/2014/main" val="723532410"/>
                  </a:ext>
                </a:extLst>
              </a:tr>
              <a:tr h="275240">
                <a:tc>
                  <a:txBody>
                    <a:bodyPr/>
                    <a:lstStyle/>
                    <a:p>
                      <a:pPr algn="ctr" fontAlgn="base">
                        <a:lnSpc>
                          <a:spcPct val="115000"/>
                        </a:lnSpc>
                        <a:spcAft>
                          <a:spcPts val="0"/>
                        </a:spcAft>
                      </a:pPr>
                      <a:r>
                        <a:rPr lang="tr-TR" sz="1600" b="1" kern="1200" dirty="0">
                          <a:solidFill>
                            <a:schemeClr val="bg1"/>
                          </a:solidFill>
                          <a:effectLst/>
                          <a:latin typeface="Garamond" panose="02020404030301010803" pitchFamily="18" charset="0"/>
                          <a:ea typeface="+mn-ea"/>
                          <a:cs typeface="+mn-cs"/>
                        </a:rPr>
                        <a:t>9.036,91 TL</a:t>
                      </a:r>
                    </a:p>
                  </a:txBody>
                  <a:tcPr marL="0" marR="0" marT="0" marB="0" anchor="ctr">
                    <a:solidFill>
                      <a:srgbClr val="00B050">
                        <a:alpha val="40000"/>
                      </a:srgbClr>
                    </a:solidFill>
                  </a:tcPr>
                </a:tc>
                <a:tc>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r>
                        <a:rPr lang="tr-TR" sz="1600" b="1" kern="1200" dirty="0">
                          <a:solidFill>
                            <a:schemeClr val="bg1"/>
                          </a:solidFill>
                          <a:effectLst/>
                          <a:latin typeface="Garamond" panose="02020404030301010803" pitchFamily="18" charset="0"/>
                          <a:ea typeface="+mn-ea"/>
                          <a:cs typeface="+mn-cs"/>
                        </a:rPr>
                        <a:t>1.300,28 TL</a:t>
                      </a:r>
                    </a:p>
                  </a:txBody>
                  <a:tcPr marL="0" marR="0" marT="0" marB="0" anchor="ctr">
                    <a:solidFill>
                      <a:srgbClr val="00B050">
                        <a:alpha val="40000"/>
                      </a:srgbClr>
                    </a:solidFill>
                  </a:tcPr>
                </a:tc>
                <a:tc>
                  <a:txBody>
                    <a:bodyPr/>
                    <a:lstStyle/>
                    <a:p>
                      <a:pPr marL="0" algn="ctr" defTabSz="914400" rtl="0" eaLnBrk="1" fontAlgn="base" latinLnBrk="0" hangingPunct="1">
                        <a:lnSpc>
                          <a:spcPct val="115000"/>
                        </a:lnSpc>
                        <a:spcAft>
                          <a:spcPts val="0"/>
                        </a:spcAft>
                      </a:pPr>
                      <a:r>
                        <a:rPr lang="tr-TR" sz="1600" b="1" kern="1200" dirty="0">
                          <a:solidFill>
                            <a:schemeClr val="bg1"/>
                          </a:solidFill>
                          <a:effectLst/>
                          <a:latin typeface="Garamond" panose="02020404030301010803" pitchFamily="18" charset="0"/>
                          <a:ea typeface="+mn-ea"/>
                          <a:cs typeface="+mn-cs"/>
                        </a:rPr>
                        <a:t>7.736,63 TL</a:t>
                      </a:r>
                    </a:p>
                  </a:txBody>
                  <a:tcPr marL="0" marR="0" marT="0" marB="0" anchor="ctr">
                    <a:solidFill>
                      <a:srgbClr val="00B050">
                        <a:alpha val="40000"/>
                      </a:srgbClr>
                    </a:solidFill>
                  </a:tcPr>
                </a:tc>
                <a:tc>
                  <a:txBody>
                    <a:bodyPr/>
                    <a:lstStyle/>
                    <a:p>
                      <a:pPr algn="ctr" fontAlgn="base">
                        <a:lnSpc>
                          <a:spcPct val="115000"/>
                        </a:lnSpc>
                        <a:spcAft>
                          <a:spcPts val="0"/>
                        </a:spcAft>
                      </a:pPr>
                      <a:r>
                        <a:rPr lang="tr-TR" sz="1600" b="1" kern="1200" dirty="0">
                          <a:solidFill>
                            <a:schemeClr val="bg1"/>
                          </a:solidFill>
                          <a:effectLst/>
                          <a:latin typeface="Garamond" panose="02020404030301010803" pitchFamily="18" charset="0"/>
                          <a:ea typeface="+mn-ea"/>
                          <a:cs typeface="+mn-cs"/>
                        </a:rPr>
                        <a:t>67.776,89 TL</a:t>
                      </a:r>
                    </a:p>
                  </a:txBody>
                  <a:tcPr marL="0" marR="0" marT="0" marB="0" anchor="ctr">
                    <a:solidFill>
                      <a:srgbClr val="C00000">
                        <a:alpha val="40000"/>
                      </a:srgbClr>
                    </a:solidFill>
                  </a:tcPr>
                </a:tc>
                <a:tc>
                  <a:txBody>
                    <a:bodyPr/>
                    <a:lstStyle/>
                    <a:p>
                      <a:pPr marL="0" marR="0" lvl="0" indent="0" algn="ctr" defTabSz="914400" rtl="0" eaLnBrk="1" fontAlgn="base" latinLnBrk="0" hangingPunct="1">
                        <a:lnSpc>
                          <a:spcPct val="115000"/>
                        </a:lnSpc>
                        <a:spcBef>
                          <a:spcPts val="0"/>
                        </a:spcBef>
                        <a:spcAft>
                          <a:spcPts val="0"/>
                        </a:spcAft>
                        <a:buClrTx/>
                        <a:buSzTx/>
                        <a:buFontTx/>
                        <a:buNone/>
                        <a:tabLst/>
                        <a:defRPr/>
                      </a:pPr>
                      <a:r>
                        <a:rPr lang="tr-TR" sz="1600" b="1" kern="1200" dirty="0">
                          <a:solidFill>
                            <a:schemeClr val="bg1"/>
                          </a:solidFill>
                          <a:effectLst/>
                          <a:latin typeface="Garamond" panose="02020404030301010803" pitchFamily="18" charset="0"/>
                          <a:ea typeface="+mn-ea"/>
                          <a:cs typeface="+mn-cs"/>
                        </a:rPr>
                        <a:t>9.752,07 TL</a:t>
                      </a:r>
                    </a:p>
                  </a:txBody>
                  <a:tcPr marL="0" marR="0" marT="0" marB="0" anchor="ctr">
                    <a:solidFill>
                      <a:srgbClr val="C00000">
                        <a:alpha val="40000"/>
                      </a:srgbClr>
                    </a:solidFill>
                  </a:tcPr>
                </a:tc>
                <a:tc>
                  <a:txBody>
                    <a:bodyPr/>
                    <a:lstStyle/>
                    <a:p>
                      <a:pPr marL="0" algn="ctr" defTabSz="914400" rtl="0" eaLnBrk="1" fontAlgn="base" latinLnBrk="0" hangingPunct="1">
                        <a:lnSpc>
                          <a:spcPct val="115000"/>
                        </a:lnSpc>
                        <a:spcAft>
                          <a:spcPts val="0"/>
                        </a:spcAft>
                      </a:pPr>
                      <a:r>
                        <a:rPr lang="tr-TR" sz="1600" b="1" kern="1200" dirty="0">
                          <a:solidFill>
                            <a:schemeClr val="bg1"/>
                          </a:solidFill>
                          <a:effectLst/>
                          <a:latin typeface="Garamond" panose="02020404030301010803" pitchFamily="18" charset="0"/>
                          <a:ea typeface="+mn-ea"/>
                          <a:cs typeface="+mn-cs"/>
                        </a:rPr>
                        <a:t>58.024,82 TL</a:t>
                      </a:r>
                    </a:p>
                  </a:txBody>
                  <a:tcPr marL="0" marR="0" marT="0" marB="0" anchor="ctr">
                    <a:solidFill>
                      <a:srgbClr val="C00000">
                        <a:alpha val="40000"/>
                      </a:srgbClr>
                    </a:solidFill>
                  </a:tcPr>
                </a:tc>
                <a:extLst>
                  <a:ext uri="{0D108BD9-81ED-4DB2-BD59-A6C34878D82A}">
                    <a16:rowId xmlns:a16="http://schemas.microsoft.com/office/drawing/2014/main" val="2087065980"/>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ext uri="{D42A27DB-BD31-4B8C-83A1-F6EECF244321}">
                <p14:modId xmlns:p14="http://schemas.microsoft.com/office/powerpoint/2010/main" val="2690916652"/>
              </p:ext>
            </p:extLst>
          </p:nvPr>
        </p:nvGraphicFramePr>
        <p:xfrm>
          <a:off x="93310" y="4832255"/>
          <a:ext cx="12083786" cy="248178"/>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RAKAMLARLA TEŞVİK ÖRNEKLERİ  (2025 Yılı Brüt Asgari Ücretine Göre)</a:t>
                      </a: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3" name="Unvan 1">
            <a:extLst>
              <a:ext uri="{FF2B5EF4-FFF2-40B4-BE49-F238E27FC236}">
                <a16:creationId xmlns:a16="http://schemas.microsoft.com/office/drawing/2014/main" id="{C0C094AE-0893-4412-B9FF-E0B4514EB7D5}"/>
              </a:ext>
            </a:extLst>
          </p:cNvPr>
          <p:cNvSpPr txBox="1">
            <a:spLocks/>
          </p:cNvSpPr>
          <p:nvPr/>
        </p:nvSpPr>
        <p:spPr>
          <a:xfrm>
            <a:off x="4924898" y="101600"/>
            <a:ext cx="6930771"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4/b (</a:t>
            </a:r>
            <a:r>
              <a:rPr lang="tr-TR" sz="2800" dirty="0" err="1"/>
              <a:t>Bağ-Kur</a:t>
            </a:r>
            <a:r>
              <a:rPr lang="tr-TR" sz="2800" dirty="0"/>
              <a:t>)           Puan İndirim</a:t>
            </a:r>
          </a:p>
        </p:txBody>
      </p:sp>
      <p:sp>
        <p:nvSpPr>
          <p:cNvPr id="14" name="24-Nokta Yıldız 6">
            <a:extLst>
              <a:ext uri="{FF2B5EF4-FFF2-40B4-BE49-F238E27FC236}">
                <a16:creationId xmlns:a16="http://schemas.microsoft.com/office/drawing/2014/main" id="{8DFC9A1C-01A7-417C-9B45-DA4352EFCA76}"/>
              </a:ext>
            </a:extLst>
          </p:cNvPr>
          <p:cNvSpPr/>
          <p:nvPr/>
        </p:nvSpPr>
        <p:spPr>
          <a:xfrm rot="19928413">
            <a:off x="8863901" y="13793"/>
            <a:ext cx="870783" cy="857682"/>
          </a:xfrm>
          <a:prstGeom prst="star24">
            <a:avLst>
              <a:gd name="adj" fmla="val 37034"/>
            </a:avLst>
          </a:prstGeom>
          <a:solidFill>
            <a:srgbClr val="EB374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b="1" dirty="0">
                <a:latin typeface="Arial Black" panose="020B0A04020102020204" pitchFamily="34" charset="0"/>
              </a:rPr>
              <a:t>5</a:t>
            </a:r>
          </a:p>
        </p:txBody>
      </p:sp>
    </p:spTree>
    <p:extLst>
      <p:ext uri="{BB962C8B-B14F-4D97-AF65-F5344CB8AC3E}">
        <p14:creationId xmlns:p14="http://schemas.microsoft.com/office/powerpoint/2010/main" val="152644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922598096"/>
              </p:ext>
            </p:extLst>
          </p:nvPr>
        </p:nvGraphicFramePr>
        <p:xfrm>
          <a:off x="106957" y="900163"/>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5510 sayılı Kanun’un 81. maddesinin 1. fıkrasının (k) bendi, 2018/28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2234427515"/>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01.06.2018</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dirty="0">
                          <a:solidFill>
                            <a:schemeClr val="tx2"/>
                          </a:solidFill>
                          <a:effectLst/>
                          <a:latin typeface="Garamond" panose="02020404030301010803" pitchFamily="18" charset="0"/>
                        </a:rPr>
                        <a:t>-</a:t>
                      </a:r>
                      <a:endParaRPr lang="tr-TR" sz="120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650591434"/>
              </p:ext>
            </p:extLst>
          </p:nvPr>
        </p:nvGraphicFramePr>
        <p:xfrm>
          <a:off x="106957" y="1516101"/>
          <a:ext cx="12053198" cy="629285"/>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325658">
                <a:tc>
                  <a:txBody>
                    <a:bodyPr/>
                    <a:lstStyle/>
                    <a:p>
                      <a:pPr algn="just">
                        <a:lnSpc>
                          <a:spcPct val="107000"/>
                        </a:lnSpc>
                        <a:spcAft>
                          <a:spcPts val="0"/>
                        </a:spcAft>
                      </a:pPr>
                      <a:r>
                        <a:rPr lang="tr-TR" sz="1400" dirty="0">
                          <a:solidFill>
                            <a:srgbClr val="002060"/>
                          </a:solidFill>
                          <a:effectLst/>
                          <a:latin typeface="Garamond" panose="02020404030301010803" pitchFamily="18" charset="0"/>
                        </a:rPr>
                        <a:t>AÇIKLAMA</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5">
                        <a:lumMod val="20000"/>
                        <a:lumOff val="8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31.12.1960 tarihli ve 193 sayılı Gelir Vergisi Kanunu’nun mükerrer 20. maddesi kapsamında genç girişimcilerde kazanç istisnasından faydalanan ve mükellefiyet başlangıç tarihi itibarıyla 18 yaşını doldurmuş ve 29 yaşını doldurmamış olanlardan, 01.06.2018 tarihinden itibaren ilk defa 4-1/b kapsamında sigortalı sayılan gerçek kişilerin primleri, 1 yıl süreyle prime esas kazanç alt sınır üzerinden Hazine ve Maliye Bakanlığınca karşılanır. </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524546641"/>
              </p:ext>
            </p:extLst>
          </p:nvPr>
        </p:nvGraphicFramePr>
        <p:xfrm>
          <a:off x="106957" y="2545991"/>
          <a:ext cx="12057746" cy="248178"/>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TEŞVİKTEN YARARLANMA ŞARTLARI </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02409" y="2780735"/>
            <a:ext cx="12057746" cy="1169551"/>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400" dirty="0">
                <a:solidFill>
                  <a:srgbClr val="002060"/>
                </a:solidFill>
                <a:latin typeface="Garamond" panose="02020404030301010803" pitchFamily="18" charset="0"/>
              </a:rPr>
              <a:t>18-29 yaş aralığında olup ilk defa iş yeri açan gerçek kişilerden olması gerekmektedir.</a:t>
            </a:r>
          </a:p>
          <a:p>
            <a:pPr marL="268288" indent="-268288" algn="just">
              <a:buFont typeface="Wingdings" panose="05000000000000000000" pitchFamily="2" charset="2"/>
              <a:buChar char=""/>
            </a:pPr>
            <a:r>
              <a:rPr lang="tr-TR" sz="1400" dirty="0">
                <a:solidFill>
                  <a:srgbClr val="002060"/>
                </a:solidFill>
                <a:latin typeface="Garamond" panose="02020404030301010803" pitchFamily="18" charset="0"/>
              </a:rPr>
              <a:t>Adi ortaklıklar ve şahıs şirketi ortaklıklarında sadece bir ortak bu teşvikten yararlanabilir.</a:t>
            </a:r>
          </a:p>
          <a:p>
            <a:pPr marL="268288"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a:p>
            <a:pPr marL="268288"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a:p>
            <a:pPr marL="268288" lvl="0" indent="-268288" algn="just">
              <a:buFont typeface="Wingdings" panose="05000000000000000000" pitchFamily="2" charset="2"/>
              <a:buChar char=""/>
            </a:pPr>
            <a:endParaRPr lang="tr-TR" sz="1400" dirty="0">
              <a:solidFill>
                <a:srgbClr val="002060"/>
              </a:solidFill>
              <a:latin typeface="Garamond" panose="02020404030301010803" pitchFamily="18" charset="0"/>
            </a:endParaRP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1177035328"/>
              </p:ext>
            </p:extLst>
          </p:nvPr>
        </p:nvGraphicFramePr>
        <p:xfrm>
          <a:off x="93310" y="4082181"/>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NOTLAR</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284701"/>
            <a:ext cx="12065069" cy="307777"/>
          </a:xfrm>
          <a:prstGeom prst="rect">
            <a:avLst/>
          </a:prstGeom>
          <a:solidFill>
            <a:schemeClr val="accent5">
              <a:lumMod val="20000"/>
              <a:lumOff val="80000"/>
            </a:schemeClr>
          </a:solidFill>
        </p:spPr>
        <p:txBody>
          <a:bodyPr wrap="square">
            <a:spAutoFit/>
          </a:bodyPr>
          <a:lstStyle/>
          <a:p>
            <a:pPr lvl="0" algn="just"/>
            <a:endParaRPr lang="tr-TR" sz="1400" dirty="0">
              <a:solidFill>
                <a:srgbClr val="002060"/>
              </a:solidFill>
              <a:latin typeface="Garamond" panose="02020404030301010803" pitchFamily="18" charset="0"/>
            </a:endParaRPr>
          </a:p>
        </p:txBody>
      </p:sp>
      <p:graphicFrame>
        <p:nvGraphicFramePr>
          <p:cNvPr id="21" name="Tablo 20">
            <a:extLst>
              <a:ext uri="{FF2B5EF4-FFF2-40B4-BE49-F238E27FC236}">
                <a16:creationId xmlns:a16="http://schemas.microsoft.com/office/drawing/2014/main" id="{D3235B00-4990-49B1-9373-38046AF00DFF}"/>
              </a:ext>
            </a:extLst>
          </p:cNvPr>
          <p:cNvGraphicFramePr>
            <a:graphicFrameLocks noGrp="1"/>
          </p:cNvGraphicFramePr>
          <p:nvPr>
            <p:extLst>
              <p:ext uri="{D42A27DB-BD31-4B8C-83A1-F6EECF244321}">
                <p14:modId xmlns:p14="http://schemas.microsoft.com/office/powerpoint/2010/main" val="2848495531"/>
              </p:ext>
            </p:extLst>
          </p:nvPr>
        </p:nvGraphicFramePr>
        <p:xfrm>
          <a:off x="102408" y="5080433"/>
          <a:ext cx="12075944" cy="626701"/>
        </p:xfrm>
        <a:graphic>
          <a:graphicData uri="http://schemas.openxmlformats.org/drawingml/2006/table">
            <a:tbl>
              <a:tblPr firstRow="1" firstCol="1" bandRow="1">
                <a:tableStyleId>{5C22544A-7EE6-4342-B048-85BDC9FD1C3A}</a:tableStyleId>
              </a:tblPr>
              <a:tblGrid>
                <a:gridCol w="5895995">
                  <a:extLst>
                    <a:ext uri="{9D8B030D-6E8A-4147-A177-3AD203B41FA5}">
                      <a16:colId xmlns:a16="http://schemas.microsoft.com/office/drawing/2014/main" val="2564627808"/>
                    </a:ext>
                  </a:extLst>
                </a:gridCol>
                <a:gridCol w="6179949">
                  <a:extLst>
                    <a:ext uri="{9D8B030D-6E8A-4147-A177-3AD203B41FA5}">
                      <a16:colId xmlns:a16="http://schemas.microsoft.com/office/drawing/2014/main" val="3708009783"/>
                    </a:ext>
                  </a:extLst>
                </a:gridCol>
              </a:tblGrid>
              <a:tr h="279358">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b="1" kern="12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GÜNLÜK</a:t>
                      </a:r>
                      <a:endParaRPr lang="tr-TR" sz="1300" b="1" kern="1200" dirty="0">
                        <a:solidFill>
                          <a:srgbClr val="0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68580" marR="68580" marT="0" marB="0">
                    <a:solidFill>
                      <a:schemeClr val="tx2">
                        <a:lumMod val="40000"/>
                        <a:lumOff val="60000"/>
                        <a:alpha val="58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400" dirty="0">
                          <a:solidFill>
                            <a:schemeClr val="tx1"/>
                          </a:solidFill>
                          <a:effectLst/>
                          <a:latin typeface="Garamond" panose="02020404030301010803" pitchFamily="18" charset="0"/>
                          <a:ea typeface="Times New Roman" panose="02020603050405020304" pitchFamily="18" charset="0"/>
                          <a:cs typeface="Times New Roman" panose="02020603050405020304" pitchFamily="18" charset="0"/>
                        </a:rPr>
                        <a:t>AYLIK</a:t>
                      </a:r>
                    </a:p>
                  </a:txBody>
                  <a:tcPr marL="68580" marR="68580" marT="0" marB="0">
                    <a:solidFill>
                      <a:schemeClr val="accent1">
                        <a:alpha val="58000"/>
                      </a:schemeClr>
                    </a:solidFill>
                  </a:tcPr>
                </a:tc>
                <a:extLst>
                  <a:ext uri="{0D108BD9-81ED-4DB2-BD59-A6C34878D82A}">
                    <a16:rowId xmlns:a16="http://schemas.microsoft.com/office/drawing/2014/main" val="340633354"/>
                  </a:ext>
                </a:extLst>
              </a:tr>
              <a:tr h="347343">
                <a:tc>
                  <a:txBody>
                    <a:bodyPr/>
                    <a:lstStyle/>
                    <a:p>
                      <a:pPr marL="0" algn="ctr" defTabSz="914400" rtl="0" eaLnBrk="1" fontAlgn="ctr" latinLnBrk="0" hangingPunct="1"/>
                      <a:r>
                        <a:rPr lang="tr-TR" sz="1600" b="1" kern="1200" dirty="0">
                          <a:solidFill>
                            <a:schemeClr val="bg1"/>
                          </a:solidFill>
                          <a:effectLst/>
                          <a:latin typeface="Garamond" panose="02020404030301010803" pitchFamily="18" charset="0"/>
                          <a:ea typeface="+mn-ea"/>
                          <a:cs typeface="+mn-cs"/>
                        </a:rPr>
                        <a:t>301,23 TL</a:t>
                      </a:r>
                    </a:p>
                  </a:txBody>
                  <a:tcPr marL="9525" marR="9525" marT="9525" marB="0" anchor="ctr">
                    <a:solidFill>
                      <a:srgbClr val="00B050">
                        <a:alpha val="40000"/>
                      </a:srgbClr>
                    </a:solidFill>
                  </a:tcPr>
                </a:tc>
                <a:tc>
                  <a:txBody>
                    <a:bodyPr/>
                    <a:lstStyle/>
                    <a:p>
                      <a:pPr marL="0" algn="ctr" defTabSz="914400" rtl="0" eaLnBrk="1" fontAlgn="ctr" latinLnBrk="0" hangingPunct="1"/>
                      <a:r>
                        <a:rPr lang="tr-TR" sz="1600" b="1" kern="1200" dirty="0">
                          <a:solidFill>
                            <a:schemeClr val="bg1"/>
                          </a:solidFill>
                          <a:effectLst/>
                          <a:latin typeface="Garamond" panose="02020404030301010803" pitchFamily="18" charset="0"/>
                          <a:ea typeface="+mn-ea"/>
                          <a:cs typeface="+mn-cs"/>
                        </a:rPr>
                        <a:t>9.036,91 TL</a:t>
                      </a:r>
                    </a:p>
                  </a:txBody>
                  <a:tcPr marL="9525" marR="9525" marT="9525" marB="0" anchor="ctr">
                    <a:solidFill>
                      <a:srgbClr val="C00000">
                        <a:alpha val="40000"/>
                      </a:srgbClr>
                    </a:solidFill>
                  </a:tcPr>
                </a:tc>
                <a:extLst>
                  <a:ext uri="{0D108BD9-81ED-4DB2-BD59-A6C34878D82A}">
                    <a16:rowId xmlns:a16="http://schemas.microsoft.com/office/drawing/2014/main" val="2087065980"/>
                  </a:ext>
                </a:extLst>
              </a:tr>
            </a:tbl>
          </a:graphicData>
        </a:graphic>
      </p:graphicFrame>
      <p:graphicFrame>
        <p:nvGraphicFramePr>
          <p:cNvPr id="22" name="Tablo 21">
            <a:extLst>
              <a:ext uri="{FF2B5EF4-FFF2-40B4-BE49-F238E27FC236}">
                <a16:creationId xmlns:a16="http://schemas.microsoft.com/office/drawing/2014/main" id="{44839800-3FE7-4D18-8BC0-A784B2252D16}"/>
              </a:ext>
            </a:extLst>
          </p:cNvPr>
          <p:cNvGraphicFramePr>
            <a:graphicFrameLocks noGrp="1"/>
          </p:cNvGraphicFramePr>
          <p:nvPr>
            <p:extLst>
              <p:ext uri="{D42A27DB-BD31-4B8C-83A1-F6EECF244321}">
                <p14:modId xmlns:p14="http://schemas.microsoft.com/office/powerpoint/2010/main" val="595321926"/>
              </p:ext>
            </p:extLst>
          </p:nvPr>
        </p:nvGraphicFramePr>
        <p:xfrm>
          <a:off x="93310" y="4832255"/>
          <a:ext cx="12083786" cy="248178"/>
        </p:xfrm>
        <a:graphic>
          <a:graphicData uri="http://schemas.openxmlformats.org/drawingml/2006/table">
            <a:tbl>
              <a:tblPr firstRow="1" firstCol="1" bandRow="1">
                <a:tableStyleId>{5C22544A-7EE6-4342-B048-85BDC9FD1C3A}</a:tableStyleId>
              </a:tblPr>
              <a:tblGrid>
                <a:gridCol w="12083786">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RAKAMLARLA TEŞVİK ÖRNEKLERİ  (2025 Yılı Brüt Asgari Ücretine Göre)</a:t>
                      </a: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3" name="Unvan 1">
            <a:extLst>
              <a:ext uri="{FF2B5EF4-FFF2-40B4-BE49-F238E27FC236}">
                <a16:creationId xmlns:a16="http://schemas.microsoft.com/office/drawing/2014/main" id="{C0C094AE-0893-4412-B9FF-E0B4514EB7D5}"/>
              </a:ext>
            </a:extLst>
          </p:cNvPr>
          <p:cNvSpPr txBox="1">
            <a:spLocks/>
          </p:cNvSpPr>
          <p:nvPr/>
        </p:nvSpPr>
        <p:spPr>
          <a:xfrm>
            <a:off x="4924898" y="101600"/>
            <a:ext cx="6930771"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Genç Girişimci Teşviki</a:t>
            </a:r>
          </a:p>
        </p:txBody>
      </p:sp>
    </p:spTree>
    <p:extLst>
      <p:ext uri="{BB962C8B-B14F-4D97-AF65-F5344CB8AC3E}">
        <p14:creationId xmlns:p14="http://schemas.microsoft.com/office/powerpoint/2010/main" val="829516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van 1"/>
          <p:cNvSpPr txBox="1">
            <a:spLocks/>
          </p:cNvSpPr>
          <p:nvPr/>
        </p:nvSpPr>
        <p:spPr>
          <a:xfrm>
            <a:off x="2855742" y="52400"/>
            <a:ext cx="9316420" cy="701158"/>
          </a:xfrm>
          <a:prstGeom prst="rect">
            <a:avLst/>
          </a:prstGeom>
        </p:spPr>
        <p:txBody>
          <a:bodyPr vert="horz" lIns="91440" tIns="45720" rIns="91440" bIns="45720" rtlCol="0" anchor="ctr">
            <a:noAutofit/>
          </a:bodyPr>
          <a:lstStyle>
            <a:lvl1pPr algn="r">
              <a:lnSpc>
                <a:spcPct val="90000"/>
              </a:lnSpc>
              <a:spcBef>
                <a:spcPct val="0"/>
              </a:spcBef>
              <a:buNone/>
              <a:defRPr sz="3600" b="1">
                <a:solidFill>
                  <a:schemeClr val="bg1"/>
                </a:solidFill>
                <a:latin typeface="Garamond" panose="02020404030301010803" pitchFamily="18" charset="0"/>
                <a:ea typeface="+mj-ea"/>
                <a:cs typeface="+mj-cs"/>
              </a:defRPr>
            </a:lvl1pPr>
          </a:lstStyle>
          <a:p>
            <a:r>
              <a:rPr lang="tr-TR" sz="2800" dirty="0"/>
              <a:t>  Yatırımlarda Devlet Yardımları Hakkında Kararlar Uyarınca Uygulanan Teşvik </a:t>
            </a:r>
          </a:p>
        </p:txBody>
      </p:sp>
      <p:graphicFrame>
        <p:nvGraphicFramePr>
          <p:cNvPr id="7" name="Tablo 6">
            <a:extLst>
              <a:ext uri="{FF2B5EF4-FFF2-40B4-BE49-F238E27FC236}">
                <a16:creationId xmlns:a16="http://schemas.microsoft.com/office/drawing/2014/main" id="{94B8F031-E760-4D26-9D4A-1FCEEE222B34}"/>
              </a:ext>
            </a:extLst>
          </p:cNvPr>
          <p:cNvGraphicFramePr>
            <a:graphicFrameLocks noGrp="1"/>
          </p:cNvGraphicFramePr>
          <p:nvPr>
            <p:extLst>
              <p:ext uri="{D42A27DB-BD31-4B8C-83A1-F6EECF244321}">
                <p14:modId xmlns:p14="http://schemas.microsoft.com/office/powerpoint/2010/main" val="4064917974"/>
              </p:ext>
            </p:extLst>
          </p:nvPr>
        </p:nvGraphicFramePr>
        <p:xfrm>
          <a:off x="106957" y="913648"/>
          <a:ext cx="8042419" cy="518532"/>
        </p:xfrm>
        <a:graphic>
          <a:graphicData uri="http://schemas.openxmlformats.org/drawingml/2006/table">
            <a:tbl>
              <a:tblPr firstRow="1" firstCol="1" bandRow="1">
                <a:tableStyleId>{5C22544A-7EE6-4342-B048-85BDC9FD1C3A}</a:tableStyleId>
              </a:tblPr>
              <a:tblGrid>
                <a:gridCol w="1480837">
                  <a:extLst>
                    <a:ext uri="{9D8B030D-6E8A-4147-A177-3AD203B41FA5}">
                      <a16:colId xmlns:a16="http://schemas.microsoft.com/office/drawing/2014/main" val="1798935961"/>
                    </a:ext>
                  </a:extLst>
                </a:gridCol>
                <a:gridCol w="6561582">
                  <a:extLst>
                    <a:ext uri="{9D8B030D-6E8A-4147-A177-3AD203B41FA5}">
                      <a16:colId xmlns:a16="http://schemas.microsoft.com/office/drawing/2014/main" val="1330910578"/>
                    </a:ext>
                  </a:extLst>
                </a:gridCol>
              </a:tblGrid>
              <a:tr h="518532">
                <a:tc>
                  <a:txBody>
                    <a:bodyPr/>
                    <a:lstStyle/>
                    <a:p>
                      <a:pPr algn="just">
                        <a:lnSpc>
                          <a:spcPct val="107000"/>
                        </a:lnSpc>
                        <a:spcAft>
                          <a:spcPts val="0"/>
                        </a:spcAft>
                      </a:pPr>
                      <a:r>
                        <a:rPr lang="tr-TR" sz="1400" dirty="0">
                          <a:solidFill>
                            <a:srgbClr val="002060"/>
                          </a:solidFill>
                          <a:effectLst/>
                          <a:latin typeface="Garamond" panose="02020404030301010803" pitchFamily="18" charset="0"/>
                        </a:rPr>
                        <a:t>YASAL DAYANAK</a:t>
                      </a:r>
                      <a:endParaRPr lang="tr-TR" sz="1400" dirty="0">
                        <a:solidFill>
                          <a:srgbClr val="00206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accent1">
                        <a:lumMod val="40000"/>
                        <a:lumOff val="60000"/>
                        <a:alpha val="60000"/>
                      </a:schemeClr>
                    </a:solidFill>
                  </a:tcPr>
                </a:tc>
                <a:tc>
                  <a:txBody>
                    <a:bodyPr/>
                    <a:lstStyle/>
                    <a:p>
                      <a:pPr algn="just">
                        <a:lnSpc>
                          <a:spcPct val="107000"/>
                        </a:lnSpc>
                        <a:spcAft>
                          <a:spcPts val="0"/>
                        </a:spcAft>
                      </a:pPr>
                      <a:r>
                        <a:rPr lang="tr-TR" sz="1300" b="1" kern="1200" dirty="0">
                          <a:solidFill>
                            <a:srgbClr val="002060"/>
                          </a:solidFill>
                          <a:effectLst/>
                          <a:latin typeface="Garamond" panose="02020404030301010803" pitchFamily="18" charset="0"/>
                          <a:ea typeface="+mn-ea"/>
                          <a:cs typeface="+mn-cs"/>
                        </a:rPr>
                        <a:t>5510 sayılı Kanun’un ek 2. maddesi, 2011/54 - 2012/30 - 2012/37 - 2023/23 </a:t>
                      </a:r>
                      <a:r>
                        <a:rPr lang="tr-TR" sz="1300" b="1" kern="1200" dirty="0" err="1">
                          <a:solidFill>
                            <a:srgbClr val="002060"/>
                          </a:solidFill>
                          <a:effectLst/>
                          <a:latin typeface="Garamond" panose="02020404030301010803" pitchFamily="18" charset="0"/>
                          <a:ea typeface="+mn-ea"/>
                          <a:cs typeface="+mn-cs"/>
                        </a:rPr>
                        <a:t>No’lu</a:t>
                      </a:r>
                      <a:r>
                        <a:rPr lang="tr-TR" sz="1300" b="1" kern="1200" dirty="0">
                          <a:solidFill>
                            <a:srgbClr val="002060"/>
                          </a:solidFill>
                          <a:effectLst/>
                          <a:latin typeface="Garamond" panose="02020404030301010803" pitchFamily="18" charset="0"/>
                          <a:ea typeface="+mn-ea"/>
                          <a:cs typeface="+mn-cs"/>
                        </a:rPr>
                        <a:t> Genelgeler.</a:t>
                      </a:r>
                    </a:p>
                  </a:txBody>
                  <a:tcPr marL="68580" marR="68580" marT="0" marB="0" anchor="ctr">
                    <a:solidFill>
                      <a:schemeClr val="accent1">
                        <a:tint val="20000"/>
                        <a:alpha val="60000"/>
                      </a:schemeClr>
                    </a:solidFill>
                  </a:tcPr>
                </a:tc>
                <a:extLst>
                  <a:ext uri="{0D108BD9-81ED-4DB2-BD59-A6C34878D82A}">
                    <a16:rowId xmlns:a16="http://schemas.microsoft.com/office/drawing/2014/main" val="4115936388"/>
                  </a:ext>
                </a:extLst>
              </a:tr>
            </a:tbl>
          </a:graphicData>
        </a:graphic>
      </p:graphicFrame>
      <p:graphicFrame>
        <p:nvGraphicFramePr>
          <p:cNvPr id="8" name="Tablo 7">
            <a:extLst>
              <a:ext uri="{FF2B5EF4-FFF2-40B4-BE49-F238E27FC236}">
                <a16:creationId xmlns:a16="http://schemas.microsoft.com/office/drawing/2014/main" id="{29A551B6-369E-4DAF-AAA4-ED3A72B8FC39}"/>
              </a:ext>
            </a:extLst>
          </p:cNvPr>
          <p:cNvGraphicFramePr>
            <a:graphicFrameLocks noGrp="1"/>
          </p:cNvGraphicFramePr>
          <p:nvPr>
            <p:extLst>
              <p:ext uri="{D42A27DB-BD31-4B8C-83A1-F6EECF244321}">
                <p14:modId xmlns:p14="http://schemas.microsoft.com/office/powerpoint/2010/main" val="3143683463"/>
              </p:ext>
            </p:extLst>
          </p:nvPr>
        </p:nvGraphicFramePr>
        <p:xfrm>
          <a:off x="8149376" y="900163"/>
          <a:ext cx="4027720" cy="611478"/>
        </p:xfrm>
        <a:graphic>
          <a:graphicData uri="http://schemas.openxmlformats.org/drawingml/2006/table">
            <a:tbl>
              <a:tblPr firstRow="1" firstCol="1" bandRow="1">
                <a:tableStyleId>{5C22544A-7EE6-4342-B048-85BDC9FD1C3A}</a:tableStyleId>
              </a:tblPr>
              <a:tblGrid>
                <a:gridCol w="1414884">
                  <a:extLst>
                    <a:ext uri="{9D8B030D-6E8A-4147-A177-3AD203B41FA5}">
                      <a16:colId xmlns:a16="http://schemas.microsoft.com/office/drawing/2014/main" val="2643230235"/>
                    </a:ext>
                  </a:extLst>
                </a:gridCol>
                <a:gridCol w="1176823">
                  <a:extLst>
                    <a:ext uri="{9D8B030D-6E8A-4147-A177-3AD203B41FA5}">
                      <a16:colId xmlns:a16="http://schemas.microsoft.com/office/drawing/2014/main" val="1809252406"/>
                    </a:ext>
                  </a:extLst>
                </a:gridCol>
                <a:gridCol w="1436013">
                  <a:extLst>
                    <a:ext uri="{9D8B030D-6E8A-4147-A177-3AD203B41FA5}">
                      <a16:colId xmlns:a16="http://schemas.microsoft.com/office/drawing/2014/main" val="1446942998"/>
                    </a:ext>
                  </a:extLst>
                </a:gridCol>
              </a:tblGrid>
              <a:tr h="365585">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BAŞLAMA TARİHİ</a:t>
                      </a:r>
                    </a:p>
                  </a:txBody>
                  <a:tcPr marL="57755" marR="57755" marT="0" marB="0" anchor="ctr">
                    <a:solidFill>
                      <a:schemeClr val="accent6">
                        <a:lumMod val="75000"/>
                        <a:alpha val="60000"/>
                      </a:schemeClr>
                    </a:solidFill>
                  </a:tcPr>
                </a:tc>
                <a:tc>
                  <a:txBody>
                    <a:bodyPr/>
                    <a:lstStyle/>
                    <a:p>
                      <a:pPr marL="0" algn="ctr" defTabSz="914400" rtl="0" eaLnBrk="1" latinLnBrk="0" hangingPunct="1">
                        <a:lnSpc>
                          <a:spcPct val="107000"/>
                        </a:lnSpc>
                        <a:spcAft>
                          <a:spcPts val="0"/>
                        </a:spcAft>
                      </a:pPr>
                      <a:r>
                        <a:rPr lang="tr-TR" sz="1100" b="1" kern="1200" dirty="0">
                          <a:solidFill>
                            <a:schemeClr val="tx2"/>
                          </a:solidFill>
                          <a:effectLst/>
                          <a:latin typeface="Garamond" panose="02020404030301010803" pitchFamily="18" charset="0"/>
                          <a:ea typeface="+mn-ea"/>
                          <a:cs typeface="+mn-cs"/>
                        </a:rPr>
                        <a:t>BİTİŞ TARİHİ</a:t>
                      </a:r>
                    </a:p>
                  </a:txBody>
                  <a:tcPr marL="57755" marR="57755" marT="0" marB="0" anchor="ctr">
                    <a:solidFill>
                      <a:schemeClr val="accent6">
                        <a:lumMod val="75000"/>
                        <a:alpha val="60000"/>
                      </a:schemeClr>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tr-TR" sz="1100" b="1" kern="1200" dirty="0">
                          <a:solidFill>
                            <a:schemeClr val="tx2"/>
                          </a:solidFill>
                          <a:effectLst/>
                          <a:latin typeface="Garamond" panose="02020404030301010803" pitchFamily="18" charset="0"/>
                          <a:ea typeface="+mn-ea"/>
                          <a:cs typeface="+mn-cs"/>
                        </a:rPr>
                        <a:t>BELGE KANUN NO</a:t>
                      </a:r>
                    </a:p>
                  </a:txBody>
                  <a:tcPr marL="57755" marR="57755" marT="0" marB="0" anchor="ctr">
                    <a:solidFill>
                      <a:schemeClr val="accent6">
                        <a:lumMod val="75000"/>
                        <a:alpha val="60000"/>
                      </a:schemeClr>
                    </a:solidFill>
                  </a:tcPr>
                </a:tc>
                <a:extLst>
                  <a:ext uri="{0D108BD9-81ED-4DB2-BD59-A6C34878D82A}">
                    <a16:rowId xmlns:a16="http://schemas.microsoft.com/office/drawing/2014/main" val="1774129938"/>
                  </a:ext>
                </a:extLst>
              </a:tr>
              <a:tr h="245893">
                <a:tc>
                  <a:txBody>
                    <a:bodyPr/>
                    <a:lstStyle/>
                    <a:p>
                      <a:pPr algn="ctr">
                        <a:lnSpc>
                          <a:spcPct val="107000"/>
                        </a:lnSpc>
                        <a:spcAft>
                          <a:spcPts val="0"/>
                        </a:spcAft>
                      </a:pPr>
                      <a:r>
                        <a:rPr lang="tr-TR" sz="1200" b="1" kern="1200" dirty="0">
                          <a:solidFill>
                            <a:schemeClr val="tx2"/>
                          </a:solidFill>
                          <a:effectLst/>
                          <a:latin typeface="Garamond" panose="02020404030301010803" pitchFamily="18" charset="0"/>
                          <a:ea typeface="+mn-ea"/>
                          <a:cs typeface="+mn-cs"/>
                        </a:rPr>
                        <a:t>01.10.2009</a:t>
                      </a:r>
                      <a:endPar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dirty="0">
                          <a:solidFill>
                            <a:schemeClr val="tx2"/>
                          </a:solidFill>
                          <a:effectLst/>
                          <a:latin typeface="Garamond" panose="02020404030301010803" pitchFamily="18" charset="0"/>
                        </a:rPr>
                        <a:t>-</a:t>
                      </a:r>
                      <a:endParaRPr lang="tr-TR" sz="1200"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7755" marR="57755" marT="0" marB="0" anchor="ctr">
                    <a:solidFill>
                      <a:schemeClr val="tx2">
                        <a:lumMod val="40000"/>
                        <a:lumOff val="60000"/>
                        <a:alpha val="70000"/>
                      </a:schemeClr>
                    </a:solidFill>
                  </a:tcPr>
                </a:tc>
                <a:tc>
                  <a:txBody>
                    <a:bodyPr/>
                    <a:lstStyle/>
                    <a:p>
                      <a:pPr algn="ctr">
                        <a:lnSpc>
                          <a:spcPct val="107000"/>
                        </a:lnSpc>
                        <a:spcAft>
                          <a:spcPts val="0"/>
                        </a:spcAft>
                      </a:pPr>
                      <a:r>
                        <a:rPr lang="tr-TR" sz="1200" b="1" dirty="0">
                          <a:solidFill>
                            <a:schemeClr val="tx2"/>
                          </a:solidFill>
                          <a:effectLst/>
                          <a:latin typeface="Garamond" panose="02020404030301010803" pitchFamily="18" charset="0"/>
                          <a:ea typeface="Times New Roman" panose="02020603050405020304" pitchFamily="18" charset="0"/>
                          <a:cs typeface="Times New Roman" panose="02020603050405020304" pitchFamily="18" charset="0"/>
                        </a:rPr>
                        <a:t>25510-16322-26322</a:t>
                      </a:r>
                    </a:p>
                  </a:txBody>
                  <a:tcPr marL="57755" marR="57755" marT="0" marB="0" anchor="ctr">
                    <a:solidFill>
                      <a:schemeClr val="tx2">
                        <a:lumMod val="40000"/>
                        <a:lumOff val="60000"/>
                        <a:alpha val="70000"/>
                      </a:schemeClr>
                    </a:solidFill>
                  </a:tcPr>
                </a:tc>
                <a:extLst>
                  <a:ext uri="{0D108BD9-81ED-4DB2-BD59-A6C34878D82A}">
                    <a16:rowId xmlns:a16="http://schemas.microsoft.com/office/drawing/2014/main" val="1721715383"/>
                  </a:ext>
                </a:extLst>
              </a:tr>
            </a:tbl>
          </a:graphicData>
        </a:graphic>
      </p:graphicFrame>
      <p:graphicFrame>
        <p:nvGraphicFramePr>
          <p:cNvPr id="9" name="Tablo 8">
            <a:extLst>
              <a:ext uri="{FF2B5EF4-FFF2-40B4-BE49-F238E27FC236}">
                <a16:creationId xmlns:a16="http://schemas.microsoft.com/office/drawing/2014/main" id="{56FA61AA-8E4C-4BF6-B30B-2780B98F4139}"/>
              </a:ext>
            </a:extLst>
          </p:cNvPr>
          <p:cNvGraphicFramePr>
            <a:graphicFrameLocks noGrp="1"/>
          </p:cNvGraphicFramePr>
          <p:nvPr>
            <p:extLst>
              <p:ext uri="{D42A27DB-BD31-4B8C-83A1-F6EECF244321}">
                <p14:modId xmlns:p14="http://schemas.microsoft.com/office/powerpoint/2010/main" val="3918456473"/>
              </p:ext>
            </p:extLst>
          </p:nvPr>
        </p:nvGraphicFramePr>
        <p:xfrm>
          <a:off x="106957" y="1653999"/>
          <a:ext cx="12053198" cy="841248"/>
        </p:xfrm>
        <a:graphic>
          <a:graphicData uri="http://schemas.openxmlformats.org/drawingml/2006/table">
            <a:tbl>
              <a:tblPr firstRow="1" firstCol="1" bandRow="1">
                <a:tableStyleId>{5C22544A-7EE6-4342-B048-85BDC9FD1C3A}</a:tableStyleId>
              </a:tblPr>
              <a:tblGrid>
                <a:gridCol w="1484442">
                  <a:extLst>
                    <a:ext uri="{9D8B030D-6E8A-4147-A177-3AD203B41FA5}">
                      <a16:colId xmlns:a16="http://schemas.microsoft.com/office/drawing/2014/main" val="1635233704"/>
                    </a:ext>
                  </a:extLst>
                </a:gridCol>
                <a:gridCol w="10568756">
                  <a:extLst>
                    <a:ext uri="{9D8B030D-6E8A-4147-A177-3AD203B41FA5}">
                      <a16:colId xmlns:a16="http://schemas.microsoft.com/office/drawing/2014/main" val="4095596175"/>
                    </a:ext>
                  </a:extLst>
                </a:gridCol>
              </a:tblGrid>
              <a:tr h="800436">
                <a:tc>
                  <a:txBody>
                    <a:bodyPr/>
                    <a:lstStyle/>
                    <a:p>
                      <a:pPr algn="just">
                        <a:lnSpc>
                          <a:spcPct val="107000"/>
                        </a:lnSpc>
                        <a:spcAft>
                          <a:spcPts val="0"/>
                        </a:spcAft>
                      </a:pPr>
                      <a:r>
                        <a:rPr lang="tr-TR" sz="1400" b="1" kern="1200" dirty="0">
                          <a:solidFill>
                            <a:srgbClr val="002060"/>
                          </a:solidFill>
                          <a:effectLst/>
                          <a:latin typeface="Garamond" panose="02020404030301010803" pitchFamily="18" charset="0"/>
                          <a:ea typeface="+mn-ea"/>
                          <a:cs typeface="+mn-cs"/>
                        </a:rPr>
                        <a:t>AÇIKLAMA</a:t>
                      </a:r>
                    </a:p>
                  </a:txBody>
                  <a:tcPr marL="57755" marR="57755" marT="0" marB="0" anchor="ctr">
                    <a:solidFill>
                      <a:schemeClr val="accent5">
                        <a:lumMod val="20000"/>
                        <a:lumOff val="80000"/>
                      </a:schemeClr>
                    </a:solidFill>
                  </a:tcPr>
                </a:tc>
                <a:tc>
                  <a:txBody>
                    <a:bodyPr/>
                    <a:lstStyle/>
                    <a:p>
                      <a:pPr marL="0" algn="just" defTabSz="914400" rtl="0" eaLnBrk="1" latinLnBrk="0" hangingPunct="1">
                        <a:lnSpc>
                          <a:spcPct val="107000"/>
                        </a:lnSpc>
                        <a:spcAft>
                          <a:spcPts val="0"/>
                        </a:spcAft>
                      </a:pPr>
                      <a:r>
                        <a:rPr lang="tr-TR" sz="1300" b="1" kern="1200" dirty="0">
                          <a:solidFill>
                            <a:srgbClr val="002060"/>
                          </a:solidFill>
                          <a:effectLst/>
                          <a:latin typeface="Garamond" panose="02020404030301010803" pitchFamily="18" charset="0"/>
                          <a:ea typeface="+mn-ea"/>
                          <a:cs typeface="+mn-cs"/>
                        </a:rPr>
                        <a:t>Yatırımlarda Devlet yardımları hakkında kararlar çerçevesinde düzenlenen teşvik belgeleri kapsamında gerçekleştirilecek yatırımlarla sigortalıları istihdam eden özel sektör işverenleri, söz konusu kararlarda  belirtilen  sürede,  prime  esas kazanç  alt  sınırı  üzerinden  hesaplanan sigorta  primlerinin;  işveren  hisselerinin tamamı veya Cumhurbaşkanınca belirlenen illerde işveren hisseleri ile birlikte sigortalı hisselerinin tamamı Sanayi ve Teknoloji Bakanlığı bütçesinden karşılanmaktadır.</a:t>
                      </a:r>
                    </a:p>
                  </a:txBody>
                  <a:tcPr marL="57755" marR="57755" marT="0" marB="0">
                    <a:solidFill>
                      <a:schemeClr val="accent1">
                        <a:tint val="20000"/>
                        <a:alpha val="60000"/>
                      </a:schemeClr>
                    </a:solidFill>
                  </a:tcPr>
                </a:tc>
                <a:extLst>
                  <a:ext uri="{0D108BD9-81ED-4DB2-BD59-A6C34878D82A}">
                    <a16:rowId xmlns:a16="http://schemas.microsoft.com/office/drawing/2014/main" val="2049017253"/>
                  </a:ext>
                </a:extLst>
              </a:tr>
            </a:tbl>
          </a:graphicData>
        </a:graphic>
      </p:graphicFrame>
      <p:graphicFrame>
        <p:nvGraphicFramePr>
          <p:cNvPr id="12" name="Tablo 11">
            <a:extLst>
              <a:ext uri="{FF2B5EF4-FFF2-40B4-BE49-F238E27FC236}">
                <a16:creationId xmlns:a16="http://schemas.microsoft.com/office/drawing/2014/main" id="{9FB24FC3-E54A-4A7A-87EC-7A15AFA3F2F4}"/>
              </a:ext>
            </a:extLst>
          </p:cNvPr>
          <p:cNvGraphicFramePr>
            <a:graphicFrameLocks noGrp="1"/>
          </p:cNvGraphicFramePr>
          <p:nvPr>
            <p:extLst>
              <p:ext uri="{D42A27DB-BD31-4B8C-83A1-F6EECF244321}">
                <p14:modId xmlns:p14="http://schemas.microsoft.com/office/powerpoint/2010/main" val="2640665260"/>
              </p:ext>
            </p:extLst>
          </p:nvPr>
        </p:nvGraphicFramePr>
        <p:xfrm>
          <a:off x="109659" y="2693682"/>
          <a:ext cx="12057746" cy="284179"/>
        </p:xfrm>
        <a:graphic>
          <a:graphicData uri="http://schemas.openxmlformats.org/drawingml/2006/table">
            <a:tbl>
              <a:tblPr firstRow="1" firstCol="1" bandRow="1">
                <a:tableStyleId>{5C22544A-7EE6-4342-B048-85BDC9FD1C3A}</a:tableStyleId>
              </a:tblPr>
              <a:tblGrid>
                <a:gridCol w="12057746">
                  <a:extLst>
                    <a:ext uri="{9D8B030D-6E8A-4147-A177-3AD203B41FA5}">
                      <a16:colId xmlns:a16="http://schemas.microsoft.com/office/drawing/2014/main" val="4060676655"/>
                    </a:ext>
                  </a:extLst>
                </a:gridCol>
              </a:tblGrid>
              <a:tr h="284179">
                <a:tc>
                  <a:txBody>
                    <a:bodyPr/>
                    <a:lstStyle/>
                    <a:p>
                      <a:pPr algn="l">
                        <a:lnSpc>
                          <a:spcPct val="107000"/>
                        </a:lnSpc>
                        <a:spcAft>
                          <a:spcPts val="0"/>
                        </a:spcAft>
                      </a:pPr>
                      <a:r>
                        <a:rPr lang="tr-TR" sz="1200" b="1" dirty="0">
                          <a:solidFill>
                            <a:srgbClr val="C00000"/>
                          </a:solidFill>
                          <a:effectLst/>
                          <a:latin typeface="Garamond" panose="02020404030301010803" pitchFamily="18" charset="0"/>
                        </a:rPr>
                        <a:t>TEŞVİKTEN YARARLANMA ŞARTLARI </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18" name="Dikdörtgen 17">
            <a:extLst>
              <a:ext uri="{FF2B5EF4-FFF2-40B4-BE49-F238E27FC236}">
                <a16:creationId xmlns:a16="http://schemas.microsoft.com/office/drawing/2014/main" id="{C887CC10-7D33-4EAD-8340-ABAE85981394}"/>
              </a:ext>
            </a:extLst>
          </p:cNvPr>
          <p:cNvSpPr/>
          <p:nvPr/>
        </p:nvSpPr>
        <p:spPr>
          <a:xfrm>
            <a:off x="119350" y="2980625"/>
            <a:ext cx="12057746" cy="1308050"/>
          </a:xfrm>
          <a:prstGeom prst="rect">
            <a:avLst/>
          </a:prstGeom>
          <a:solidFill>
            <a:schemeClr val="accent5">
              <a:lumMod val="20000"/>
              <a:lumOff val="80000"/>
            </a:schemeClr>
          </a:solidFill>
        </p:spPr>
        <p:txBody>
          <a:bodyPr wrap="square">
            <a:spAutoFit/>
          </a:bodyPr>
          <a:lstStyle/>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Teşvik belgesi alınmış olması ve teşvik belgesinin tamamlama vizesinin yapılmış olması (gemi yatırımları hariç),</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Aylık prim ve hizmet belgesinin / muhtasar ve prim hizmet beyannamesinin yasal süresinde verilmesi,</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Primlerin yasal süresinde ödenmesi,</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Türkiye genelinde prim, idari para cezası ve bunlara ilişkin gecikme zammı ve cezası borcu bulunmaması (varsa yapılandırılmış/tecil ve taksitlendirilmiş olması ve düzenli ödenmesi),</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Kayıt dışı sigortalı çalıştırılmaması, sahte sigortalı bildiriminde bulunulmaması,</a:t>
            </a:r>
          </a:p>
          <a:p>
            <a:pPr marL="268288" lvl="0" indent="-268288" algn="just">
              <a:buFont typeface="Wingdings" panose="05000000000000000000" pitchFamily="2" charset="2"/>
              <a:buChar char=""/>
            </a:pPr>
            <a:r>
              <a:rPr lang="tr-TR" sz="1300" dirty="0">
                <a:solidFill>
                  <a:srgbClr val="002060"/>
                </a:solidFill>
                <a:latin typeface="Garamond" panose="02020404030301010803" pitchFamily="18" charset="0"/>
              </a:rPr>
              <a:t>6183 sayılı Kanun’un 22/A maddesi uyarınca vadesi geçmiş vergi borcun bulunmaması.</a:t>
            </a:r>
          </a:p>
        </p:txBody>
      </p:sp>
      <p:graphicFrame>
        <p:nvGraphicFramePr>
          <p:cNvPr id="19" name="Tablo 18">
            <a:extLst>
              <a:ext uri="{FF2B5EF4-FFF2-40B4-BE49-F238E27FC236}">
                <a16:creationId xmlns:a16="http://schemas.microsoft.com/office/drawing/2014/main" id="{1A7E520A-AD23-4845-836C-5D5387D8274B}"/>
              </a:ext>
            </a:extLst>
          </p:cNvPr>
          <p:cNvGraphicFramePr>
            <a:graphicFrameLocks noGrp="1"/>
          </p:cNvGraphicFramePr>
          <p:nvPr>
            <p:extLst>
              <p:ext uri="{D42A27DB-BD31-4B8C-83A1-F6EECF244321}">
                <p14:modId xmlns:p14="http://schemas.microsoft.com/office/powerpoint/2010/main" val="140328275"/>
              </p:ext>
            </p:extLst>
          </p:nvPr>
        </p:nvGraphicFramePr>
        <p:xfrm>
          <a:off x="99080" y="4316700"/>
          <a:ext cx="12078852" cy="248178"/>
        </p:xfrm>
        <a:graphic>
          <a:graphicData uri="http://schemas.openxmlformats.org/drawingml/2006/table">
            <a:tbl>
              <a:tblPr firstRow="1" firstCol="1" bandRow="1">
                <a:tableStyleId>{5C22544A-7EE6-4342-B048-85BDC9FD1C3A}</a:tableStyleId>
              </a:tblPr>
              <a:tblGrid>
                <a:gridCol w="12078852">
                  <a:extLst>
                    <a:ext uri="{9D8B030D-6E8A-4147-A177-3AD203B41FA5}">
                      <a16:colId xmlns:a16="http://schemas.microsoft.com/office/drawing/2014/main" val="4060676655"/>
                    </a:ext>
                  </a:extLst>
                </a:gridCol>
              </a:tblGrid>
              <a:tr h="248178">
                <a:tc>
                  <a:txBody>
                    <a:bodyPr/>
                    <a:lstStyle/>
                    <a:p>
                      <a:pPr algn="l">
                        <a:lnSpc>
                          <a:spcPct val="107000"/>
                        </a:lnSpc>
                        <a:spcAft>
                          <a:spcPts val="0"/>
                        </a:spcAft>
                      </a:pPr>
                      <a:r>
                        <a:rPr lang="tr-TR" sz="1200" b="1" dirty="0">
                          <a:solidFill>
                            <a:srgbClr val="C00000"/>
                          </a:solidFill>
                          <a:effectLst/>
                          <a:latin typeface="Garamond" panose="02020404030301010803" pitchFamily="18" charset="0"/>
                        </a:rPr>
                        <a:t>NOTLAR</a:t>
                      </a:r>
                      <a:endParaRPr lang="tr-TR" sz="1200" b="1" dirty="0">
                        <a:solidFill>
                          <a:srgbClr val="C00000"/>
                        </a:solidFill>
                        <a:effectLst/>
                        <a:latin typeface="Garamond" panose="02020404030301010803" pitchFamily="18" charset="0"/>
                        <a:ea typeface="Times New Roman" panose="02020603050405020304" pitchFamily="18" charset="0"/>
                        <a:cs typeface="Times New Roman" panose="02020603050405020304" pitchFamily="18" charset="0"/>
                      </a:endParaRPr>
                    </a:p>
                  </a:txBody>
                  <a:tcPr marL="58408" marR="58408" marT="0" marB="0">
                    <a:solidFill>
                      <a:schemeClr val="accent6">
                        <a:lumMod val="75000"/>
                        <a:alpha val="42000"/>
                      </a:schemeClr>
                    </a:solidFill>
                  </a:tcPr>
                </a:tc>
                <a:extLst>
                  <a:ext uri="{0D108BD9-81ED-4DB2-BD59-A6C34878D82A}">
                    <a16:rowId xmlns:a16="http://schemas.microsoft.com/office/drawing/2014/main" val="850616689"/>
                  </a:ext>
                </a:extLst>
              </a:tr>
            </a:tbl>
          </a:graphicData>
        </a:graphic>
      </p:graphicFrame>
      <p:sp>
        <p:nvSpPr>
          <p:cNvPr id="20" name="Dikdörtgen 19">
            <a:extLst>
              <a:ext uri="{FF2B5EF4-FFF2-40B4-BE49-F238E27FC236}">
                <a16:creationId xmlns:a16="http://schemas.microsoft.com/office/drawing/2014/main" id="{DFEAC37A-C6E0-4EE2-8DB6-AB7473EBF1E7}"/>
              </a:ext>
            </a:extLst>
          </p:cNvPr>
          <p:cNvSpPr/>
          <p:nvPr/>
        </p:nvSpPr>
        <p:spPr>
          <a:xfrm>
            <a:off x="102408" y="4552004"/>
            <a:ext cx="12065069" cy="892552"/>
          </a:xfrm>
          <a:prstGeom prst="rect">
            <a:avLst/>
          </a:prstGeom>
          <a:solidFill>
            <a:schemeClr val="accent5">
              <a:lumMod val="20000"/>
              <a:lumOff val="80000"/>
            </a:schemeClr>
          </a:solidFill>
        </p:spPr>
        <p:txBody>
          <a:bodyPr wrap="square">
            <a:spAutoFit/>
          </a:bodyPr>
          <a:lstStyle/>
          <a:p>
            <a:pPr marL="268288" indent="-268288" algn="just" fontAlgn="t">
              <a:buFont typeface="Wingdings" panose="05000000000000000000" pitchFamily="2" charset="2"/>
              <a:buChar char=""/>
            </a:pPr>
            <a:r>
              <a:rPr lang="tr-TR" sz="1300" dirty="0">
                <a:solidFill>
                  <a:srgbClr val="002060"/>
                </a:solidFill>
                <a:latin typeface="Garamond" panose="02020404030301010803" pitchFamily="18" charset="0"/>
              </a:rPr>
              <a:t>İşyerinin 6 </a:t>
            </a:r>
            <a:r>
              <a:rPr lang="tr-TR" sz="1300" dirty="0" err="1">
                <a:solidFill>
                  <a:srgbClr val="002060"/>
                </a:solidFill>
                <a:latin typeface="Garamond" panose="02020404030301010803" pitchFamily="18" charset="0"/>
              </a:rPr>
              <a:t>ncı</a:t>
            </a:r>
            <a:r>
              <a:rPr lang="tr-TR" sz="1300" dirty="0">
                <a:solidFill>
                  <a:srgbClr val="002060"/>
                </a:solidFill>
                <a:latin typeface="Garamond" panose="02020404030301010803" pitchFamily="18" charset="0"/>
              </a:rPr>
              <a:t> bölgede kurulu olması halinde asgari ücret üzerinden sigortalı ve işveren hissesi prim tutarının tamamı karşılanır.</a:t>
            </a:r>
          </a:p>
          <a:p>
            <a:pPr marL="268288" indent="-268288" algn="just" fontAlgn="t">
              <a:buFont typeface="Wingdings" panose="05000000000000000000" pitchFamily="2" charset="2"/>
              <a:buChar char=""/>
            </a:pPr>
            <a:r>
              <a:rPr lang="tr-TR" sz="1300" dirty="0">
                <a:solidFill>
                  <a:srgbClr val="002060"/>
                </a:solidFill>
                <a:latin typeface="Garamond" panose="02020404030301010803" pitchFamily="18" charset="0"/>
              </a:rPr>
              <a:t>5335 sayılı Kanun’un 30’uncu maddesinin 2. fıkrası kapsamına giren kurum ve kuruluşlara ait işyerleri teşvikten yararlanamaz. </a:t>
            </a:r>
          </a:p>
          <a:p>
            <a:pPr marL="268288" indent="-268288" algn="just" fontAlgn="t">
              <a:buFont typeface="Wingdings" panose="05000000000000000000" pitchFamily="2" charset="2"/>
              <a:buChar char=""/>
            </a:pPr>
            <a:r>
              <a:rPr lang="tr-TR" sz="1300" dirty="0">
                <a:solidFill>
                  <a:srgbClr val="002060"/>
                </a:solidFill>
                <a:latin typeface="Garamond" panose="02020404030301010803" pitchFamily="18" charset="0"/>
              </a:rPr>
              <a:t>Sosyal güvenlik destek primine tabi çalışan sigortalılardan ve yurtdışında çalıştırılan sigortalılardan dolayı bu teşvikten yararlanılamaz.</a:t>
            </a:r>
          </a:p>
          <a:p>
            <a:pPr marL="268288" indent="-268288" algn="just">
              <a:buFont typeface="Wingdings" panose="05000000000000000000" pitchFamily="2" charset="2"/>
              <a:buChar char=""/>
            </a:pPr>
            <a:r>
              <a:rPr lang="tr-TR" sz="1300" dirty="0">
                <a:solidFill>
                  <a:srgbClr val="002060"/>
                </a:solidFill>
                <a:latin typeface="Garamond" panose="02020404030301010803" pitchFamily="18" charset="0"/>
              </a:rPr>
              <a:t>e-Borcu Yoktur aktivasyonu için başvuruda bulunulması gerekmektedir.</a:t>
            </a:r>
          </a:p>
        </p:txBody>
      </p:sp>
    </p:spTree>
    <p:extLst>
      <p:ext uri="{BB962C8B-B14F-4D97-AF65-F5344CB8AC3E}">
        <p14:creationId xmlns:p14="http://schemas.microsoft.com/office/powerpoint/2010/main" val="3427230756"/>
      </p:ext>
    </p:extLst>
  </p:cSld>
  <p:clrMapOvr>
    <a:masterClrMapping/>
  </p:clrMapOvr>
</p:sld>
</file>

<file path=ppt/theme/theme1.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mbria">
      <a:maj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Özel Tasarı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4_Özel Tasarım">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42ecbe7d-e39e-4d03-8cf2-681391828825">
      <Terms xmlns="http://schemas.microsoft.com/office/infopath/2007/PartnerControls"/>
    </lcf76f155ced4ddcb4097134ff3c332f>
    <TaxCatchAll xmlns="52bf23df-cbd6-45b6-9cdc-115a4264c1c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Belge" ma:contentTypeID="0x0101003EDCA0AFBD54324AA2CBFE9612F4698D" ma:contentTypeVersion="16" ma:contentTypeDescription="Yeni belge oluşturun." ma:contentTypeScope="" ma:versionID="52d222136990377a750e93650f9640d6">
  <xsd:schema xmlns:xsd="http://www.w3.org/2001/XMLSchema" xmlns:xs="http://www.w3.org/2001/XMLSchema" xmlns:p="http://schemas.microsoft.com/office/2006/metadata/properties" xmlns:ns2="42ecbe7d-e39e-4d03-8cf2-681391828825" xmlns:ns3="52bf23df-cbd6-45b6-9cdc-115a4264c1c0" targetNamespace="http://schemas.microsoft.com/office/2006/metadata/properties" ma:root="true" ma:fieldsID="2b3c2f1b75d7a372c2e25f0820fdb0f1" ns2:_="" ns3:_="">
    <xsd:import namespace="42ecbe7d-e39e-4d03-8cf2-681391828825"/>
    <xsd:import namespace="52bf23df-cbd6-45b6-9cdc-115a4264c1c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2ecbe7d-e39e-4d03-8cf2-6813918288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Resim Etiketleri" ma:readOnly="false" ma:fieldId="{5cf76f15-5ced-4ddc-b409-7134ff3c332f}" ma:taxonomyMulti="true" ma:sspId="66419c46-0000-4311-aefe-49aba07819a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2bf23df-cbd6-45b6-9cdc-115a4264c1c0" elementFormDefault="qualified">
    <xsd:import namespace="http://schemas.microsoft.com/office/2006/documentManagement/types"/>
    <xsd:import namespace="http://schemas.microsoft.com/office/infopath/2007/PartnerControls"/>
    <xsd:element name="SharedWithUsers" ma:index="18" nillable="true" ma:displayName="Paylaşılanl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Ayrıntıları ile Paylaşıldı" ma:internalName="SharedWithDetails" ma:readOnly="true">
      <xsd:simpleType>
        <xsd:restriction base="dms:Note">
          <xsd:maxLength value="255"/>
        </xsd:restriction>
      </xsd:simpleType>
    </xsd:element>
    <xsd:element name="TaxCatchAll" ma:index="22" nillable="true" ma:displayName="Taxonomy Catch All Column" ma:hidden="true" ma:list="{fcfc2e36-93af-4fb0-ba6d-106af025d78b}" ma:internalName="TaxCatchAll" ma:showField="CatchAllData" ma:web="52bf23df-cbd6-45b6-9cdc-115a4264c1c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çerik Türü"/>
        <xsd:element ref="dc:title" minOccurs="0" maxOccurs="1" ma:index="4" ma:displayName="Başlı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CAEF12-884F-4DE7-AEBB-EB11FF540B9C}">
  <ds:schemaRefs>
    <ds:schemaRef ds:uri="http://www.w3.org/XML/1998/namespace"/>
    <ds:schemaRef ds:uri="52bf23df-cbd6-45b6-9cdc-115a4264c1c0"/>
    <ds:schemaRef ds:uri="http://purl.org/dc/elements/1.1/"/>
    <ds:schemaRef ds:uri="http://schemas.microsoft.com/office/infopath/2007/PartnerControls"/>
    <ds:schemaRef ds:uri="http://schemas.microsoft.com/office/2006/metadata/properties"/>
    <ds:schemaRef ds:uri="http://schemas.microsoft.com/office/2006/documentManagement/types"/>
    <ds:schemaRef ds:uri="http://purl.org/dc/terms/"/>
    <ds:schemaRef ds:uri="http://schemas.openxmlformats.org/package/2006/metadata/core-properties"/>
    <ds:schemaRef ds:uri="42ecbe7d-e39e-4d03-8cf2-681391828825"/>
    <ds:schemaRef ds:uri="http://purl.org/dc/dcmitype/"/>
  </ds:schemaRefs>
</ds:datastoreItem>
</file>

<file path=customXml/itemProps2.xml><?xml version="1.0" encoding="utf-8"?>
<ds:datastoreItem xmlns:ds="http://schemas.openxmlformats.org/officeDocument/2006/customXml" ds:itemID="{8CB4D37F-5837-48F0-B541-C1D7661CCF17}">
  <ds:schemaRefs>
    <ds:schemaRef ds:uri="http://schemas.microsoft.com/sharepoint/v3/contenttype/forms"/>
  </ds:schemaRefs>
</ds:datastoreItem>
</file>

<file path=customXml/itemProps3.xml><?xml version="1.0" encoding="utf-8"?>
<ds:datastoreItem xmlns:ds="http://schemas.openxmlformats.org/officeDocument/2006/customXml" ds:itemID="{872684FD-34C0-462B-9F2B-4C5804497832}">
  <ds:schemaRefs>
    <ds:schemaRef ds:uri="42ecbe7d-e39e-4d03-8cf2-681391828825"/>
    <ds:schemaRef ds:uri="52bf23df-cbd6-45b6-9cdc-115a4264c1c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44230</TotalTime>
  <Words>5048</Words>
  <Application>Microsoft Office PowerPoint</Application>
  <PresentationFormat>Geniş ekran</PresentationFormat>
  <Paragraphs>880</Paragraphs>
  <Slides>26</Slides>
  <Notes>26</Notes>
  <HiddenSlides>0</HiddenSlides>
  <MMClips>0</MMClips>
  <ScaleCrop>false</ScaleCrop>
  <HeadingPairs>
    <vt:vector size="6" baseType="variant">
      <vt:variant>
        <vt:lpstr>Kullanılan Yazı Tipleri</vt:lpstr>
      </vt:variant>
      <vt:variant>
        <vt:i4>8</vt:i4>
      </vt:variant>
      <vt:variant>
        <vt:lpstr>Tema</vt:lpstr>
      </vt:variant>
      <vt:variant>
        <vt:i4>6</vt:i4>
      </vt:variant>
      <vt:variant>
        <vt:lpstr>Slayt Başlıkları</vt:lpstr>
      </vt:variant>
      <vt:variant>
        <vt:i4>26</vt:i4>
      </vt:variant>
    </vt:vector>
  </HeadingPairs>
  <TitlesOfParts>
    <vt:vector size="40" baseType="lpstr">
      <vt:lpstr>Arial</vt:lpstr>
      <vt:lpstr>Arial Black</vt:lpstr>
      <vt:lpstr>Calibri</vt:lpstr>
      <vt:lpstr>Calibri Light</vt:lpstr>
      <vt:lpstr>Cambria</vt:lpstr>
      <vt:lpstr>Garamond</vt:lpstr>
      <vt:lpstr>Times New Roman</vt:lpstr>
      <vt:lpstr>Wingdings</vt:lpstr>
      <vt:lpstr>Özel Tasarım</vt:lpstr>
      <vt:lpstr>1_Özel Tasarım</vt:lpstr>
      <vt:lpstr>2_Özel Tasarım</vt:lpstr>
      <vt:lpstr>3_Özel Tasarım</vt:lpstr>
      <vt:lpstr>4_Özel Tasarım</vt:lpstr>
      <vt:lpstr>Office Teması</vt:lpstr>
      <vt:lpstr>PowerPoint Sunusu</vt:lpstr>
      <vt:lpstr>Sigorta Primi Teşvikleri</vt:lpstr>
      <vt:lpstr>Sigorta Primi Teşvikleri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SUNUM BAŞLIĞI</dc:title>
  <dc:creator>EMRE MUTLU</dc:creator>
  <cp:lastModifiedBy>Abdulmelik KOÇİN</cp:lastModifiedBy>
  <cp:revision>361</cp:revision>
  <cp:lastPrinted>2023-10-23T14:26:29Z</cp:lastPrinted>
  <dcterms:created xsi:type="dcterms:W3CDTF">2019-04-01T08:33:12Z</dcterms:created>
  <dcterms:modified xsi:type="dcterms:W3CDTF">2025-02-21T08:20:31Z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0x0101003EDCA0AFBD54324AA2CBFE9612F4698D</vt:lpwstr>
  </property>
  <property fmtid="{D5CDD505-2E9C-101B-9397-08002B2CF9AE}" pid="3" name="MediaServiceImageTags">
    <vt:lpwstr/>
  </property>
</Properties>
</file>