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B1565-AE72-4984-BAB2-FCE7FF01BFFF}" type="datetimeFigureOut">
              <a:rPr lang="tr-TR" smtClean="0"/>
              <a:t>14.12.2021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74367-C195-4270-B99B-4A93CD981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52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76131" y="6452615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199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40180" y="6452615"/>
            <a:ext cx="2540" cy="403860"/>
          </a:xfrm>
          <a:custGeom>
            <a:avLst/>
            <a:gdLst/>
            <a:ahLst/>
            <a:cxnLst/>
            <a:rect l="l" t="t" r="r" b="b"/>
            <a:pathLst>
              <a:path w="2540" h="403859">
                <a:moveTo>
                  <a:pt x="0" y="0"/>
                </a:moveTo>
                <a:lnTo>
                  <a:pt x="2158" y="403475"/>
                </a:lnTo>
              </a:path>
              <a:path w="2540" h="403859">
                <a:moveTo>
                  <a:pt x="0" y="0"/>
                </a:moveTo>
                <a:lnTo>
                  <a:pt x="2158" y="403475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8492" y="274586"/>
            <a:ext cx="959692" cy="5278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40180" y="0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80008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676131" y="6452615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199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7686" y="1512570"/>
            <a:ext cx="17595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1811" y="2198497"/>
            <a:ext cx="7227570" cy="344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ankaraka.org.tr/" TargetMode="External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ka.org.t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ka.org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karaka.org.tr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ka.org.t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ka.org.t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karaka.org.tr/" TargetMode="External"/><Relationship Id="rId5" Type="http://schemas.openxmlformats.org/officeDocument/2006/relationships/image" Target="../media/image48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hyperlink" Target="http://www.ankaraka.org.t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karaka.org.tr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4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hyperlink" Target="http://www.ankaraka.org.tr/" TargetMode="External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.jpg"/><Relationship Id="rId16" Type="http://schemas.openxmlformats.org/officeDocument/2006/relationships/hyperlink" Target="http://www.ankaraka.org.tr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karaka.org.tr/" TargetMode="External"/><Relationship Id="rId5" Type="http://schemas.openxmlformats.org/officeDocument/2006/relationships/image" Target="../media/image3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karaka.org.tr/" TargetMode="External"/><Relationship Id="rId5" Type="http://schemas.openxmlformats.org/officeDocument/2006/relationships/image" Target="../media/image3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araka.org.tr/" TargetMode="Externa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2777490"/>
            <a:chOff x="0" y="0"/>
            <a:chExt cx="9144000" cy="277749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99" cy="2777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64636" y="1423416"/>
              <a:ext cx="2014727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9144" y="928116"/>
              <a:ext cx="1505712" cy="4236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40140" y="6637019"/>
            <a:ext cx="774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7E7E7E"/>
                </a:solidFill>
                <a:latin typeface="Carlito"/>
                <a:cs typeface="Carlito"/>
              </a:rPr>
              <a:t>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04504" y="6452615"/>
            <a:ext cx="539750" cy="405765"/>
          </a:xfrm>
          <a:custGeom>
            <a:avLst/>
            <a:gdLst/>
            <a:ahLst/>
            <a:cxnLst/>
            <a:rect l="l" t="t" r="r" b="b"/>
            <a:pathLst>
              <a:path w="539750" h="405765">
                <a:moveTo>
                  <a:pt x="539496" y="0"/>
                </a:moveTo>
                <a:lnTo>
                  <a:pt x="0" y="0"/>
                </a:lnTo>
                <a:lnTo>
                  <a:pt x="0" y="405384"/>
                </a:lnTo>
                <a:lnTo>
                  <a:pt x="539496" y="405384"/>
                </a:lnTo>
                <a:lnTo>
                  <a:pt x="539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638555" y="576072"/>
            <a:ext cx="7868920" cy="5876925"/>
            <a:chOff x="638555" y="576072"/>
            <a:chExt cx="7868920" cy="5876925"/>
          </a:xfrm>
        </p:grpSpPr>
        <p:sp>
          <p:nvSpPr>
            <p:cNvPr id="9" name="object 9"/>
            <p:cNvSpPr/>
            <p:nvPr/>
          </p:nvSpPr>
          <p:spPr>
            <a:xfrm>
              <a:off x="648461" y="585978"/>
              <a:ext cx="7848600" cy="5579745"/>
            </a:xfrm>
            <a:custGeom>
              <a:avLst/>
              <a:gdLst/>
              <a:ahLst/>
              <a:cxnLst/>
              <a:rect l="l" t="t" r="r" b="b"/>
              <a:pathLst>
                <a:path w="7848600" h="5579745">
                  <a:moveTo>
                    <a:pt x="0" y="5579364"/>
                  </a:moveTo>
                  <a:lnTo>
                    <a:pt x="7848600" y="5579364"/>
                  </a:lnTo>
                  <a:lnTo>
                    <a:pt x="7848600" y="0"/>
                  </a:lnTo>
                  <a:lnTo>
                    <a:pt x="0" y="0"/>
                  </a:lnTo>
                  <a:lnTo>
                    <a:pt x="0" y="5579364"/>
                  </a:lnTo>
                  <a:close/>
                </a:path>
              </a:pathLst>
            </a:custGeom>
            <a:ln w="1981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9159" y="5157216"/>
              <a:ext cx="7357872" cy="12954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80388" y="2410955"/>
              <a:ext cx="6012942" cy="5174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97786" y="2429129"/>
              <a:ext cx="5944616" cy="4490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93255" y="2944327"/>
              <a:ext cx="4197870" cy="49614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01391" y="2952369"/>
              <a:ext cx="4144517" cy="4470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901188" y="4285234"/>
            <a:ext cx="3343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rlito"/>
                <a:cs typeface="Carlito"/>
              </a:rPr>
              <a:t>İzleme </a:t>
            </a:r>
            <a:r>
              <a:rPr sz="2000" b="1" spc="-15" dirty="0">
                <a:latin typeface="Carlito"/>
                <a:cs typeface="Carlito"/>
              </a:rPr>
              <a:t>ve </a:t>
            </a:r>
            <a:r>
              <a:rPr sz="2000" b="1" spc="-5" dirty="0">
                <a:latin typeface="Carlito"/>
                <a:cs typeface="Carlito"/>
              </a:rPr>
              <a:t>Değerlendirme</a:t>
            </a:r>
            <a:r>
              <a:rPr sz="2000" b="1" spc="-4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Birimi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58514" y="6475882"/>
            <a:ext cx="14274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14.12.2021,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Ankara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249426"/>
            <a:ext cx="6791959" cy="4676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dirty="0">
                <a:latin typeface="Carlito"/>
                <a:cs typeface="Times New Roman"/>
              </a:rPr>
              <a:t>Proje koordinatörü </a:t>
            </a:r>
            <a:r>
              <a:rPr sz="2000" spc="-5" dirty="0">
                <a:latin typeface="Carlito"/>
                <a:cs typeface="Times New Roman"/>
              </a:rPr>
              <a:t>ile uzman veya eğiticilerin</a:t>
            </a:r>
            <a:r>
              <a:rPr sz="2000" spc="-11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değişikliği,</a:t>
            </a: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dirty="0">
                <a:latin typeface="Carlito"/>
                <a:cs typeface="Times New Roman"/>
              </a:rPr>
              <a:t>Ana bütçe başlıkları arasında (+,-) %5’i </a:t>
            </a:r>
            <a:r>
              <a:rPr sz="2000" spc="-5" dirty="0">
                <a:latin typeface="Carlito"/>
                <a:cs typeface="Times New Roman"/>
              </a:rPr>
              <a:t>geçmeyen</a:t>
            </a:r>
            <a:r>
              <a:rPr sz="2000" spc="-17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aktarımlar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5600" marR="23304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dirty="0">
                <a:latin typeface="Carlito"/>
                <a:cs typeface="Times New Roman"/>
              </a:rPr>
              <a:t>Değişikliğin </a:t>
            </a:r>
            <a:r>
              <a:rPr sz="2000" spc="-10" dirty="0">
                <a:latin typeface="Carlito"/>
                <a:cs typeface="Times New Roman"/>
              </a:rPr>
              <a:t>mali </a:t>
            </a:r>
            <a:r>
              <a:rPr sz="2000" dirty="0">
                <a:latin typeface="Carlito"/>
                <a:cs typeface="Times New Roman"/>
              </a:rPr>
              <a:t>etkisinin </a:t>
            </a:r>
            <a:r>
              <a:rPr sz="2000" spc="-5" dirty="0">
                <a:latin typeface="Carlito"/>
                <a:cs typeface="Times New Roman"/>
              </a:rPr>
              <a:t>aynı </a:t>
            </a:r>
            <a:r>
              <a:rPr sz="2000" dirty="0">
                <a:latin typeface="Carlito"/>
                <a:cs typeface="Times New Roman"/>
              </a:rPr>
              <a:t>bütçe başlığı altındaki</a:t>
            </a:r>
            <a:r>
              <a:rPr sz="2000" spc="-19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kalemler  </a:t>
            </a:r>
            <a:r>
              <a:rPr sz="2000" dirty="0">
                <a:latin typeface="Carlito"/>
                <a:cs typeface="Times New Roman"/>
              </a:rPr>
              <a:t>arasındaki transferle </a:t>
            </a:r>
            <a:r>
              <a:rPr sz="2000" spc="-5" dirty="0">
                <a:latin typeface="Carlito"/>
                <a:cs typeface="Times New Roman"/>
              </a:rPr>
              <a:t>sınırlı </a:t>
            </a:r>
            <a:r>
              <a:rPr sz="2000" dirty="0">
                <a:latin typeface="Carlito"/>
                <a:cs typeface="Times New Roman"/>
              </a:rPr>
              <a:t>olduğu</a:t>
            </a:r>
            <a:r>
              <a:rPr sz="2000" spc="-160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değişiklikler,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5" dirty="0">
                <a:latin typeface="Carlito"/>
                <a:cs typeface="Times New Roman"/>
              </a:rPr>
              <a:t>Faaliyetlerde </a:t>
            </a:r>
            <a:r>
              <a:rPr sz="2000" dirty="0">
                <a:latin typeface="Carlito"/>
                <a:cs typeface="Times New Roman"/>
              </a:rPr>
              <a:t>bütçe </a:t>
            </a:r>
            <a:r>
              <a:rPr sz="2000" spc="-5" dirty="0">
                <a:latin typeface="Carlito"/>
                <a:cs typeface="Times New Roman"/>
              </a:rPr>
              <a:t>ile ilgisi olmayan </a:t>
            </a:r>
            <a:r>
              <a:rPr sz="2000" dirty="0">
                <a:latin typeface="Carlito"/>
                <a:cs typeface="Times New Roman"/>
              </a:rPr>
              <a:t>küçük</a:t>
            </a:r>
            <a:r>
              <a:rPr sz="2000" spc="-7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değişiklikler,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dirty="0">
                <a:latin typeface="Carlito"/>
                <a:cs typeface="Times New Roman"/>
              </a:rPr>
              <a:t>Banka hesabı</a:t>
            </a:r>
            <a:r>
              <a:rPr sz="2000" spc="-5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değişikliği,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5" dirty="0">
                <a:latin typeface="Carlito"/>
                <a:cs typeface="Times New Roman"/>
              </a:rPr>
              <a:t>İletişim </a:t>
            </a:r>
            <a:r>
              <a:rPr sz="2000" dirty="0">
                <a:latin typeface="Carlito"/>
                <a:cs typeface="Times New Roman"/>
              </a:rPr>
              <a:t>bilgileri</a:t>
            </a:r>
            <a:r>
              <a:rPr sz="2000" spc="-7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değişikliği,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5" dirty="0">
                <a:latin typeface="Carlito"/>
                <a:cs typeface="Times New Roman"/>
              </a:rPr>
              <a:t>Belirli </a:t>
            </a:r>
            <a:r>
              <a:rPr sz="2000" dirty="0">
                <a:latin typeface="Carlito"/>
                <a:cs typeface="Times New Roman"/>
              </a:rPr>
              <a:t>bir bütçe </a:t>
            </a:r>
            <a:r>
              <a:rPr sz="2000" spc="-5" dirty="0">
                <a:latin typeface="Carlito"/>
                <a:cs typeface="Times New Roman"/>
              </a:rPr>
              <a:t>kalemine ayrılan meblağı </a:t>
            </a:r>
            <a:r>
              <a:rPr sz="2000" spc="-5" dirty="0" err="1">
                <a:latin typeface="Carlito"/>
                <a:cs typeface="Times New Roman"/>
              </a:rPr>
              <a:t>değiştirmeyen</a:t>
            </a:r>
            <a:r>
              <a:rPr sz="2000" spc="-30" dirty="0">
                <a:latin typeface="Carlito"/>
                <a:cs typeface="Times New Roman"/>
              </a:rPr>
              <a:t> </a:t>
            </a:r>
            <a:r>
              <a:rPr sz="2000" spc="-5" dirty="0" err="1">
                <a:latin typeface="Carlito"/>
                <a:cs typeface="Times New Roman"/>
              </a:rPr>
              <a:t>ekipman</a:t>
            </a:r>
            <a:r>
              <a:rPr lang="tr-TR" sz="2000" spc="-5" dirty="0">
                <a:latin typeface="Carlito"/>
                <a:cs typeface="Times New Roman"/>
              </a:rPr>
              <a:t> </a:t>
            </a:r>
            <a:r>
              <a:rPr sz="2000" spc="-5" dirty="0" err="1">
                <a:latin typeface="Carlito"/>
                <a:cs typeface="Times New Roman"/>
              </a:rPr>
              <a:t>sayısı</a:t>
            </a:r>
            <a:r>
              <a:rPr sz="2000" spc="-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ve birim </a:t>
            </a:r>
            <a:r>
              <a:rPr sz="2000" spc="-5" dirty="0">
                <a:latin typeface="Carlito"/>
                <a:cs typeface="Times New Roman"/>
              </a:rPr>
              <a:t>fiyat</a:t>
            </a:r>
            <a:r>
              <a:rPr sz="2000" spc="-7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değişiklikleri,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4923" y="538733"/>
            <a:ext cx="2269871" cy="219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94978" y="6553200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9</a:t>
            </a:r>
            <a:endParaRPr dirty="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FC22D3D-35A5-4CBA-9DE7-78B89603BF07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CE56127F-59F0-4BCC-851E-673FEDE725FC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453E7804-831D-4473-89BB-EF1F4E831688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DF0F397B-5EF0-4775-A7D3-55C9887A891D}"/>
              </a:ext>
            </a:extLst>
          </p:cNvPr>
          <p:cNvSpPr txBox="1"/>
          <p:nvPr/>
        </p:nvSpPr>
        <p:spPr>
          <a:xfrm>
            <a:off x="8713783" y="6553200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607896"/>
            <a:ext cx="7310755" cy="3122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uygulama süresinin</a:t>
            </a:r>
            <a:r>
              <a:rPr sz="2000" spc="-8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değiştirilmesi,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5" dirty="0">
                <a:latin typeface="Carlito"/>
                <a:cs typeface="Times New Roman"/>
              </a:rPr>
              <a:t>Ana </a:t>
            </a:r>
            <a:r>
              <a:rPr sz="2000" dirty="0">
                <a:latin typeface="Carlito"/>
                <a:cs typeface="Times New Roman"/>
              </a:rPr>
              <a:t>bütçe başlıkları arasında (+,-) %5’i geçen</a:t>
            </a:r>
            <a:r>
              <a:rPr sz="2000" spc="-19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aktarımlar,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5" dirty="0">
                <a:latin typeface="Carlito"/>
                <a:cs typeface="Times New Roman"/>
              </a:rPr>
              <a:t>Bütçeye </a:t>
            </a:r>
            <a:r>
              <a:rPr sz="2000" dirty="0">
                <a:latin typeface="Carlito"/>
                <a:cs typeface="Times New Roman"/>
              </a:rPr>
              <a:t>yeni bir </a:t>
            </a:r>
            <a:r>
              <a:rPr sz="2000" spc="-5" dirty="0">
                <a:latin typeface="Carlito"/>
                <a:cs typeface="Times New Roman"/>
              </a:rPr>
              <a:t>kalemin eklenmesi ya </a:t>
            </a:r>
            <a:r>
              <a:rPr sz="2000" dirty="0">
                <a:latin typeface="Carlito"/>
                <a:cs typeface="Times New Roman"/>
              </a:rPr>
              <a:t>da </a:t>
            </a:r>
            <a:r>
              <a:rPr sz="2000" spc="-5" dirty="0">
                <a:latin typeface="Carlito"/>
                <a:cs typeface="Times New Roman"/>
              </a:rPr>
              <a:t>mevcut kalemin</a:t>
            </a:r>
            <a:r>
              <a:rPr sz="2000" spc="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çıkarılması,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5" dirty="0">
                <a:latin typeface="Carlito"/>
                <a:cs typeface="Times New Roman"/>
              </a:rPr>
              <a:t>Faaliyetlerde önemli</a:t>
            </a:r>
            <a:r>
              <a:rPr sz="2000" spc="-30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değişiklikler,</a:t>
            </a:r>
            <a:endParaRPr sz="2000" dirty="0">
              <a:latin typeface="Carlito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SzPct val="95000"/>
              <a:buFont typeface="Wingdings" panose="05000000000000000000" pitchFamily="2" charset="2"/>
              <a:buChar char="§"/>
              <a:tabLst>
                <a:tab pos="102870" algn="l"/>
              </a:tabLst>
            </a:pPr>
            <a:r>
              <a:rPr sz="2000" spc="-15" dirty="0">
                <a:latin typeface="Carlito"/>
                <a:cs typeface="Times New Roman"/>
              </a:rPr>
              <a:t>Yararlanıcının </a:t>
            </a:r>
            <a:r>
              <a:rPr sz="2000" dirty="0">
                <a:latin typeface="Carlito"/>
                <a:cs typeface="Times New Roman"/>
              </a:rPr>
              <a:t>isim </a:t>
            </a:r>
            <a:r>
              <a:rPr sz="2000" spc="-5" dirty="0">
                <a:latin typeface="Carlito"/>
                <a:cs typeface="Times New Roman"/>
              </a:rPr>
              <a:t>ya </a:t>
            </a:r>
            <a:r>
              <a:rPr sz="2000" dirty="0">
                <a:latin typeface="Carlito"/>
                <a:cs typeface="Times New Roman"/>
              </a:rPr>
              <a:t>da hukuki </a:t>
            </a:r>
            <a:r>
              <a:rPr sz="2000" spc="-5" dirty="0">
                <a:latin typeface="Carlito"/>
                <a:cs typeface="Times New Roman"/>
              </a:rPr>
              <a:t>statüsünün</a:t>
            </a:r>
            <a:r>
              <a:rPr sz="2000" spc="-14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değişmesi,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0954" y="538733"/>
            <a:ext cx="1334008" cy="271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17889" y="6529831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10</a:t>
            </a:r>
            <a:endParaRPr dirty="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FBAB8EF-43D8-4F73-94CD-97F3BCD6F1B5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10FFB18C-BC44-4572-A003-6D7D3C6D6B20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49712C62-B3AF-4E7A-A3E2-EE041F4B33BE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87D36618-FAF7-493E-B64B-4CAF2A2ADB1C}"/>
              </a:ext>
            </a:extLst>
          </p:cNvPr>
          <p:cNvSpPr txBox="1"/>
          <p:nvPr/>
        </p:nvSpPr>
        <p:spPr>
          <a:xfrm>
            <a:off x="8683930" y="6529831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442" y="1250950"/>
            <a:ext cx="7691755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sz="2000" spc="-5" dirty="0">
                <a:latin typeface="Carlito"/>
                <a:cs typeface="Times New Roman"/>
              </a:rPr>
              <a:t>Sözleşme değişikliği taleplerinin kabulü </a:t>
            </a:r>
            <a:r>
              <a:rPr sz="2000" dirty="0">
                <a:latin typeface="Carlito"/>
                <a:cs typeface="Times New Roman"/>
              </a:rPr>
              <a:t>için yalnızca talepte </a:t>
            </a:r>
            <a:r>
              <a:rPr sz="2000" spc="-5" dirty="0">
                <a:latin typeface="Carlito"/>
                <a:cs typeface="Times New Roman"/>
              </a:rPr>
              <a:t>bulunmanız </a:t>
            </a:r>
            <a:r>
              <a:rPr sz="2000" dirty="0">
                <a:latin typeface="Carlito"/>
                <a:cs typeface="Times New Roman"/>
              </a:rPr>
              <a:t>yeterli  </a:t>
            </a:r>
            <a:r>
              <a:rPr sz="2000" spc="-15" dirty="0">
                <a:latin typeface="Carlito"/>
                <a:cs typeface="Times New Roman"/>
              </a:rPr>
              <a:t>değildir. </a:t>
            </a:r>
            <a:r>
              <a:rPr sz="2000" spc="-5" dirty="0">
                <a:latin typeface="Carlito"/>
                <a:cs typeface="Times New Roman"/>
              </a:rPr>
              <a:t>Bu taleplerin, nedenlerinin ve değişiklik gerekçelerinin, </a:t>
            </a:r>
            <a:r>
              <a:rPr sz="2000" dirty="0">
                <a:latin typeface="Carlito"/>
                <a:cs typeface="Times New Roman"/>
              </a:rPr>
              <a:t>en uygun </a:t>
            </a:r>
            <a:r>
              <a:rPr sz="2000" spc="-5" dirty="0">
                <a:latin typeface="Carlito"/>
                <a:cs typeface="Times New Roman"/>
              </a:rPr>
              <a:t>şekilde,  detaylı olarak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belgelendirilerek açıklanması </a:t>
            </a:r>
            <a:r>
              <a:rPr sz="2000" spc="-15" dirty="0">
                <a:latin typeface="Carlito"/>
                <a:cs typeface="Times New Roman"/>
              </a:rPr>
              <a:t>gerekir. </a:t>
            </a:r>
            <a:r>
              <a:rPr sz="2000" spc="-5" dirty="0">
                <a:latin typeface="Carlito"/>
                <a:cs typeface="Times New Roman"/>
              </a:rPr>
              <a:t>Değişiklik gerekçesi  </a:t>
            </a:r>
            <a:r>
              <a:rPr sz="2000" dirty="0">
                <a:latin typeface="Carlito"/>
                <a:cs typeface="Times New Roman"/>
              </a:rPr>
              <a:t>olmayan, yetersiz talepler </a:t>
            </a:r>
            <a:r>
              <a:rPr sz="2000" spc="-5" dirty="0">
                <a:latin typeface="Carlito"/>
                <a:cs typeface="Times New Roman"/>
              </a:rPr>
              <a:t>Ajans </a:t>
            </a:r>
            <a:r>
              <a:rPr sz="2000" dirty="0">
                <a:latin typeface="Carlito"/>
                <a:cs typeface="Times New Roman"/>
              </a:rPr>
              <a:t>tarafından</a:t>
            </a:r>
            <a:r>
              <a:rPr sz="2000" spc="-18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reddedilir.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3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00" dirty="0">
              <a:latin typeface="Carlito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sz="2000" dirty="0">
                <a:latin typeface="Carlito"/>
                <a:cs typeface="Times New Roman"/>
              </a:rPr>
              <a:t>Bütçede</a:t>
            </a:r>
            <a:r>
              <a:rPr sz="2000" spc="19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değişiklik</a:t>
            </a:r>
            <a:r>
              <a:rPr sz="2000" spc="204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talebi</a:t>
            </a:r>
            <a:r>
              <a:rPr sz="2000" spc="20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olduğu</a:t>
            </a:r>
            <a:r>
              <a:rPr sz="2000" spc="19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takdirde</a:t>
            </a:r>
            <a:r>
              <a:rPr sz="2000" spc="21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talep</a:t>
            </a:r>
            <a:r>
              <a:rPr sz="2000" spc="20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edilen</a:t>
            </a:r>
            <a:r>
              <a:rPr sz="2000" spc="204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bütçe</a:t>
            </a:r>
            <a:r>
              <a:rPr sz="2000" spc="20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için</a:t>
            </a:r>
            <a:r>
              <a:rPr sz="2000" spc="195" dirty="0">
                <a:latin typeface="Carlito"/>
                <a:cs typeface="Times New Roman"/>
              </a:rPr>
              <a:t> </a:t>
            </a:r>
            <a:r>
              <a:rPr sz="2000" spc="-5" dirty="0" err="1">
                <a:latin typeface="Carlito"/>
                <a:cs typeface="Times New Roman"/>
              </a:rPr>
              <a:t>hazırlanmış</a:t>
            </a:r>
            <a:r>
              <a:rPr sz="2000" spc="195" dirty="0">
                <a:latin typeface="Carlito"/>
                <a:cs typeface="Times New Roman"/>
              </a:rPr>
              <a:t> </a:t>
            </a:r>
            <a:r>
              <a:rPr sz="2000" dirty="0" err="1">
                <a:latin typeface="Carlito"/>
                <a:cs typeface="Times New Roman"/>
              </a:rPr>
              <a:t>yeni</a:t>
            </a:r>
            <a:r>
              <a:rPr lang="tr-TR" sz="2000" dirty="0">
                <a:latin typeface="Carlito"/>
                <a:cs typeface="Times New Roman"/>
              </a:rPr>
              <a:t> </a:t>
            </a:r>
            <a:r>
              <a:rPr sz="2000" dirty="0" err="1">
                <a:latin typeface="Carlito"/>
                <a:cs typeface="Times New Roman"/>
              </a:rPr>
              <a:t>teknik</a:t>
            </a:r>
            <a:r>
              <a:rPr sz="200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şartname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proforma </a:t>
            </a:r>
            <a:r>
              <a:rPr sz="2000" dirty="0">
                <a:latin typeface="Carlito"/>
                <a:cs typeface="Times New Roman"/>
              </a:rPr>
              <a:t>fatura </a:t>
            </a:r>
            <a:r>
              <a:rPr sz="2000" spc="-5" dirty="0">
                <a:latin typeface="Carlito"/>
                <a:cs typeface="Times New Roman"/>
              </a:rPr>
              <a:t>değişiklik </a:t>
            </a:r>
            <a:r>
              <a:rPr sz="2000" dirty="0">
                <a:latin typeface="Carlito"/>
                <a:cs typeface="Times New Roman"/>
              </a:rPr>
              <a:t>talebinin eki olarak</a:t>
            </a:r>
            <a:r>
              <a:rPr sz="2000" spc="-1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sunulmalıdır.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3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00" dirty="0">
              <a:latin typeface="Carlito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sz="2000" b="1" spc="-25" dirty="0">
                <a:latin typeface="Carlito"/>
                <a:cs typeface="Times New Roman"/>
              </a:rPr>
              <a:t>Talepler </a:t>
            </a:r>
            <a:r>
              <a:rPr sz="2000" b="1" spc="-5" dirty="0">
                <a:latin typeface="Carlito"/>
                <a:cs typeface="Times New Roman"/>
              </a:rPr>
              <a:t>öncelikle izleme uzmanınız </a:t>
            </a:r>
            <a:r>
              <a:rPr sz="2000" b="1" dirty="0">
                <a:latin typeface="Carlito"/>
                <a:cs typeface="Times New Roman"/>
              </a:rPr>
              <a:t>ile </a:t>
            </a:r>
            <a:r>
              <a:rPr sz="2000" b="1" spc="-10" dirty="0">
                <a:latin typeface="Carlito"/>
                <a:cs typeface="Times New Roman"/>
              </a:rPr>
              <a:t>istişare </a:t>
            </a:r>
            <a:r>
              <a:rPr sz="2000" b="1" spc="-5" dirty="0">
                <a:latin typeface="Carlito"/>
                <a:cs typeface="Times New Roman"/>
              </a:rPr>
              <a:t>edilip </a:t>
            </a:r>
            <a:r>
              <a:rPr sz="2000" b="1" dirty="0">
                <a:latin typeface="Carlito"/>
                <a:cs typeface="Times New Roman"/>
              </a:rPr>
              <a:t>uygun formatta </a:t>
            </a:r>
            <a:r>
              <a:rPr sz="2000" b="1" spc="-45" dirty="0">
                <a:latin typeface="Carlito"/>
                <a:cs typeface="Times New Roman"/>
              </a:rPr>
              <a:t>KAYS  </a:t>
            </a:r>
            <a:r>
              <a:rPr sz="2000" b="1" spc="-5" dirty="0">
                <a:latin typeface="Carlito"/>
                <a:cs typeface="Times New Roman"/>
              </a:rPr>
              <a:t>üzerinden sunulmalı, </a:t>
            </a:r>
            <a:r>
              <a:rPr sz="2000" spc="-5" dirty="0">
                <a:latin typeface="Carlito"/>
                <a:cs typeface="Times New Roman"/>
              </a:rPr>
              <a:t>çıktısı alınarak </a:t>
            </a:r>
            <a:r>
              <a:rPr sz="2000" dirty="0">
                <a:latin typeface="Carlito"/>
                <a:cs typeface="Times New Roman"/>
              </a:rPr>
              <a:t>imza </a:t>
            </a:r>
            <a:r>
              <a:rPr sz="2000" spc="-5" dirty="0">
                <a:latin typeface="Carlito"/>
                <a:cs typeface="Times New Roman"/>
              </a:rPr>
              <a:t>yetkilisi tarafından imzalanarak Ajansa  </a:t>
            </a:r>
            <a:r>
              <a:rPr sz="2000" dirty="0">
                <a:latin typeface="Carlito"/>
                <a:cs typeface="Times New Roman"/>
              </a:rPr>
              <a:t>ilgili destekleyici belgeler ile birlikte</a:t>
            </a:r>
            <a:r>
              <a:rPr sz="2000" spc="-80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sunulmalıdır.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2858" y="537463"/>
            <a:ext cx="2954909" cy="273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11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753238A-8F9D-44ED-95CE-758C04C8AE06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30EB8C59-4A9E-4178-87C8-262233D9F379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56B6E915-A40C-4DC9-A593-4E3926F957EC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18311" y="1551813"/>
            <a:ext cx="7447915" cy="3437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7205" marR="5080" indent="-485140" algn="just">
              <a:lnSpc>
                <a:spcPts val="2160"/>
              </a:lnSpc>
              <a:spcBef>
                <a:spcPts val="50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840" algn="l"/>
              </a:tabLst>
            </a:pPr>
            <a:r>
              <a:rPr lang="tr-TR" sz="2000" dirty="0">
                <a:latin typeface="Carlito"/>
                <a:cs typeface="Times New Roman"/>
              </a:rPr>
              <a:t>Ajans talep ettiği takdirde yararlanıcı ara rapor sunmakla yükümlüdür. Ara rapor tarihi izleme uzmanı tarafından belirlenecektir.</a:t>
            </a:r>
          </a:p>
          <a:p>
            <a:pPr marL="497205" marR="5080" indent="-485140" algn="just">
              <a:lnSpc>
                <a:spcPts val="2160"/>
              </a:lnSpc>
              <a:spcBef>
                <a:spcPts val="50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840" algn="l"/>
              </a:tabLst>
            </a:pPr>
            <a:endParaRPr sz="2000" dirty="0">
              <a:latin typeface="Carlito"/>
              <a:cs typeface="Times New Roman"/>
            </a:endParaRPr>
          </a:p>
          <a:p>
            <a:pPr marL="497205" marR="5080" indent="-485140" algn="just">
              <a:lnSpc>
                <a:spcPts val="2160"/>
              </a:lnSpc>
              <a:buClr>
                <a:srgbClr val="C00000"/>
              </a:buClr>
              <a:buSzPct val="120000"/>
              <a:buFont typeface="Wingdings"/>
              <a:buChar char=""/>
              <a:tabLst>
                <a:tab pos="497840" algn="l"/>
              </a:tabLst>
            </a:pPr>
            <a:r>
              <a:rPr sz="2000" dirty="0">
                <a:latin typeface="Carlito"/>
                <a:cs typeface="Times New Roman"/>
              </a:rPr>
              <a:t>Nihai </a:t>
            </a:r>
            <a:r>
              <a:rPr sz="2000" spc="-5" dirty="0">
                <a:latin typeface="Carlito"/>
                <a:cs typeface="Times New Roman"/>
              </a:rPr>
              <a:t>rapor proje süresi sona erdikten sonra 45 gün içerisinde  </a:t>
            </a:r>
            <a:r>
              <a:rPr sz="2000" dirty="0">
                <a:latin typeface="Carlito"/>
                <a:cs typeface="Times New Roman"/>
              </a:rPr>
              <a:t>Ajansa </a:t>
            </a:r>
            <a:r>
              <a:rPr sz="2000" spc="-15" dirty="0">
                <a:latin typeface="Carlito"/>
                <a:cs typeface="Times New Roman"/>
              </a:rPr>
              <a:t>sunulmalıdır. </a:t>
            </a:r>
            <a:r>
              <a:rPr sz="2000" spc="-5" dirty="0">
                <a:latin typeface="Carlito"/>
                <a:cs typeface="Times New Roman"/>
              </a:rPr>
              <a:t>Nihai </a:t>
            </a:r>
            <a:r>
              <a:rPr sz="2000" dirty="0">
                <a:latin typeface="Carlito"/>
                <a:cs typeface="Times New Roman"/>
              </a:rPr>
              <a:t>rapor; </a:t>
            </a:r>
            <a:r>
              <a:rPr sz="2000" spc="-5" dirty="0">
                <a:latin typeface="Carlito"/>
                <a:cs typeface="Times New Roman"/>
              </a:rPr>
              <a:t>gerçekleştirilen faaliyetleri,  çıktıları, projenin </a:t>
            </a:r>
            <a:r>
              <a:rPr sz="2000" dirty="0">
                <a:latin typeface="Carlito"/>
                <a:cs typeface="Times New Roman"/>
              </a:rPr>
              <a:t>son </a:t>
            </a:r>
            <a:r>
              <a:rPr sz="2000" spc="-5" dirty="0">
                <a:latin typeface="Carlito"/>
                <a:cs typeface="Times New Roman"/>
              </a:rPr>
              <a:t>durumunu gösterdikleri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kar payının  ödenmesine </a:t>
            </a:r>
            <a:r>
              <a:rPr sz="2000" spc="-10" dirty="0">
                <a:latin typeface="Carlito"/>
                <a:cs typeface="Times New Roman"/>
              </a:rPr>
              <a:t>esas </a:t>
            </a:r>
            <a:r>
              <a:rPr sz="2000" spc="-5" dirty="0">
                <a:latin typeface="Carlito"/>
                <a:cs typeface="Times New Roman"/>
              </a:rPr>
              <a:t>teşkil ettikleri </a:t>
            </a:r>
            <a:r>
              <a:rPr sz="2000" spc="-15" dirty="0">
                <a:latin typeface="Carlito"/>
                <a:cs typeface="Times New Roman"/>
              </a:rPr>
              <a:t>önemlidir. </a:t>
            </a:r>
            <a:r>
              <a:rPr sz="2000" dirty="0">
                <a:latin typeface="Carlito"/>
                <a:cs typeface="Times New Roman"/>
              </a:rPr>
              <a:t>Kar payı </a:t>
            </a:r>
            <a:r>
              <a:rPr sz="2000" spc="-5" dirty="0">
                <a:latin typeface="Carlito"/>
                <a:cs typeface="Times New Roman"/>
              </a:rPr>
              <a:t>ödemesinin  onaylanması için </a:t>
            </a:r>
            <a:r>
              <a:rPr sz="2000" dirty="0">
                <a:latin typeface="Carlito"/>
                <a:cs typeface="Times New Roman"/>
              </a:rPr>
              <a:t>bu raporun </a:t>
            </a:r>
            <a:r>
              <a:rPr sz="2000" spc="-5" dirty="0">
                <a:latin typeface="Carlito"/>
                <a:cs typeface="Times New Roman"/>
              </a:rPr>
              <a:t>sunulması</a:t>
            </a:r>
            <a:r>
              <a:rPr sz="2000" spc="-114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gerekmektedir.</a:t>
            </a:r>
            <a:endParaRPr sz="2000" dirty="0">
              <a:latin typeface="Carlito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00000"/>
              </a:buClr>
              <a:buFont typeface="Wingdings"/>
              <a:buChar char=""/>
            </a:pPr>
            <a:endParaRPr sz="2000" dirty="0">
              <a:latin typeface="Carlito"/>
              <a:cs typeface="Times New Roman"/>
            </a:endParaRPr>
          </a:p>
          <a:p>
            <a:pPr marL="497205" marR="5080" indent="-485140" algn="just">
              <a:lnSpc>
                <a:spcPts val="2160"/>
              </a:lnSpc>
              <a:spcBef>
                <a:spcPts val="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840" algn="l"/>
              </a:tabLst>
            </a:pPr>
            <a:r>
              <a:rPr sz="2000" spc="-5" dirty="0">
                <a:latin typeface="Carlito"/>
                <a:cs typeface="Times New Roman"/>
              </a:rPr>
              <a:t>Raporlar </a:t>
            </a:r>
            <a:r>
              <a:rPr sz="2000" spc="-45" dirty="0">
                <a:latin typeface="Carlito"/>
                <a:cs typeface="Times New Roman"/>
              </a:rPr>
              <a:t>KAYS </a:t>
            </a:r>
            <a:r>
              <a:rPr sz="2000" spc="-5" dirty="0">
                <a:latin typeface="Carlito"/>
                <a:cs typeface="Times New Roman"/>
              </a:rPr>
              <a:t>üzerinden hazırlandıktan sonra destekleyici  </a:t>
            </a:r>
            <a:r>
              <a:rPr sz="2000" dirty="0">
                <a:latin typeface="Carlito"/>
                <a:cs typeface="Times New Roman"/>
              </a:rPr>
              <a:t>belgelerle birlikte </a:t>
            </a:r>
            <a:r>
              <a:rPr sz="2000" spc="-5" dirty="0">
                <a:latin typeface="Carlito"/>
                <a:cs typeface="Times New Roman"/>
              </a:rPr>
              <a:t>ıslak imzalı </a:t>
            </a:r>
            <a:r>
              <a:rPr sz="2000" dirty="0">
                <a:latin typeface="Carlito"/>
                <a:cs typeface="Times New Roman"/>
              </a:rPr>
              <a:t>Ajansa </a:t>
            </a:r>
            <a:r>
              <a:rPr sz="2000" spc="-5" dirty="0">
                <a:latin typeface="Carlito"/>
                <a:cs typeface="Times New Roman"/>
              </a:rPr>
              <a:t>teslim</a:t>
            </a:r>
            <a:r>
              <a:rPr sz="2000" spc="-240" dirty="0">
                <a:latin typeface="Carlito"/>
                <a:cs typeface="Times New Roman"/>
              </a:rPr>
              <a:t> </a:t>
            </a:r>
            <a:r>
              <a:rPr sz="2000" spc="-20" dirty="0">
                <a:latin typeface="Carlito"/>
                <a:cs typeface="Times New Roman"/>
              </a:rPr>
              <a:t>edilir.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04923" y="537463"/>
            <a:ext cx="3190366" cy="273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12</a:t>
            </a:r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1E760C6D-41DB-4B96-A639-0405004EF6EF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B3A1EC4A-907D-41F9-A6C1-65FFD4F28A1F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7CECE61B-1490-48D0-B016-276C3E773B86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0160" y="1234323"/>
            <a:ext cx="7447280" cy="3798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r>
              <a:rPr sz="1800" dirty="0">
                <a:latin typeface="Carlito"/>
                <a:cs typeface="Times New Roman"/>
              </a:rPr>
              <a:t>Hizmet, </a:t>
            </a:r>
            <a:r>
              <a:rPr sz="1800" spc="-5" dirty="0">
                <a:latin typeface="Carlito"/>
                <a:cs typeface="Times New Roman"/>
              </a:rPr>
              <a:t>mal </a:t>
            </a:r>
            <a:r>
              <a:rPr sz="1800" spc="-10" dirty="0">
                <a:latin typeface="Carlito"/>
                <a:cs typeface="Times New Roman"/>
              </a:rPr>
              <a:t>alımı </a:t>
            </a:r>
            <a:r>
              <a:rPr sz="1800" spc="-5" dirty="0">
                <a:latin typeface="Carlito"/>
                <a:cs typeface="Times New Roman"/>
              </a:rPr>
              <a:t>ve </a:t>
            </a:r>
            <a:r>
              <a:rPr sz="1800" dirty="0">
                <a:latin typeface="Carlito"/>
                <a:cs typeface="Times New Roman"/>
              </a:rPr>
              <a:t>yapım işleri </a:t>
            </a:r>
            <a:r>
              <a:rPr sz="1800" spc="-5" dirty="0">
                <a:latin typeface="Carlito"/>
                <a:cs typeface="Times New Roman"/>
              </a:rPr>
              <a:t>faaliyetlerinde </a:t>
            </a:r>
            <a:r>
              <a:rPr sz="1800" b="1" spc="-35" dirty="0">
                <a:latin typeface="Carlito"/>
                <a:cs typeface="Times New Roman"/>
              </a:rPr>
              <a:t>T.C. </a:t>
            </a:r>
            <a:r>
              <a:rPr sz="1800" b="1" spc="-5" dirty="0">
                <a:latin typeface="Carlito"/>
                <a:cs typeface="Times New Roman"/>
              </a:rPr>
              <a:t>Sanayi ve </a:t>
            </a:r>
            <a:r>
              <a:rPr sz="1800" b="1" spc="-20" dirty="0">
                <a:latin typeface="Carlito"/>
                <a:cs typeface="Times New Roman"/>
              </a:rPr>
              <a:t>Teknoloji  </a:t>
            </a:r>
            <a:r>
              <a:rPr sz="1800" b="1" spc="-5" dirty="0">
                <a:latin typeface="Carlito"/>
                <a:cs typeface="Times New Roman"/>
              </a:rPr>
              <a:t>Bakanlığı’nın </a:t>
            </a:r>
            <a:r>
              <a:rPr sz="1800" b="1" dirty="0">
                <a:latin typeface="Carlito"/>
                <a:cs typeface="Times New Roman"/>
              </a:rPr>
              <a:t>genel </a:t>
            </a:r>
            <a:r>
              <a:rPr sz="1800" b="1" spc="-5" dirty="0">
                <a:latin typeface="Carlito"/>
                <a:cs typeface="Times New Roman"/>
              </a:rPr>
              <a:t>koordinasyonunu </a:t>
            </a:r>
            <a:r>
              <a:rPr sz="1800" dirty="0">
                <a:latin typeface="Carlito"/>
                <a:cs typeface="Times New Roman"/>
              </a:rPr>
              <a:t>ve </a:t>
            </a:r>
            <a:r>
              <a:rPr sz="1800" b="1" dirty="0">
                <a:latin typeface="Carlito"/>
                <a:cs typeface="Times New Roman"/>
              </a:rPr>
              <a:t>Ankara </a:t>
            </a:r>
            <a:r>
              <a:rPr sz="1800" b="1" spc="-5" dirty="0">
                <a:latin typeface="Carlito"/>
                <a:cs typeface="Times New Roman"/>
              </a:rPr>
              <a:t>Kalkınma Ajansı’nın </a:t>
            </a:r>
            <a:r>
              <a:rPr sz="1800" b="1" dirty="0">
                <a:latin typeface="Carlito"/>
                <a:cs typeface="Times New Roman"/>
              </a:rPr>
              <a:t>mali  </a:t>
            </a:r>
            <a:r>
              <a:rPr sz="1800" b="1" spc="-5" dirty="0">
                <a:latin typeface="Carlito"/>
                <a:cs typeface="Times New Roman"/>
              </a:rPr>
              <a:t>desteğini </a:t>
            </a:r>
            <a:r>
              <a:rPr sz="1800" spc="-5" dirty="0">
                <a:latin typeface="Carlito"/>
                <a:cs typeface="Times New Roman"/>
              </a:rPr>
              <a:t>projelerde </a:t>
            </a:r>
            <a:r>
              <a:rPr sz="1800" dirty="0">
                <a:latin typeface="Carlito"/>
                <a:cs typeface="Times New Roman"/>
              </a:rPr>
              <a:t>görünür </a:t>
            </a:r>
            <a:r>
              <a:rPr sz="1800" spc="-5" dirty="0">
                <a:latin typeface="Carlito"/>
                <a:cs typeface="Times New Roman"/>
              </a:rPr>
              <a:t>kılmak </a:t>
            </a:r>
            <a:r>
              <a:rPr sz="1800" dirty="0">
                <a:latin typeface="Carlito"/>
                <a:cs typeface="Times New Roman"/>
              </a:rPr>
              <a:t>ve </a:t>
            </a:r>
            <a:r>
              <a:rPr sz="1800" spc="-5" dirty="0">
                <a:latin typeface="Carlito"/>
                <a:cs typeface="Times New Roman"/>
              </a:rPr>
              <a:t>tanıtmak </a:t>
            </a:r>
            <a:r>
              <a:rPr sz="1800" dirty="0">
                <a:latin typeface="Carlito"/>
                <a:cs typeface="Times New Roman"/>
              </a:rPr>
              <a:t>için </a:t>
            </a:r>
            <a:r>
              <a:rPr sz="1800" spc="-5" dirty="0">
                <a:latin typeface="Carlito"/>
                <a:cs typeface="Times New Roman"/>
              </a:rPr>
              <a:t>gerekli </a:t>
            </a:r>
            <a:r>
              <a:rPr sz="1800" dirty="0">
                <a:latin typeface="Carlito"/>
                <a:cs typeface="Times New Roman"/>
              </a:rPr>
              <a:t>önlemleri </a:t>
            </a:r>
            <a:r>
              <a:rPr sz="1800" spc="-5" dirty="0">
                <a:latin typeface="Carlito"/>
                <a:cs typeface="Times New Roman"/>
              </a:rPr>
              <a:t>proje  uygulama süresi </a:t>
            </a:r>
            <a:r>
              <a:rPr sz="1800" dirty="0">
                <a:latin typeface="Carlito"/>
                <a:cs typeface="Times New Roman"/>
              </a:rPr>
              <a:t>ve </a:t>
            </a:r>
            <a:r>
              <a:rPr sz="1800" spc="-5" dirty="0">
                <a:latin typeface="Carlito"/>
                <a:cs typeface="Times New Roman"/>
              </a:rPr>
              <a:t>takip eden </a:t>
            </a:r>
            <a:r>
              <a:rPr sz="1800" dirty="0">
                <a:latin typeface="Carlito"/>
                <a:cs typeface="Times New Roman"/>
              </a:rPr>
              <a:t>kredi </a:t>
            </a:r>
            <a:r>
              <a:rPr sz="1800" spc="-10" dirty="0">
                <a:latin typeface="Carlito"/>
                <a:cs typeface="Times New Roman"/>
              </a:rPr>
              <a:t>ödeme </a:t>
            </a:r>
            <a:r>
              <a:rPr sz="1800" spc="-5" dirty="0">
                <a:latin typeface="Carlito"/>
                <a:cs typeface="Times New Roman"/>
              </a:rPr>
              <a:t>süresi boyunca </a:t>
            </a:r>
            <a:r>
              <a:rPr sz="1800" dirty="0">
                <a:latin typeface="Carlito"/>
                <a:cs typeface="Times New Roman"/>
              </a:rPr>
              <a:t>almanız  </a:t>
            </a:r>
            <a:r>
              <a:rPr sz="1800" spc="-10" dirty="0">
                <a:latin typeface="Carlito"/>
                <a:cs typeface="Times New Roman"/>
              </a:rPr>
              <a:t>gerekmektedir. </a:t>
            </a:r>
            <a:r>
              <a:rPr sz="1800" spc="-5" dirty="0">
                <a:latin typeface="Carlito"/>
                <a:cs typeface="Times New Roman"/>
              </a:rPr>
              <a:t>(Genel Koşullar </a:t>
            </a:r>
            <a:r>
              <a:rPr sz="1800" dirty="0">
                <a:latin typeface="Carlito"/>
                <a:cs typeface="Times New Roman"/>
              </a:rPr>
              <a:t>Madde 6</a:t>
            </a:r>
            <a:r>
              <a:rPr sz="1800" spc="-10" dirty="0">
                <a:latin typeface="Carlito"/>
                <a:cs typeface="Times New Roman"/>
              </a:rPr>
              <a:t> </a:t>
            </a:r>
            <a:r>
              <a:rPr sz="1800" spc="-5" dirty="0">
                <a:latin typeface="Carlito"/>
                <a:cs typeface="Times New Roman"/>
              </a:rPr>
              <a:t>Görünürlük)</a:t>
            </a:r>
            <a:endParaRPr sz="18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1200" dirty="0">
              <a:latin typeface="Carlito"/>
              <a:cs typeface="Times New Roman"/>
            </a:endParaRPr>
          </a:p>
          <a:p>
            <a:pPr marL="297815" indent="-285750">
              <a:lnSpc>
                <a:spcPct val="100000"/>
              </a:lnSpc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r>
              <a:rPr sz="1800" dirty="0">
                <a:latin typeface="Carlito"/>
                <a:cs typeface="Times New Roman"/>
              </a:rPr>
              <a:t>Tüm düzenlemeler </a:t>
            </a:r>
            <a:r>
              <a:rPr sz="1800" spc="-5" dirty="0">
                <a:latin typeface="Carlito"/>
                <a:cs typeface="Times New Roman"/>
              </a:rPr>
              <a:t>Görünürlük </a:t>
            </a:r>
            <a:r>
              <a:rPr sz="1800" dirty="0">
                <a:latin typeface="Carlito"/>
                <a:cs typeface="Times New Roman"/>
              </a:rPr>
              <a:t>Rehberine uygun bir </a:t>
            </a:r>
            <a:r>
              <a:rPr sz="1800" spc="-5" dirty="0">
                <a:latin typeface="Carlito"/>
                <a:cs typeface="Times New Roman"/>
              </a:rPr>
              <a:t>şekilde</a:t>
            </a:r>
            <a:r>
              <a:rPr sz="1800" spc="-40" dirty="0">
                <a:latin typeface="Carlito"/>
                <a:cs typeface="Times New Roman"/>
              </a:rPr>
              <a:t> </a:t>
            </a:r>
            <a:r>
              <a:rPr sz="1800" spc="-10" dirty="0" err="1">
                <a:latin typeface="Carlito"/>
                <a:cs typeface="Times New Roman"/>
              </a:rPr>
              <a:t>yapılmalıdır</a:t>
            </a:r>
            <a:r>
              <a:rPr sz="1800" spc="-10" dirty="0">
                <a:latin typeface="Carlito"/>
                <a:cs typeface="Times New Roman"/>
              </a:rPr>
              <a:t>.</a:t>
            </a:r>
            <a:endParaRPr lang="tr-TR" sz="1800" spc="-10" dirty="0">
              <a:latin typeface="Carlito"/>
              <a:cs typeface="Times New Roman"/>
            </a:endParaRPr>
          </a:p>
          <a:p>
            <a:pPr marL="297815" indent="-285750">
              <a:lnSpc>
                <a:spcPct val="100000"/>
              </a:lnSpc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endParaRPr sz="1800" dirty="0">
              <a:latin typeface="Carlito"/>
              <a:cs typeface="Times New Roman"/>
            </a:endParaRPr>
          </a:p>
          <a:p>
            <a:pPr marL="298450" marR="6350" indent="-285750">
              <a:lnSpc>
                <a:spcPct val="100000"/>
              </a:lnSpc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r>
              <a:rPr sz="1800" spc="-5" dirty="0">
                <a:latin typeface="Carlito"/>
                <a:cs typeface="Times New Roman"/>
              </a:rPr>
              <a:t>Her </a:t>
            </a:r>
            <a:r>
              <a:rPr sz="1800" dirty="0">
                <a:latin typeface="Carlito"/>
                <a:cs typeface="Times New Roman"/>
              </a:rPr>
              <a:t>türlü </a:t>
            </a:r>
            <a:r>
              <a:rPr sz="1800" spc="-5" dirty="0">
                <a:latin typeface="Carlito"/>
                <a:cs typeface="Times New Roman"/>
              </a:rPr>
              <a:t>tesis, makine </a:t>
            </a:r>
            <a:r>
              <a:rPr sz="1800" dirty="0">
                <a:latin typeface="Carlito"/>
                <a:cs typeface="Times New Roman"/>
              </a:rPr>
              <a:t>ve </a:t>
            </a:r>
            <a:r>
              <a:rPr sz="1800" spc="-5" dirty="0">
                <a:latin typeface="Carlito"/>
                <a:cs typeface="Times New Roman"/>
              </a:rPr>
              <a:t>teçhizat üzerinde ajansın desteği </a:t>
            </a:r>
            <a:r>
              <a:rPr sz="1800" dirty="0">
                <a:latin typeface="Carlito"/>
                <a:cs typeface="Times New Roman"/>
              </a:rPr>
              <a:t>ile </a:t>
            </a:r>
            <a:r>
              <a:rPr sz="1800" spc="-5" dirty="0">
                <a:latin typeface="Carlito"/>
                <a:cs typeface="Times New Roman"/>
              </a:rPr>
              <a:t>sağlandığını  </a:t>
            </a:r>
            <a:r>
              <a:rPr sz="1800" dirty="0">
                <a:latin typeface="Carlito"/>
                <a:cs typeface="Times New Roman"/>
              </a:rPr>
              <a:t>belirten ifadeler ile Bakanlık ve ajans logosunun </a:t>
            </a:r>
            <a:r>
              <a:rPr sz="1800" spc="5" dirty="0">
                <a:latin typeface="Carlito"/>
                <a:cs typeface="Times New Roman"/>
              </a:rPr>
              <a:t>yer </a:t>
            </a:r>
            <a:r>
              <a:rPr sz="1800" spc="-5" dirty="0">
                <a:latin typeface="Carlito"/>
                <a:cs typeface="Times New Roman"/>
              </a:rPr>
              <a:t>alması</a:t>
            </a:r>
            <a:r>
              <a:rPr sz="1800" spc="-95" dirty="0">
                <a:latin typeface="Carlito"/>
                <a:cs typeface="Times New Roman"/>
              </a:rPr>
              <a:t> </a:t>
            </a:r>
            <a:r>
              <a:rPr sz="1800" spc="-10" dirty="0" err="1">
                <a:latin typeface="Carlito"/>
                <a:cs typeface="Times New Roman"/>
              </a:rPr>
              <a:t>gerekmektedir</a:t>
            </a:r>
            <a:r>
              <a:rPr sz="1800" spc="-10" dirty="0">
                <a:latin typeface="Carlito"/>
                <a:cs typeface="Times New Roman"/>
              </a:rPr>
              <a:t>.</a:t>
            </a:r>
            <a:endParaRPr lang="tr-TR" sz="1800" spc="-10" dirty="0">
              <a:latin typeface="Carlito"/>
              <a:cs typeface="Times New Roman"/>
            </a:endParaRPr>
          </a:p>
          <a:p>
            <a:pPr marL="298450" marR="6350" indent="-285750">
              <a:lnSpc>
                <a:spcPct val="100000"/>
              </a:lnSpc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endParaRPr sz="1800" dirty="0">
              <a:latin typeface="Carlito"/>
              <a:cs typeface="Times New Roman"/>
            </a:endParaRPr>
          </a:p>
          <a:p>
            <a:pPr marL="297815" indent="-285750">
              <a:lnSpc>
                <a:spcPct val="100000"/>
              </a:lnSpc>
              <a:buClr>
                <a:srgbClr val="C00000"/>
              </a:buClr>
              <a:buSzPct val="94444"/>
              <a:buFont typeface="Wingdings" panose="05000000000000000000" pitchFamily="2" charset="2"/>
              <a:buChar char="§"/>
              <a:tabLst>
                <a:tab pos="93980" algn="l"/>
              </a:tabLst>
            </a:pPr>
            <a:r>
              <a:rPr sz="1800" dirty="0">
                <a:latin typeface="Carlito"/>
                <a:cs typeface="Times New Roman"/>
              </a:rPr>
              <a:t>Destek</a:t>
            </a:r>
            <a:r>
              <a:rPr sz="1800" spc="120" dirty="0">
                <a:latin typeface="Carlito"/>
                <a:cs typeface="Times New Roman"/>
              </a:rPr>
              <a:t> </a:t>
            </a:r>
            <a:r>
              <a:rPr sz="1800" spc="-5" dirty="0">
                <a:latin typeface="Carlito"/>
                <a:cs typeface="Times New Roman"/>
              </a:rPr>
              <a:t>başvurusu</a:t>
            </a:r>
            <a:r>
              <a:rPr sz="1800" spc="120" dirty="0">
                <a:latin typeface="Carlito"/>
                <a:cs typeface="Times New Roman"/>
              </a:rPr>
              <a:t> </a:t>
            </a:r>
            <a:r>
              <a:rPr sz="1800" spc="-5" dirty="0">
                <a:latin typeface="Carlito"/>
                <a:cs typeface="Times New Roman"/>
              </a:rPr>
              <a:t>kapsamında</a:t>
            </a:r>
            <a:r>
              <a:rPr sz="1800" spc="114" dirty="0">
                <a:latin typeface="Carlito"/>
                <a:cs typeface="Times New Roman"/>
              </a:rPr>
              <a:t> </a:t>
            </a:r>
            <a:r>
              <a:rPr sz="1800" dirty="0">
                <a:latin typeface="Carlito"/>
                <a:cs typeface="Times New Roman"/>
              </a:rPr>
              <a:t>yapılan</a:t>
            </a:r>
            <a:r>
              <a:rPr sz="1800" spc="100" dirty="0">
                <a:latin typeface="Carlito"/>
                <a:cs typeface="Times New Roman"/>
              </a:rPr>
              <a:t> </a:t>
            </a:r>
            <a:r>
              <a:rPr sz="1800" spc="-5" dirty="0">
                <a:latin typeface="Carlito"/>
                <a:cs typeface="Times New Roman"/>
              </a:rPr>
              <a:t>faaliyetler</a:t>
            </a:r>
            <a:r>
              <a:rPr sz="1800" spc="120" dirty="0">
                <a:latin typeface="Carlito"/>
                <a:cs typeface="Times New Roman"/>
              </a:rPr>
              <a:t> </a:t>
            </a:r>
            <a:r>
              <a:rPr sz="1800" dirty="0">
                <a:latin typeface="Carlito"/>
                <a:cs typeface="Times New Roman"/>
              </a:rPr>
              <a:t>sonucunda</a:t>
            </a:r>
            <a:r>
              <a:rPr sz="1800" spc="120" dirty="0">
                <a:latin typeface="Carlito"/>
                <a:cs typeface="Times New Roman"/>
              </a:rPr>
              <a:t> </a:t>
            </a:r>
            <a:r>
              <a:rPr sz="1800" spc="-5" dirty="0">
                <a:latin typeface="Carlito"/>
                <a:cs typeface="Times New Roman"/>
              </a:rPr>
              <a:t>elde</a:t>
            </a:r>
            <a:r>
              <a:rPr sz="1800" spc="114" dirty="0">
                <a:latin typeface="Carlito"/>
                <a:cs typeface="Times New Roman"/>
              </a:rPr>
              <a:t> </a:t>
            </a:r>
            <a:r>
              <a:rPr sz="1800" dirty="0" err="1">
                <a:latin typeface="Carlito"/>
                <a:cs typeface="Times New Roman"/>
              </a:rPr>
              <a:t>edilecek</a:t>
            </a:r>
            <a:r>
              <a:rPr sz="1800" spc="120" dirty="0">
                <a:latin typeface="Carlito"/>
                <a:cs typeface="Times New Roman"/>
              </a:rPr>
              <a:t> </a:t>
            </a:r>
            <a:r>
              <a:rPr sz="1800" dirty="0" err="1">
                <a:latin typeface="Carlito"/>
                <a:cs typeface="Times New Roman"/>
              </a:rPr>
              <a:t>olan</a:t>
            </a:r>
            <a:r>
              <a:rPr lang="tr-TR" sz="1800" dirty="0">
                <a:latin typeface="Carlito"/>
                <a:cs typeface="Times New Roman"/>
              </a:rPr>
              <a:t> </a:t>
            </a:r>
            <a:r>
              <a:rPr sz="1800" b="1" dirty="0" err="1">
                <a:latin typeface="Carlito"/>
                <a:cs typeface="Times New Roman"/>
              </a:rPr>
              <a:t>tüm</a:t>
            </a:r>
            <a:r>
              <a:rPr sz="1800" b="1" dirty="0">
                <a:latin typeface="Carlito"/>
                <a:cs typeface="Times New Roman"/>
              </a:rPr>
              <a:t> </a:t>
            </a:r>
            <a:r>
              <a:rPr sz="1800" b="1" spc="-5" dirty="0">
                <a:latin typeface="Carlito"/>
                <a:cs typeface="Times New Roman"/>
              </a:rPr>
              <a:t>çıktılar </a:t>
            </a:r>
            <a:r>
              <a:rPr sz="1800" b="1" dirty="0">
                <a:latin typeface="Carlito"/>
                <a:cs typeface="Times New Roman"/>
              </a:rPr>
              <a:t>yayımlanmadan/basılmadan önce </a:t>
            </a:r>
            <a:r>
              <a:rPr sz="1800" spc="-5" dirty="0">
                <a:latin typeface="Carlito"/>
                <a:cs typeface="Times New Roman"/>
              </a:rPr>
              <a:t>Ajansın </a:t>
            </a:r>
            <a:r>
              <a:rPr sz="1800" dirty="0">
                <a:latin typeface="Carlito"/>
                <a:cs typeface="Times New Roman"/>
              </a:rPr>
              <a:t>onayına</a:t>
            </a:r>
            <a:r>
              <a:rPr sz="1800" spc="-195" dirty="0">
                <a:latin typeface="Carlito"/>
                <a:cs typeface="Times New Roman"/>
              </a:rPr>
              <a:t> </a:t>
            </a:r>
            <a:r>
              <a:rPr sz="1800" spc="-10" dirty="0">
                <a:latin typeface="Carlito"/>
                <a:cs typeface="Times New Roman"/>
              </a:rPr>
              <a:t>sunulmalıdır.</a:t>
            </a:r>
            <a:endParaRPr sz="18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4382" y="538733"/>
            <a:ext cx="1495933" cy="219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0391" y="4940808"/>
            <a:ext cx="1364100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12335" y="5173979"/>
            <a:ext cx="1304925" cy="6858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1600" b="1" spc="-15" dirty="0">
                <a:latin typeface="Carlito"/>
                <a:cs typeface="Carlito"/>
              </a:rPr>
              <a:t>Yararlanıcı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Carlito"/>
                <a:cs typeface="Carlito"/>
              </a:rPr>
              <a:t>Logosu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79919" y="4844796"/>
            <a:ext cx="1304544" cy="1304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13</a:t>
            </a:r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084BC1FC-B9D1-4514-B409-30A46AADC44C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>
            <a:extLst>
              <a:ext uri="{FF2B5EF4-FFF2-40B4-BE49-F238E27FC236}">
                <a16:creationId xmlns:a16="http://schemas.microsoft.com/office/drawing/2014/main" id="{57ED29E4-1EF4-41DD-A2D5-B34694E81753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5C285223-118B-434D-9A2D-49E594CAF8B4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5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063497"/>
            <a:ext cx="7230745" cy="43413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7205" indent="-485140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dirty="0">
                <a:latin typeface="Carlito"/>
                <a:cs typeface="Times New Roman"/>
              </a:rPr>
              <a:t>Proje süresi içerisinde yapılan</a:t>
            </a:r>
            <a:r>
              <a:rPr sz="2000" spc="-13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harcamalar,</a:t>
            </a:r>
            <a:endParaRPr sz="2000" dirty="0">
              <a:latin typeface="Carlito"/>
              <a:cs typeface="Times New Roman"/>
            </a:endParaRPr>
          </a:p>
          <a:p>
            <a:pPr marL="497205" indent="-485140">
              <a:lnSpc>
                <a:spcPct val="100000"/>
              </a:lnSpc>
              <a:spcBef>
                <a:spcPts val="80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dirty="0">
                <a:latin typeface="Carlito"/>
                <a:cs typeface="Times New Roman"/>
              </a:rPr>
              <a:t>Proje bütçesinde </a:t>
            </a:r>
            <a:r>
              <a:rPr sz="2000" spc="-5" dirty="0">
                <a:latin typeface="Carlito"/>
                <a:cs typeface="Times New Roman"/>
              </a:rPr>
              <a:t>yer</a:t>
            </a:r>
            <a:r>
              <a:rPr sz="2000" spc="-100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alması,</a:t>
            </a:r>
            <a:endParaRPr sz="2000" dirty="0">
              <a:latin typeface="Carlito"/>
              <a:cs typeface="Times New Roman"/>
            </a:endParaRPr>
          </a:p>
          <a:p>
            <a:pPr marL="497205" marR="5080" indent="-485140">
              <a:lnSpc>
                <a:spcPct val="70000"/>
              </a:lnSpc>
              <a:spcBef>
                <a:spcPts val="79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spc="-5" dirty="0" err="1">
                <a:latin typeface="Carlito"/>
                <a:cs typeface="Times New Roman"/>
              </a:rPr>
              <a:t>Faturaları</a:t>
            </a:r>
            <a:r>
              <a:rPr lang="tr-TR" sz="2000" spc="-5" dirty="0">
                <a:latin typeface="Carlito"/>
                <a:cs typeface="Times New Roman"/>
              </a:rPr>
              <a:t>n, </a:t>
            </a:r>
            <a:r>
              <a:rPr sz="2000" spc="-5" dirty="0" err="1">
                <a:latin typeface="Carlito"/>
                <a:cs typeface="Times New Roman"/>
              </a:rPr>
              <a:t>ilgili</a:t>
            </a:r>
            <a:r>
              <a:rPr sz="2000" spc="-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bütçe </a:t>
            </a:r>
            <a:r>
              <a:rPr sz="2000" spc="-5" dirty="0">
                <a:latin typeface="Carlito"/>
                <a:cs typeface="Times New Roman"/>
              </a:rPr>
              <a:t>kalemi açıklaması, </a:t>
            </a:r>
            <a:r>
              <a:rPr sz="2000" dirty="0">
                <a:latin typeface="Carlito"/>
                <a:cs typeface="Times New Roman"/>
              </a:rPr>
              <a:t>birim </a:t>
            </a:r>
            <a:r>
              <a:rPr sz="2000" spc="-5" dirty="0">
                <a:latin typeface="Carlito"/>
                <a:cs typeface="Times New Roman"/>
              </a:rPr>
              <a:t>miktarı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tutarı ile  uyumlu</a:t>
            </a:r>
            <a:r>
              <a:rPr sz="2000" spc="-15" dirty="0">
                <a:latin typeface="Carlito"/>
                <a:cs typeface="Times New Roman"/>
              </a:rPr>
              <a:t> </a:t>
            </a:r>
            <a:r>
              <a:rPr sz="2000" spc="-5" dirty="0">
                <a:latin typeface="Carlito"/>
                <a:cs typeface="Times New Roman"/>
              </a:rPr>
              <a:t>olması,</a:t>
            </a:r>
            <a:endParaRPr sz="2000" dirty="0">
              <a:latin typeface="Carlito"/>
              <a:cs typeface="Times New Roman"/>
            </a:endParaRPr>
          </a:p>
          <a:p>
            <a:pPr marL="497205" indent="-485140">
              <a:lnSpc>
                <a:spcPts val="2039"/>
              </a:lnSpc>
              <a:spcBef>
                <a:spcPts val="8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spc="-25" dirty="0">
                <a:latin typeface="Carlito"/>
                <a:cs typeface="Times New Roman"/>
              </a:rPr>
              <a:t>Yapılacak </a:t>
            </a:r>
            <a:r>
              <a:rPr sz="2000" dirty="0">
                <a:latin typeface="Carlito"/>
                <a:cs typeface="Times New Roman"/>
              </a:rPr>
              <a:t>olan her türlü </a:t>
            </a:r>
            <a:r>
              <a:rPr sz="2000" spc="-5" dirty="0">
                <a:latin typeface="Carlito"/>
                <a:cs typeface="Times New Roman"/>
              </a:rPr>
              <a:t>makine </a:t>
            </a:r>
            <a:r>
              <a:rPr sz="2000" dirty="0">
                <a:latin typeface="Carlito"/>
                <a:cs typeface="Times New Roman"/>
              </a:rPr>
              <a:t>ve donanım tedariğinde</a:t>
            </a:r>
            <a:r>
              <a:rPr sz="2000" spc="-12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teknik</a:t>
            </a:r>
          </a:p>
          <a:p>
            <a:pPr marL="497205">
              <a:lnSpc>
                <a:spcPts val="2039"/>
              </a:lnSpc>
            </a:pPr>
            <a:r>
              <a:rPr sz="2000" spc="-5" dirty="0">
                <a:latin typeface="Carlito"/>
                <a:cs typeface="Times New Roman"/>
              </a:rPr>
              <a:t>şartları karşılaması koşuluyla </a:t>
            </a:r>
            <a:r>
              <a:rPr sz="2000" dirty="0">
                <a:latin typeface="Carlito"/>
                <a:cs typeface="Times New Roman"/>
              </a:rPr>
              <a:t>yerli </a:t>
            </a:r>
            <a:r>
              <a:rPr sz="2000" spc="-5" dirty="0">
                <a:latin typeface="Carlito"/>
                <a:cs typeface="Times New Roman"/>
              </a:rPr>
              <a:t>üretime </a:t>
            </a:r>
            <a:r>
              <a:rPr sz="2000" dirty="0">
                <a:latin typeface="Carlito"/>
                <a:cs typeface="Times New Roman"/>
              </a:rPr>
              <a:t>öncelik</a:t>
            </a:r>
            <a:r>
              <a:rPr sz="2000" spc="-135" dirty="0">
                <a:latin typeface="Carlito"/>
                <a:cs typeface="Times New Roman"/>
              </a:rPr>
              <a:t> </a:t>
            </a:r>
            <a:r>
              <a:rPr sz="2000" spc="-10" dirty="0">
                <a:latin typeface="Carlito"/>
                <a:cs typeface="Times New Roman"/>
              </a:rPr>
              <a:t>sağlanacaktır.</a:t>
            </a:r>
            <a:endParaRPr sz="2000" dirty="0">
              <a:latin typeface="Carlito"/>
              <a:cs typeface="Times New Roman"/>
            </a:endParaRPr>
          </a:p>
          <a:p>
            <a:pPr marL="497205" indent="-485140">
              <a:lnSpc>
                <a:spcPts val="2039"/>
              </a:lnSpc>
              <a:spcBef>
                <a:spcPts val="8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spc="-5" dirty="0">
                <a:latin typeface="Carlito"/>
                <a:cs typeface="Times New Roman"/>
              </a:rPr>
              <a:t>Bir </a:t>
            </a:r>
            <a:r>
              <a:rPr sz="2000" spc="-10" dirty="0">
                <a:latin typeface="Carlito"/>
                <a:cs typeface="Times New Roman"/>
              </a:rPr>
              <a:t>mal/hizmet alımı </a:t>
            </a:r>
            <a:r>
              <a:rPr sz="2000" spc="-5" dirty="0">
                <a:latin typeface="Carlito"/>
                <a:cs typeface="Times New Roman"/>
              </a:rPr>
              <a:t>için </a:t>
            </a:r>
            <a:r>
              <a:rPr sz="2000" dirty="0">
                <a:latin typeface="Carlito"/>
                <a:cs typeface="Times New Roman"/>
              </a:rPr>
              <a:t>başvuru </a:t>
            </a:r>
            <a:r>
              <a:rPr sz="2000" spc="-5" dirty="0">
                <a:latin typeface="Carlito"/>
                <a:cs typeface="Times New Roman"/>
              </a:rPr>
              <a:t>sırasında </a:t>
            </a:r>
            <a:r>
              <a:rPr sz="2000" dirty="0">
                <a:latin typeface="Carlito"/>
                <a:cs typeface="Times New Roman"/>
              </a:rPr>
              <a:t>sunulan</a:t>
            </a:r>
            <a:r>
              <a:rPr sz="2000" spc="-6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proforma</a:t>
            </a:r>
          </a:p>
          <a:p>
            <a:pPr marL="497205">
              <a:lnSpc>
                <a:spcPts val="1680"/>
              </a:lnSpc>
            </a:pPr>
            <a:r>
              <a:rPr sz="2000" spc="-5" dirty="0">
                <a:latin typeface="Carlito"/>
                <a:cs typeface="Times New Roman"/>
              </a:rPr>
              <a:t>fatura/</a:t>
            </a:r>
            <a:r>
              <a:rPr sz="2000" spc="-5" dirty="0" err="1">
                <a:latin typeface="Carlito"/>
                <a:cs typeface="Times New Roman"/>
              </a:rPr>
              <a:t>teklif</a:t>
            </a:r>
            <a:r>
              <a:rPr sz="2000" spc="-5" dirty="0">
                <a:latin typeface="Carlito"/>
                <a:cs typeface="Times New Roman"/>
              </a:rPr>
              <a:t> </a:t>
            </a:r>
            <a:r>
              <a:rPr lang="tr-TR" sz="2000" spc="-5" dirty="0">
                <a:latin typeface="Carlito"/>
                <a:cs typeface="Times New Roman"/>
              </a:rPr>
              <a:t>ve teknik şartname </a:t>
            </a:r>
            <a:r>
              <a:rPr sz="2000" spc="-5" dirty="0" err="1">
                <a:latin typeface="Carlito"/>
                <a:cs typeface="Times New Roman"/>
              </a:rPr>
              <a:t>ile</a:t>
            </a:r>
            <a:r>
              <a:rPr sz="2000" spc="-5" dirty="0">
                <a:latin typeface="Carlito"/>
                <a:cs typeface="Times New Roman"/>
              </a:rPr>
              <a:t> uygulama aşamasında </a:t>
            </a:r>
            <a:r>
              <a:rPr sz="2000" dirty="0">
                <a:latin typeface="Carlito"/>
                <a:cs typeface="Times New Roman"/>
              </a:rPr>
              <a:t>bu </a:t>
            </a:r>
            <a:r>
              <a:rPr sz="2000" spc="-5" dirty="0">
                <a:latin typeface="Carlito"/>
                <a:cs typeface="Times New Roman"/>
              </a:rPr>
              <a:t>mal/</a:t>
            </a:r>
            <a:r>
              <a:rPr sz="2000" spc="-5" dirty="0" err="1">
                <a:latin typeface="Carlito"/>
                <a:cs typeface="Times New Roman"/>
              </a:rPr>
              <a:t>hizmet</a:t>
            </a:r>
            <a:r>
              <a:rPr sz="2000" spc="-55" dirty="0">
                <a:latin typeface="Carlito"/>
                <a:cs typeface="Times New Roman"/>
              </a:rPr>
              <a:t> </a:t>
            </a:r>
            <a:r>
              <a:rPr sz="2000" spc="-10" dirty="0" err="1">
                <a:latin typeface="Carlito"/>
                <a:cs typeface="Times New Roman"/>
              </a:rPr>
              <a:t>alımı</a:t>
            </a:r>
            <a:r>
              <a:rPr lang="tr-TR" sz="2000" spc="-10" dirty="0">
                <a:latin typeface="Carlito"/>
                <a:cs typeface="Times New Roman"/>
              </a:rPr>
              <a:t> </a:t>
            </a:r>
            <a:r>
              <a:rPr sz="2000" spc="-5" dirty="0" err="1">
                <a:latin typeface="Carlito"/>
                <a:cs typeface="Times New Roman"/>
              </a:rPr>
              <a:t>gerçekleştiğinde</a:t>
            </a:r>
            <a:r>
              <a:rPr sz="2000" spc="-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kesilecek olan </a:t>
            </a:r>
            <a:r>
              <a:rPr sz="2000" dirty="0" err="1">
                <a:latin typeface="Carlito"/>
                <a:cs typeface="Times New Roman"/>
              </a:rPr>
              <a:t>fatura</a:t>
            </a:r>
            <a:r>
              <a:rPr sz="2000" dirty="0">
                <a:latin typeface="Carlito"/>
                <a:cs typeface="Times New Roman"/>
              </a:rPr>
              <a:t> </a:t>
            </a:r>
            <a:r>
              <a:rPr lang="tr-TR" sz="2000">
                <a:latin typeface="Carlito"/>
                <a:cs typeface="Times New Roman"/>
              </a:rPr>
              <a:t>uyumlu</a:t>
            </a:r>
            <a:r>
              <a:rPr sz="2000" spc="-5">
                <a:latin typeface="Carlito"/>
                <a:cs typeface="Times New Roman"/>
              </a:rPr>
              <a:t>  </a:t>
            </a:r>
            <a:r>
              <a:rPr sz="2000" spc="-15" dirty="0">
                <a:latin typeface="Carlito"/>
                <a:cs typeface="Times New Roman"/>
              </a:rPr>
              <a:t>olmalıdır.</a:t>
            </a:r>
            <a:endParaRPr sz="2000" dirty="0">
              <a:latin typeface="Carlito"/>
              <a:cs typeface="Times New Roman"/>
            </a:endParaRPr>
          </a:p>
          <a:p>
            <a:pPr marL="497205" indent="-485140">
              <a:lnSpc>
                <a:spcPts val="2039"/>
              </a:lnSpc>
              <a:spcBef>
                <a:spcPts val="7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uygulama </a:t>
            </a:r>
            <a:r>
              <a:rPr sz="2000" dirty="0">
                <a:latin typeface="Carlito"/>
                <a:cs typeface="Times New Roman"/>
              </a:rPr>
              <a:t>sürecinde </a:t>
            </a:r>
            <a:r>
              <a:rPr sz="2000" spc="-10" dirty="0">
                <a:latin typeface="Carlito"/>
                <a:cs typeface="Times New Roman"/>
              </a:rPr>
              <a:t>sözleşme </a:t>
            </a:r>
            <a:r>
              <a:rPr sz="2000" spc="-5" dirty="0">
                <a:latin typeface="Carlito"/>
                <a:cs typeface="Times New Roman"/>
              </a:rPr>
              <a:t>değişikliği olması</a:t>
            </a:r>
            <a:r>
              <a:rPr sz="2000" spc="-11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halinde</a:t>
            </a:r>
          </a:p>
          <a:p>
            <a:pPr marL="497205" marR="408940">
              <a:lnSpc>
                <a:spcPct val="70000"/>
              </a:lnSpc>
              <a:spcBef>
                <a:spcPts val="360"/>
              </a:spcBef>
            </a:pPr>
            <a:r>
              <a:rPr sz="2000" dirty="0">
                <a:latin typeface="Carlito"/>
                <a:cs typeface="Times New Roman"/>
              </a:rPr>
              <a:t>Ajansın onayladığı proforma fatura ve teknik </a:t>
            </a:r>
            <a:r>
              <a:rPr sz="2000" spc="-5" dirty="0">
                <a:latin typeface="Carlito"/>
                <a:cs typeface="Times New Roman"/>
              </a:rPr>
              <a:t>şartnameye</a:t>
            </a:r>
            <a:r>
              <a:rPr sz="2000" spc="-22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göre  </a:t>
            </a:r>
            <a:r>
              <a:rPr sz="2000" spc="-5" dirty="0">
                <a:latin typeface="Carlito"/>
                <a:cs typeface="Times New Roman"/>
              </a:rPr>
              <a:t>satın alım</a:t>
            </a:r>
            <a:r>
              <a:rPr sz="2000" spc="-35" dirty="0">
                <a:latin typeface="Carlito"/>
                <a:cs typeface="Times New Roman"/>
              </a:rPr>
              <a:t> </a:t>
            </a:r>
            <a:r>
              <a:rPr sz="2000" spc="-15" dirty="0">
                <a:latin typeface="Carlito"/>
                <a:cs typeface="Times New Roman"/>
              </a:rPr>
              <a:t>yapılmalıdır.</a:t>
            </a:r>
            <a:endParaRPr sz="2000" dirty="0">
              <a:latin typeface="Carlito"/>
              <a:cs typeface="Times New Roman"/>
            </a:endParaRPr>
          </a:p>
          <a:p>
            <a:pPr marL="497205" indent="-485140">
              <a:lnSpc>
                <a:spcPts val="2039"/>
              </a:lnSpc>
              <a:spcBef>
                <a:spcPts val="85"/>
              </a:spcBef>
              <a:buClr>
                <a:srgbClr val="C00000"/>
              </a:buClr>
              <a:buSzPct val="12000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Bütçesi, </a:t>
            </a:r>
            <a:r>
              <a:rPr sz="2000" spc="-10" dirty="0">
                <a:latin typeface="Carlito"/>
                <a:cs typeface="Times New Roman"/>
              </a:rPr>
              <a:t>Katma </a:t>
            </a:r>
            <a:r>
              <a:rPr sz="2000" dirty="0">
                <a:latin typeface="Carlito"/>
                <a:cs typeface="Times New Roman"/>
              </a:rPr>
              <a:t>Değer </a:t>
            </a:r>
            <a:r>
              <a:rPr sz="2000" spc="-35" dirty="0">
                <a:latin typeface="Carlito"/>
                <a:cs typeface="Times New Roman"/>
              </a:rPr>
              <a:t>Vergisi </a:t>
            </a:r>
            <a:r>
              <a:rPr sz="2000" dirty="0">
                <a:latin typeface="Carlito"/>
                <a:cs typeface="Times New Roman"/>
              </a:rPr>
              <a:t>(KDV) dahil</a:t>
            </a:r>
            <a:r>
              <a:rPr sz="2000" spc="-14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olarak</a:t>
            </a:r>
          </a:p>
          <a:p>
            <a:pPr marL="497205">
              <a:lnSpc>
                <a:spcPts val="1680"/>
              </a:lnSpc>
            </a:pPr>
            <a:r>
              <a:rPr sz="2000" spc="-10" dirty="0">
                <a:latin typeface="Carlito"/>
                <a:cs typeface="Times New Roman"/>
              </a:rPr>
              <a:t>düzenlenecektir. </a:t>
            </a:r>
            <a:r>
              <a:rPr sz="2000" dirty="0">
                <a:latin typeface="Carlito"/>
                <a:cs typeface="Times New Roman"/>
              </a:rPr>
              <a:t>Bu nedenle </a:t>
            </a:r>
            <a:r>
              <a:rPr sz="2000" spc="-10" dirty="0">
                <a:latin typeface="Carlito"/>
                <a:cs typeface="Times New Roman"/>
              </a:rPr>
              <a:t>mal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hizmet alımına</a:t>
            </a:r>
            <a:r>
              <a:rPr sz="2000" spc="-6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yönelik</a:t>
            </a:r>
          </a:p>
          <a:p>
            <a:pPr marL="497205">
              <a:lnSpc>
                <a:spcPts val="1680"/>
              </a:lnSpc>
            </a:pPr>
            <a:r>
              <a:rPr sz="2000" dirty="0">
                <a:latin typeface="Carlito"/>
                <a:cs typeface="Times New Roman"/>
              </a:rPr>
              <a:t>sunulacak </a:t>
            </a:r>
            <a:r>
              <a:rPr sz="2000" spc="-5" dirty="0">
                <a:latin typeface="Carlito"/>
                <a:cs typeface="Times New Roman"/>
              </a:rPr>
              <a:t>fiyat teklifleri </a:t>
            </a:r>
            <a:r>
              <a:rPr sz="2000" dirty="0">
                <a:latin typeface="Carlito"/>
                <a:cs typeface="Times New Roman"/>
              </a:rPr>
              <a:t>de </a:t>
            </a:r>
            <a:r>
              <a:rPr sz="2000" spc="-5" dirty="0">
                <a:latin typeface="Carlito"/>
                <a:cs typeface="Times New Roman"/>
              </a:rPr>
              <a:t>(Proforma </a:t>
            </a:r>
            <a:r>
              <a:rPr sz="2000" dirty="0">
                <a:latin typeface="Carlito"/>
                <a:cs typeface="Times New Roman"/>
              </a:rPr>
              <a:t>Fatura) KDV</a:t>
            </a:r>
            <a:r>
              <a:rPr sz="2000" spc="-16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dahil</a:t>
            </a:r>
          </a:p>
          <a:p>
            <a:pPr marL="497205">
              <a:lnSpc>
                <a:spcPts val="2039"/>
              </a:lnSpc>
            </a:pPr>
            <a:r>
              <a:rPr sz="2000" spc="-10" dirty="0">
                <a:latin typeface="Carlito"/>
                <a:cs typeface="Times New Roman"/>
              </a:rPr>
              <a:t>düzenlenmelidir.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4797" y="538733"/>
            <a:ext cx="2247518" cy="271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14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DE9005F-6F14-4A2D-B3E7-B6EE352BA2A9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30244B28-FE64-4156-980E-228DF385799B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908C1219-3065-4E90-82DE-52B5047C1A5E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035761"/>
            <a:ext cx="7432040" cy="4625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7205" indent="-485140">
              <a:lnSpc>
                <a:spcPts val="2650"/>
              </a:lnSpc>
              <a:spcBef>
                <a:spcPts val="105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5" dirty="0">
                <a:latin typeface="Carlito"/>
                <a:cs typeface="Times New Roman"/>
              </a:rPr>
              <a:t>Mali </a:t>
            </a:r>
            <a:r>
              <a:rPr sz="2400" dirty="0">
                <a:latin typeface="Carlito"/>
                <a:cs typeface="Times New Roman"/>
              </a:rPr>
              <a:t>destek hiçbir koşulda </a:t>
            </a:r>
            <a:r>
              <a:rPr sz="2400" spc="-5" dirty="0">
                <a:latin typeface="Carlito"/>
                <a:cs typeface="Times New Roman"/>
              </a:rPr>
              <a:t>sözleşmede</a:t>
            </a:r>
            <a:r>
              <a:rPr sz="2400" spc="-8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belirtilen</a:t>
            </a:r>
            <a:endParaRPr sz="2400" dirty="0">
              <a:latin typeface="Carlito"/>
              <a:cs typeface="Times New Roman"/>
            </a:endParaRPr>
          </a:p>
          <a:p>
            <a:pPr marL="497205">
              <a:lnSpc>
                <a:spcPts val="2185"/>
              </a:lnSpc>
            </a:pPr>
            <a:r>
              <a:rPr sz="2400" dirty="0">
                <a:latin typeface="Carlito"/>
                <a:cs typeface="Times New Roman"/>
              </a:rPr>
              <a:t>tutarı </a:t>
            </a:r>
            <a:r>
              <a:rPr sz="2400" spc="-5" dirty="0">
                <a:latin typeface="Carlito"/>
                <a:cs typeface="Times New Roman"/>
              </a:rPr>
              <a:t>geçemez; sözleşme </a:t>
            </a:r>
            <a:r>
              <a:rPr sz="2400" dirty="0">
                <a:latin typeface="Carlito"/>
                <a:cs typeface="Times New Roman"/>
              </a:rPr>
              <a:t>tutarını aşan </a:t>
            </a:r>
            <a:r>
              <a:rPr sz="2400" spc="-5" dirty="0">
                <a:latin typeface="Carlito"/>
                <a:cs typeface="Times New Roman"/>
              </a:rPr>
              <a:t>ek</a:t>
            </a:r>
            <a:r>
              <a:rPr sz="2400" spc="-5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ödeme</a:t>
            </a:r>
          </a:p>
          <a:p>
            <a:pPr marL="497205">
              <a:lnSpc>
                <a:spcPts val="2185"/>
              </a:lnSpc>
            </a:pPr>
            <a:r>
              <a:rPr sz="2400" spc="-5" dirty="0">
                <a:latin typeface="Carlito"/>
                <a:cs typeface="Times New Roman"/>
              </a:rPr>
              <a:t>yapılamaz. Proje </a:t>
            </a:r>
            <a:r>
              <a:rPr sz="2400" dirty="0">
                <a:latin typeface="Carlito"/>
                <a:cs typeface="Times New Roman"/>
              </a:rPr>
              <a:t>sonunda, </a:t>
            </a:r>
            <a:r>
              <a:rPr sz="2400" spc="-5" dirty="0">
                <a:latin typeface="Carlito"/>
                <a:cs typeface="Times New Roman"/>
              </a:rPr>
              <a:t>gerçekleşen</a:t>
            </a:r>
            <a:r>
              <a:rPr sz="2400" spc="-6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bütçenin</a:t>
            </a:r>
          </a:p>
          <a:p>
            <a:pPr marL="497205">
              <a:lnSpc>
                <a:spcPts val="2185"/>
              </a:lnSpc>
            </a:pPr>
            <a:r>
              <a:rPr sz="2400" spc="-10" dirty="0">
                <a:latin typeface="Carlito"/>
                <a:cs typeface="Times New Roman"/>
              </a:rPr>
              <a:t>sözleşme </a:t>
            </a:r>
            <a:r>
              <a:rPr sz="2400" dirty="0">
                <a:latin typeface="Carlito"/>
                <a:cs typeface="Times New Roman"/>
              </a:rPr>
              <a:t>bütçesinden </a:t>
            </a:r>
            <a:r>
              <a:rPr sz="2400" spc="-5" dirty="0">
                <a:latin typeface="Carlito"/>
                <a:cs typeface="Times New Roman"/>
              </a:rPr>
              <a:t>fazla olması</a:t>
            </a:r>
            <a:r>
              <a:rPr sz="2400" spc="-1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durumunda,</a:t>
            </a:r>
          </a:p>
          <a:p>
            <a:pPr marL="497205">
              <a:lnSpc>
                <a:spcPts val="2185"/>
              </a:lnSpc>
            </a:pPr>
            <a:r>
              <a:rPr sz="2400" dirty="0">
                <a:latin typeface="Carlito"/>
                <a:cs typeface="Times New Roman"/>
              </a:rPr>
              <a:t>bütçeyi </a:t>
            </a:r>
            <a:r>
              <a:rPr sz="2400" spc="-5" dirty="0">
                <a:latin typeface="Carlito"/>
                <a:cs typeface="Times New Roman"/>
              </a:rPr>
              <a:t>aşan </a:t>
            </a:r>
            <a:r>
              <a:rPr sz="2400" dirty="0">
                <a:latin typeface="Carlito"/>
                <a:cs typeface="Times New Roman"/>
              </a:rPr>
              <a:t>miktar </a:t>
            </a:r>
            <a:r>
              <a:rPr sz="2400" spc="-5" dirty="0">
                <a:latin typeface="Carlito"/>
                <a:cs typeface="Times New Roman"/>
              </a:rPr>
              <a:t>yararlanıcı tarafından</a:t>
            </a:r>
            <a:r>
              <a:rPr sz="2400" spc="-50" dirty="0">
                <a:latin typeface="Carlito"/>
                <a:cs typeface="Times New Roman"/>
              </a:rPr>
              <a:t> </a:t>
            </a:r>
            <a:r>
              <a:rPr sz="2400" spc="-15" dirty="0">
                <a:latin typeface="Carlito"/>
                <a:cs typeface="Times New Roman"/>
              </a:rPr>
              <a:t>karşılanır.</a:t>
            </a:r>
            <a:endParaRPr sz="2400" dirty="0">
              <a:latin typeface="Carlito"/>
              <a:cs typeface="Times New Roman"/>
            </a:endParaRPr>
          </a:p>
          <a:p>
            <a:pPr marL="497205" marR="1497330">
              <a:lnSpc>
                <a:spcPct val="70100"/>
              </a:lnSpc>
              <a:spcBef>
                <a:spcPts val="465"/>
              </a:spcBef>
            </a:pPr>
            <a:r>
              <a:rPr sz="2400" spc="-5" dirty="0">
                <a:latin typeface="Carlito"/>
                <a:cs typeface="Times New Roman"/>
              </a:rPr>
              <a:t>Sözleşmeden </a:t>
            </a:r>
            <a:r>
              <a:rPr sz="2400" dirty="0">
                <a:latin typeface="Carlito"/>
                <a:cs typeface="Times New Roman"/>
              </a:rPr>
              <a:t>kaynaklanan damga</a:t>
            </a:r>
            <a:r>
              <a:rPr sz="2400" spc="-80" dirty="0">
                <a:latin typeface="Carlito"/>
                <a:cs typeface="Times New Roman"/>
              </a:rPr>
              <a:t> </a:t>
            </a:r>
            <a:r>
              <a:rPr sz="2400" spc="-10" dirty="0">
                <a:latin typeface="Carlito"/>
                <a:cs typeface="Times New Roman"/>
              </a:rPr>
              <a:t>vergisi  </a:t>
            </a:r>
            <a:r>
              <a:rPr sz="2400" dirty="0">
                <a:latin typeface="Carlito"/>
                <a:cs typeface="Times New Roman"/>
              </a:rPr>
              <a:t>yararlanıcıya</a:t>
            </a:r>
            <a:r>
              <a:rPr sz="2400" spc="-40" dirty="0">
                <a:latin typeface="Carlito"/>
                <a:cs typeface="Times New Roman"/>
              </a:rPr>
              <a:t> </a:t>
            </a:r>
            <a:r>
              <a:rPr sz="2400" spc="-25" dirty="0">
                <a:latin typeface="Carlito"/>
                <a:cs typeface="Times New Roman"/>
              </a:rPr>
              <a:t>aittir.</a:t>
            </a:r>
            <a:endParaRPr sz="2400" dirty="0">
              <a:latin typeface="Carlito"/>
              <a:cs typeface="Times New Roman"/>
            </a:endParaRPr>
          </a:p>
          <a:p>
            <a:pPr marL="497205" indent="-485140">
              <a:lnSpc>
                <a:spcPts val="2510"/>
              </a:lnSpc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5" dirty="0">
                <a:latin typeface="Carlito"/>
                <a:cs typeface="Times New Roman"/>
              </a:rPr>
              <a:t>Kredi </a:t>
            </a:r>
            <a:r>
              <a:rPr sz="2400" dirty="0">
                <a:latin typeface="Carlito"/>
                <a:cs typeface="Times New Roman"/>
              </a:rPr>
              <a:t>kullanımına yönelik </a:t>
            </a:r>
            <a:r>
              <a:rPr sz="2400" spc="-5" dirty="0">
                <a:latin typeface="Carlito"/>
                <a:cs typeface="Times New Roman"/>
              </a:rPr>
              <a:t>işlem </a:t>
            </a:r>
            <a:r>
              <a:rPr sz="2400" dirty="0">
                <a:latin typeface="Carlito"/>
                <a:cs typeface="Times New Roman"/>
              </a:rPr>
              <a:t>ve dosya</a:t>
            </a:r>
            <a:r>
              <a:rPr sz="2400" spc="-120" dirty="0">
                <a:latin typeface="Carlito"/>
                <a:cs typeface="Times New Roman"/>
              </a:rPr>
              <a:t> </a:t>
            </a:r>
            <a:r>
              <a:rPr sz="2400" spc="-15" dirty="0">
                <a:latin typeface="Carlito"/>
                <a:cs typeface="Times New Roman"/>
              </a:rPr>
              <a:t>masraflar,</a:t>
            </a:r>
            <a:endParaRPr sz="2400" dirty="0">
              <a:latin typeface="Carlito"/>
              <a:cs typeface="Times New Roman"/>
            </a:endParaRPr>
          </a:p>
          <a:p>
            <a:pPr marL="497205">
              <a:lnSpc>
                <a:spcPts val="2185"/>
              </a:lnSpc>
            </a:pPr>
            <a:r>
              <a:rPr sz="2400" dirty="0">
                <a:latin typeface="Carlito"/>
                <a:cs typeface="Times New Roman"/>
              </a:rPr>
              <a:t>kâr payı gideri dışında herhangi bir</a:t>
            </a:r>
            <a:r>
              <a:rPr sz="2400" spc="-114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sebepten</a:t>
            </a:r>
          </a:p>
          <a:p>
            <a:pPr marL="497205">
              <a:lnSpc>
                <a:spcPts val="2185"/>
              </a:lnSpc>
            </a:pPr>
            <a:r>
              <a:rPr sz="2400" dirty="0">
                <a:latin typeface="Carlito"/>
                <a:cs typeface="Times New Roman"/>
              </a:rPr>
              <a:t>kaynaklanan her türlü </a:t>
            </a:r>
            <a:r>
              <a:rPr sz="2400" spc="-5" dirty="0">
                <a:latin typeface="Carlito"/>
                <a:cs typeface="Times New Roman"/>
              </a:rPr>
              <a:t>maliyet (ekspertiz</a:t>
            </a:r>
            <a:r>
              <a:rPr sz="2400" spc="-6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ücretleri,</a:t>
            </a:r>
            <a:endParaRPr sz="2400" dirty="0">
              <a:latin typeface="Carlito"/>
              <a:cs typeface="Times New Roman"/>
            </a:endParaRPr>
          </a:p>
          <a:p>
            <a:pPr marL="497205" marR="831850">
              <a:lnSpc>
                <a:spcPct val="70000"/>
              </a:lnSpc>
              <a:spcBef>
                <a:spcPts val="470"/>
              </a:spcBef>
            </a:pPr>
            <a:r>
              <a:rPr sz="2400" spc="-5" dirty="0">
                <a:latin typeface="Carlito"/>
                <a:cs typeface="Times New Roman"/>
              </a:rPr>
              <a:t>teminat masrafları, </a:t>
            </a:r>
            <a:r>
              <a:rPr sz="2400" dirty="0">
                <a:latin typeface="Carlito"/>
                <a:cs typeface="Times New Roman"/>
              </a:rPr>
              <a:t>havale </a:t>
            </a:r>
            <a:r>
              <a:rPr sz="2400" spc="-5" dirty="0">
                <a:latin typeface="Carlito"/>
                <a:cs typeface="Times New Roman"/>
              </a:rPr>
              <a:t>maliyetleri, sigorta,  </a:t>
            </a:r>
            <a:r>
              <a:rPr sz="2400" dirty="0">
                <a:latin typeface="Carlito"/>
                <a:cs typeface="Times New Roman"/>
              </a:rPr>
              <a:t>banka </a:t>
            </a:r>
            <a:r>
              <a:rPr sz="2400" spc="-5" dirty="0">
                <a:latin typeface="Carlito"/>
                <a:cs typeface="Times New Roman"/>
              </a:rPr>
              <a:t>maliyetleri</a:t>
            </a:r>
            <a:r>
              <a:rPr sz="2400" spc="-2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vb.)</a:t>
            </a:r>
          </a:p>
          <a:p>
            <a:pPr marL="497205" marR="698500" indent="-485140">
              <a:lnSpc>
                <a:spcPct val="70000"/>
              </a:lnSpc>
              <a:spcBef>
                <a:spcPts val="805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5" dirty="0">
                <a:latin typeface="Carlito"/>
                <a:cs typeface="Times New Roman"/>
              </a:rPr>
              <a:t>Hali hazırda </a:t>
            </a:r>
            <a:r>
              <a:rPr sz="2400" dirty="0">
                <a:latin typeface="Carlito"/>
                <a:cs typeface="Times New Roman"/>
              </a:rPr>
              <a:t>başka bir </a:t>
            </a:r>
            <a:r>
              <a:rPr sz="2400" spc="-5" dirty="0">
                <a:latin typeface="Carlito"/>
                <a:cs typeface="Times New Roman"/>
              </a:rPr>
              <a:t>kapsamda </a:t>
            </a:r>
            <a:r>
              <a:rPr sz="2400" dirty="0">
                <a:latin typeface="Carlito"/>
                <a:cs typeface="Times New Roman"/>
              </a:rPr>
              <a:t>finanse</a:t>
            </a:r>
            <a:r>
              <a:rPr sz="2400" spc="-8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edilen  </a:t>
            </a:r>
            <a:r>
              <a:rPr sz="2400" spc="-5" dirty="0">
                <a:latin typeface="Carlito"/>
                <a:cs typeface="Times New Roman"/>
              </a:rPr>
              <a:t>kalemler</a:t>
            </a:r>
            <a:endParaRPr sz="2400" dirty="0">
              <a:latin typeface="Carlito"/>
              <a:cs typeface="Times New Roman"/>
            </a:endParaRPr>
          </a:p>
          <a:p>
            <a:pPr marL="497205" indent="-485140">
              <a:lnSpc>
                <a:spcPts val="2990"/>
              </a:lnSpc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dirty="0">
                <a:latin typeface="Carlito"/>
                <a:cs typeface="Times New Roman"/>
              </a:rPr>
              <a:t>İkinci el ekipman</a:t>
            </a:r>
            <a:r>
              <a:rPr sz="2400" spc="-4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alımları</a:t>
            </a:r>
            <a:endParaRPr sz="24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4797" y="538733"/>
            <a:ext cx="3494151" cy="271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EC48AEDE-0421-4E4D-BA5A-C449985FA9E9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6E02E5C1-30F2-4D5D-9C75-1DBC9F76BB81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2BFD24E9-B52A-4D2F-9F98-3B649B755E89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887473"/>
            <a:ext cx="7360920" cy="23237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7205" indent="-485140">
              <a:lnSpc>
                <a:spcPts val="3250"/>
              </a:lnSpc>
              <a:spcBef>
                <a:spcPts val="95"/>
              </a:spcBef>
              <a:buClr>
                <a:srgbClr val="C00000"/>
              </a:buClr>
              <a:buSzPct val="119642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10" dirty="0">
                <a:latin typeface="Carlito"/>
                <a:cs typeface="Times New Roman"/>
              </a:rPr>
              <a:t>Kur </a:t>
            </a:r>
            <a:r>
              <a:rPr sz="2400" spc="-5" dirty="0">
                <a:latin typeface="Carlito"/>
                <a:cs typeface="Times New Roman"/>
              </a:rPr>
              <a:t>farkından doğan</a:t>
            </a:r>
            <a:r>
              <a:rPr sz="240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zararlar</a:t>
            </a:r>
            <a:endParaRPr sz="2400" dirty="0">
              <a:latin typeface="Carlito"/>
              <a:cs typeface="Times New Roman"/>
            </a:endParaRPr>
          </a:p>
          <a:p>
            <a:pPr marL="497205" marR="1442085" indent="-485140">
              <a:lnSpc>
                <a:spcPct val="70000"/>
              </a:lnSpc>
              <a:spcBef>
                <a:spcPts val="900"/>
              </a:spcBef>
              <a:buClr>
                <a:srgbClr val="C00000"/>
              </a:buClr>
              <a:buSzPct val="119642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5" dirty="0">
                <a:latin typeface="Carlito"/>
                <a:cs typeface="Times New Roman"/>
              </a:rPr>
              <a:t>Başvuru sahibi dışındakiler tarafından  gerçekleştirilen</a:t>
            </a:r>
            <a:r>
              <a:rPr sz="2400" spc="-3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maliyetler</a:t>
            </a:r>
            <a:endParaRPr sz="2400" dirty="0">
              <a:latin typeface="Carlito"/>
              <a:cs typeface="Times New Roman"/>
            </a:endParaRPr>
          </a:p>
          <a:p>
            <a:pPr marL="497205" marR="5080" indent="-485140">
              <a:lnSpc>
                <a:spcPct val="70000"/>
              </a:lnSpc>
              <a:spcBef>
                <a:spcPts val="805"/>
              </a:spcBef>
              <a:buClr>
                <a:srgbClr val="C00000"/>
              </a:buClr>
              <a:buSzPct val="119642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10" dirty="0">
                <a:latin typeface="Carlito"/>
                <a:cs typeface="Times New Roman"/>
              </a:rPr>
              <a:t>Katılım </a:t>
            </a:r>
            <a:r>
              <a:rPr sz="2400" spc="-5" dirty="0">
                <a:latin typeface="Carlito"/>
                <a:cs typeface="Times New Roman"/>
              </a:rPr>
              <a:t>Bankacılığı ilke ve standartlarına </a:t>
            </a:r>
            <a:r>
              <a:rPr sz="2400" dirty="0">
                <a:latin typeface="Carlito"/>
                <a:cs typeface="Times New Roman"/>
              </a:rPr>
              <a:t>uygun  </a:t>
            </a:r>
            <a:r>
              <a:rPr sz="2400" spc="-5" dirty="0">
                <a:latin typeface="Carlito"/>
                <a:cs typeface="Times New Roman"/>
              </a:rPr>
              <a:t>olmayan</a:t>
            </a:r>
            <a:r>
              <a:rPr sz="2400" spc="-1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maliyetler</a:t>
            </a:r>
            <a:endParaRPr sz="2400" dirty="0">
              <a:latin typeface="Carlito"/>
              <a:cs typeface="Times New Roman"/>
            </a:endParaRPr>
          </a:p>
          <a:p>
            <a:pPr marL="497205" marR="302260" indent="-485140">
              <a:lnSpc>
                <a:spcPct val="70000"/>
              </a:lnSpc>
              <a:spcBef>
                <a:spcPts val="805"/>
              </a:spcBef>
              <a:buClr>
                <a:srgbClr val="C00000"/>
              </a:buClr>
              <a:buSzPct val="119642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400" spc="-10" dirty="0">
                <a:latin typeface="Carlito"/>
                <a:cs typeface="Times New Roman"/>
              </a:rPr>
              <a:t>Geçerli </a:t>
            </a:r>
            <a:r>
              <a:rPr sz="2400" spc="-5" dirty="0">
                <a:latin typeface="Carlito"/>
                <a:cs typeface="Times New Roman"/>
              </a:rPr>
              <a:t>bir belge alınmasını içermeyen sadece  eğitim </a:t>
            </a:r>
            <a:r>
              <a:rPr sz="2400" spc="-10" dirty="0">
                <a:latin typeface="Carlito"/>
                <a:cs typeface="Times New Roman"/>
              </a:rPr>
              <a:t>amaçlı </a:t>
            </a:r>
            <a:r>
              <a:rPr sz="2400" spc="-5" dirty="0">
                <a:latin typeface="Carlito"/>
                <a:cs typeface="Times New Roman"/>
              </a:rPr>
              <a:t>maliyetler</a:t>
            </a:r>
            <a:endParaRPr sz="24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4797" y="538733"/>
            <a:ext cx="3494151" cy="271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16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32E8A64-099C-46B6-B211-7723A88F75B0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1C44F60A-DEC9-4683-AD63-A8074B630B12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CD36ED7-DFD9-4024-BBC0-0CAA056B9268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562861"/>
            <a:ext cx="6939915" cy="2146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Carlito"/>
                <a:cs typeface="Times New Roman"/>
              </a:rPr>
              <a:t>Satın alma</a:t>
            </a:r>
            <a:r>
              <a:rPr sz="2400" b="1" spc="15" dirty="0">
                <a:latin typeface="Carlito"/>
                <a:cs typeface="Times New Roman"/>
              </a:rPr>
              <a:t> </a:t>
            </a:r>
            <a:r>
              <a:rPr sz="2400" b="1" spc="-5" dirty="0">
                <a:latin typeface="Carlito"/>
                <a:cs typeface="Times New Roman"/>
              </a:rPr>
              <a:t>işlemleri:</a:t>
            </a:r>
            <a:endParaRPr sz="2400" dirty="0">
              <a:latin typeface="Carlito"/>
              <a:cs typeface="Times New Roman"/>
            </a:endParaRPr>
          </a:p>
          <a:p>
            <a:pPr marL="497205" marR="5080" indent="-485140">
              <a:lnSpc>
                <a:spcPct val="90000"/>
              </a:lnSpc>
              <a:spcBef>
                <a:spcPts val="805"/>
              </a:spcBef>
              <a:buClr>
                <a:srgbClr val="C00000"/>
              </a:buClr>
              <a:buSzPct val="119642"/>
              <a:buFont typeface="Wingdings"/>
              <a:buChar char=""/>
              <a:tabLst>
                <a:tab pos="497205" algn="l"/>
                <a:tab pos="497840" algn="l"/>
                <a:tab pos="2889885" algn="l"/>
                <a:tab pos="4813300" algn="l"/>
                <a:tab pos="5485765" algn="l"/>
                <a:tab pos="5859145" algn="l"/>
              </a:tabLst>
            </a:pPr>
            <a:r>
              <a:rPr sz="2400" spc="-5" dirty="0">
                <a:latin typeface="Carlito"/>
                <a:cs typeface="Times New Roman"/>
              </a:rPr>
              <a:t>P</a:t>
            </a:r>
            <a:r>
              <a:rPr sz="2400" dirty="0">
                <a:latin typeface="Carlito"/>
                <a:cs typeface="Times New Roman"/>
              </a:rPr>
              <a:t>r</a:t>
            </a:r>
            <a:r>
              <a:rPr sz="2400" spc="-5" dirty="0">
                <a:latin typeface="Carlito"/>
                <a:cs typeface="Times New Roman"/>
              </a:rPr>
              <a:t>o</a:t>
            </a:r>
            <a:r>
              <a:rPr sz="2400" dirty="0">
                <a:latin typeface="Carlito"/>
                <a:cs typeface="Times New Roman"/>
              </a:rPr>
              <a:t>j</a:t>
            </a:r>
            <a:r>
              <a:rPr sz="2400" spc="-5" dirty="0">
                <a:latin typeface="Carlito"/>
                <a:cs typeface="Times New Roman"/>
              </a:rPr>
              <a:t>eler</a:t>
            </a:r>
            <a:r>
              <a:rPr sz="2400" dirty="0">
                <a:latin typeface="Carlito"/>
                <a:cs typeface="Times New Roman"/>
              </a:rPr>
              <a:t> </a:t>
            </a:r>
            <a:r>
              <a:rPr sz="2400" spc="-5" dirty="0" err="1">
                <a:latin typeface="Carlito"/>
                <a:cs typeface="Times New Roman"/>
              </a:rPr>
              <a:t>kap</a:t>
            </a:r>
            <a:r>
              <a:rPr sz="2400" dirty="0" err="1">
                <a:latin typeface="Carlito"/>
                <a:cs typeface="Times New Roman"/>
              </a:rPr>
              <a:t>s</a:t>
            </a:r>
            <a:r>
              <a:rPr sz="2400" spc="-5" dirty="0" err="1">
                <a:latin typeface="Carlito"/>
                <a:cs typeface="Times New Roman"/>
              </a:rPr>
              <a:t>a</a:t>
            </a:r>
            <a:r>
              <a:rPr sz="2400" spc="-25" dirty="0" err="1">
                <a:latin typeface="Carlito"/>
                <a:cs typeface="Times New Roman"/>
              </a:rPr>
              <a:t>m</a:t>
            </a:r>
            <a:r>
              <a:rPr sz="2400" spc="-5" dirty="0" err="1">
                <a:latin typeface="Carlito"/>
                <a:cs typeface="Times New Roman"/>
              </a:rPr>
              <a:t>ı</a:t>
            </a:r>
            <a:r>
              <a:rPr sz="2400" dirty="0" err="1">
                <a:latin typeface="Carlito"/>
                <a:cs typeface="Times New Roman"/>
              </a:rPr>
              <a:t>n</a:t>
            </a:r>
            <a:r>
              <a:rPr sz="2400" spc="-5" dirty="0" err="1">
                <a:latin typeface="Carlito"/>
                <a:cs typeface="Times New Roman"/>
              </a:rPr>
              <a:t>daki</a:t>
            </a:r>
            <a:r>
              <a:rPr sz="2400" dirty="0">
                <a:latin typeface="Carlito"/>
                <a:cs typeface="Times New Roman"/>
              </a:rPr>
              <a:t> </a:t>
            </a:r>
            <a:r>
              <a:rPr sz="2400" spc="-10" dirty="0" err="1">
                <a:latin typeface="Carlito"/>
                <a:cs typeface="Times New Roman"/>
              </a:rPr>
              <a:t>satı</a:t>
            </a:r>
            <a:r>
              <a:rPr sz="2400" spc="-5" dirty="0" err="1">
                <a:latin typeface="Carlito"/>
                <a:cs typeface="Times New Roman"/>
              </a:rPr>
              <a:t>n</a:t>
            </a:r>
            <a:r>
              <a:rPr lang="tr-TR" sz="2400" spc="-5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al</a:t>
            </a:r>
            <a:r>
              <a:rPr sz="2400" spc="-20" dirty="0">
                <a:latin typeface="Carlito"/>
                <a:cs typeface="Times New Roman"/>
              </a:rPr>
              <a:t>m</a:t>
            </a:r>
            <a:r>
              <a:rPr sz="2400" spc="-5" dirty="0">
                <a:latin typeface="Carlito"/>
                <a:cs typeface="Times New Roman"/>
              </a:rPr>
              <a:t>a</a:t>
            </a:r>
            <a:r>
              <a:rPr sz="2400" dirty="0">
                <a:latin typeface="Carlito"/>
                <a:cs typeface="Times New Roman"/>
              </a:rPr>
              <a:t>	</a:t>
            </a:r>
            <a:r>
              <a:rPr sz="2400" spc="-5" dirty="0" err="1">
                <a:latin typeface="Carlito"/>
                <a:cs typeface="Times New Roman"/>
              </a:rPr>
              <a:t>u</a:t>
            </a:r>
            <a:r>
              <a:rPr sz="2400" dirty="0" err="1">
                <a:latin typeface="Carlito"/>
                <a:cs typeface="Times New Roman"/>
              </a:rPr>
              <a:t>s</a:t>
            </a:r>
            <a:r>
              <a:rPr sz="2400" spc="-5" dirty="0" err="1">
                <a:latin typeface="Carlito"/>
                <a:cs typeface="Times New Roman"/>
              </a:rPr>
              <a:t>u</a:t>
            </a:r>
            <a:r>
              <a:rPr sz="2400" dirty="0" err="1">
                <a:latin typeface="Carlito"/>
                <a:cs typeface="Times New Roman"/>
              </a:rPr>
              <a:t>l</a:t>
            </a:r>
            <a:r>
              <a:rPr sz="2400" spc="-5" dirty="0" err="1">
                <a:latin typeface="Carlito"/>
                <a:cs typeface="Times New Roman"/>
              </a:rPr>
              <a:t>leri</a:t>
            </a:r>
            <a:r>
              <a:rPr sz="2400" spc="-5" dirty="0">
                <a:latin typeface="Carlito"/>
                <a:cs typeface="Times New Roman"/>
              </a:rPr>
              <a:t> </a:t>
            </a:r>
            <a:r>
              <a:rPr sz="2400" dirty="0" err="1">
                <a:latin typeface="Carlito"/>
                <a:cs typeface="Times New Roman"/>
              </a:rPr>
              <a:t>konusunda</a:t>
            </a:r>
            <a:r>
              <a:rPr sz="2400" spc="-1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Proje </a:t>
            </a:r>
            <a:r>
              <a:rPr sz="2400" spc="-5" dirty="0" err="1">
                <a:latin typeface="Carlito"/>
                <a:cs typeface="Times New Roman"/>
              </a:rPr>
              <a:t>Uygulama</a:t>
            </a:r>
            <a:r>
              <a:rPr lang="tr-TR" sz="2400" spc="-5" dirty="0">
                <a:latin typeface="Carlito"/>
                <a:cs typeface="Times New Roman"/>
              </a:rPr>
              <a:t> </a:t>
            </a:r>
            <a:r>
              <a:rPr sz="2400" dirty="0" err="1">
                <a:latin typeface="Carlito"/>
                <a:cs typeface="Times New Roman"/>
              </a:rPr>
              <a:t>Rehberi</a:t>
            </a:r>
            <a:r>
              <a:rPr sz="2400" dirty="0">
                <a:latin typeface="Carlito"/>
                <a:cs typeface="Times New Roman"/>
              </a:rPr>
              <a:t>  </a:t>
            </a:r>
            <a:r>
              <a:rPr sz="2400" spc="-5" dirty="0">
                <a:latin typeface="Carlito"/>
                <a:cs typeface="Times New Roman"/>
              </a:rPr>
              <a:t>hükümleri uygulanmaz. </a:t>
            </a:r>
            <a:r>
              <a:rPr sz="2400" dirty="0">
                <a:latin typeface="Carlito"/>
                <a:cs typeface="Times New Roman"/>
              </a:rPr>
              <a:t>Proje </a:t>
            </a:r>
            <a:r>
              <a:rPr sz="2400" spc="-5" dirty="0">
                <a:latin typeface="Carlito"/>
                <a:cs typeface="Times New Roman"/>
              </a:rPr>
              <a:t>kapsamında  yapılacak tüm </a:t>
            </a:r>
            <a:r>
              <a:rPr sz="2400" spc="-10" dirty="0">
                <a:latin typeface="Carlito"/>
                <a:cs typeface="Times New Roman"/>
              </a:rPr>
              <a:t>satın</a:t>
            </a:r>
            <a:r>
              <a:rPr sz="2400" spc="35" dirty="0">
                <a:latin typeface="Carlito"/>
                <a:cs typeface="Times New Roman"/>
              </a:rPr>
              <a:t> </a:t>
            </a:r>
            <a:r>
              <a:rPr sz="2400" spc="-5" dirty="0" err="1">
                <a:latin typeface="Carlito"/>
                <a:cs typeface="Times New Roman"/>
              </a:rPr>
              <a:t>almalar</a:t>
            </a:r>
            <a:r>
              <a:rPr sz="2400" spc="-145" dirty="0">
                <a:latin typeface="Carlito"/>
                <a:cs typeface="Times New Roman"/>
              </a:rPr>
              <a:t> </a:t>
            </a:r>
            <a:r>
              <a:rPr sz="2400" spc="-10" dirty="0" err="1">
                <a:latin typeface="Carlito"/>
                <a:cs typeface="Times New Roman"/>
              </a:rPr>
              <a:t>Aracı</a:t>
            </a:r>
            <a:r>
              <a:rPr lang="tr-TR" sz="2400" spc="-10" dirty="0">
                <a:latin typeface="Carlito"/>
                <a:cs typeface="Times New Roman"/>
              </a:rPr>
              <a:t> </a:t>
            </a:r>
            <a:r>
              <a:rPr sz="2400" spc="-5" dirty="0" err="1">
                <a:latin typeface="Carlito"/>
                <a:cs typeface="Times New Roman"/>
              </a:rPr>
              <a:t>Kuruma</a:t>
            </a:r>
            <a:r>
              <a:rPr sz="2400" spc="-5" dirty="0">
                <a:latin typeface="Carlito"/>
                <a:cs typeface="Times New Roman"/>
              </a:rPr>
              <a:t>  </a:t>
            </a:r>
            <a:r>
              <a:rPr sz="2400" spc="-5" dirty="0" err="1">
                <a:latin typeface="Carlito"/>
                <a:cs typeface="Times New Roman"/>
              </a:rPr>
              <a:t>vekâleten</a:t>
            </a:r>
            <a:r>
              <a:rPr lang="tr-TR" sz="2400" spc="-5" dirty="0">
                <a:latin typeface="Carlito"/>
                <a:cs typeface="Times New Roman"/>
              </a:rPr>
              <a:t> </a:t>
            </a:r>
            <a:r>
              <a:rPr sz="2400" spc="-285" dirty="0" err="1">
                <a:latin typeface="Carlito"/>
                <a:cs typeface="Times New Roman"/>
              </a:rPr>
              <a:t>Y</a:t>
            </a:r>
            <a:r>
              <a:rPr sz="2400" spc="-5" dirty="0" err="1">
                <a:latin typeface="Carlito"/>
                <a:cs typeface="Times New Roman"/>
              </a:rPr>
              <a:t>a</a:t>
            </a:r>
            <a:r>
              <a:rPr sz="2400" dirty="0" err="1">
                <a:latin typeface="Carlito"/>
                <a:cs typeface="Times New Roman"/>
              </a:rPr>
              <a:t>r</a:t>
            </a:r>
            <a:r>
              <a:rPr sz="2400" spc="-5" dirty="0" err="1">
                <a:latin typeface="Carlito"/>
                <a:cs typeface="Times New Roman"/>
              </a:rPr>
              <a:t>arlanıcı</a:t>
            </a:r>
            <a:r>
              <a:rPr sz="2400" dirty="0">
                <a:latin typeface="Carlito"/>
                <a:cs typeface="Times New Roman"/>
              </a:rPr>
              <a:t>		</a:t>
            </a:r>
            <a:r>
              <a:rPr sz="2400" spc="-5" dirty="0">
                <a:latin typeface="Carlito"/>
                <a:cs typeface="Times New Roman"/>
              </a:rPr>
              <a:t>ta</a:t>
            </a:r>
            <a:r>
              <a:rPr sz="2400" spc="5" dirty="0">
                <a:latin typeface="Carlito"/>
                <a:cs typeface="Times New Roman"/>
              </a:rPr>
              <a:t>r</a:t>
            </a:r>
            <a:r>
              <a:rPr sz="2400" spc="-5" dirty="0">
                <a:latin typeface="Carlito"/>
                <a:cs typeface="Times New Roman"/>
              </a:rPr>
              <a:t>afın</a:t>
            </a:r>
            <a:r>
              <a:rPr sz="2400" spc="5" dirty="0">
                <a:latin typeface="Carlito"/>
                <a:cs typeface="Times New Roman"/>
              </a:rPr>
              <a:t>d</a:t>
            </a:r>
            <a:r>
              <a:rPr sz="2400" spc="-25" dirty="0">
                <a:latin typeface="Carlito"/>
                <a:cs typeface="Times New Roman"/>
              </a:rPr>
              <a:t>a</a:t>
            </a:r>
            <a:r>
              <a:rPr sz="2400" spc="-5" dirty="0">
                <a:latin typeface="Carlito"/>
                <a:cs typeface="Times New Roman"/>
              </a:rPr>
              <a:t>n  </a:t>
            </a:r>
            <a:r>
              <a:rPr sz="2400" spc="-10" dirty="0">
                <a:latin typeface="Carlito"/>
                <a:cs typeface="Times New Roman"/>
              </a:rPr>
              <a:t>gerçekleştirilecektir.</a:t>
            </a:r>
            <a:endParaRPr sz="2400" dirty="0">
              <a:latin typeface="Carlito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17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0633" y="427736"/>
            <a:ext cx="4074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Carlito"/>
              </a:rPr>
              <a:t>Satın Alımlar ve</a:t>
            </a:r>
            <a:r>
              <a:rPr sz="2800" spc="-260" dirty="0">
                <a:solidFill>
                  <a:srgbClr val="FF0000"/>
                </a:solidFill>
                <a:latin typeface="Carlito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rlito"/>
              </a:rPr>
              <a:t>Ödemeler</a:t>
            </a:r>
            <a:endParaRPr sz="2800" dirty="0">
              <a:latin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B6B1778-CD71-4D46-8E4A-E513CB332732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6F40E1D9-9AD9-4F0A-A22E-5BD9CD5D3474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1A9D8D02-9E3D-4FA0-B702-6E9ED45F98DC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2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</a:rPr>
              <a:t>Ödemeler: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18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7686" y="1994154"/>
            <a:ext cx="7337425" cy="3478529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497205" marR="520700" indent="-485140">
              <a:lnSpc>
                <a:spcPct val="80000"/>
              </a:lnSpc>
              <a:spcBef>
                <a:spcPts val="725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600" spc="-5" dirty="0">
                <a:latin typeface="Carlito"/>
                <a:cs typeface="Times New Roman"/>
              </a:rPr>
              <a:t>Ajans tarafından </a:t>
            </a:r>
            <a:r>
              <a:rPr sz="2600" dirty="0">
                <a:latin typeface="Carlito"/>
                <a:cs typeface="Times New Roman"/>
              </a:rPr>
              <a:t>doğrudan </a:t>
            </a:r>
            <a:r>
              <a:rPr sz="2600" spc="-25" dirty="0">
                <a:latin typeface="Carlito"/>
                <a:cs typeface="Times New Roman"/>
              </a:rPr>
              <a:t>Yararlanıcıya</a:t>
            </a:r>
            <a:r>
              <a:rPr sz="2600" spc="-150" dirty="0">
                <a:latin typeface="Carlito"/>
                <a:cs typeface="Times New Roman"/>
              </a:rPr>
              <a:t> </a:t>
            </a:r>
            <a:r>
              <a:rPr sz="2600" dirty="0">
                <a:latin typeface="Carlito"/>
                <a:cs typeface="Times New Roman"/>
              </a:rPr>
              <a:t>ödeme  </a:t>
            </a:r>
            <a:r>
              <a:rPr sz="2600" spc="-5" dirty="0">
                <a:latin typeface="Carlito"/>
                <a:cs typeface="Times New Roman"/>
              </a:rPr>
              <a:t>yapılamaz.</a:t>
            </a:r>
            <a:endParaRPr sz="2600" dirty="0">
              <a:latin typeface="Carlito"/>
              <a:cs typeface="Times New Roman"/>
            </a:endParaRPr>
          </a:p>
          <a:p>
            <a:pPr marL="497205" marR="5080" indent="-485140">
              <a:lnSpc>
                <a:spcPct val="80000"/>
              </a:lnSpc>
              <a:spcBef>
                <a:spcPts val="805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600" spc="-15" dirty="0">
                <a:latin typeface="Carlito"/>
                <a:cs typeface="Times New Roman"/>
              </a:rPr>
              <a:t>Ödemeler, </a:t>
            </a:r>
            <a:r>
              <a:rPr sz="2600" spc="-5" dirty="0">
                <a:latin typeface="Carlito"/>
                <a:cs typeface="Times New Roman"/>
              </a:rPr>
              <a:t>Ajans ile </a:t>
            </a:r>
            <a:r>
              <a:rPr sz="2600" dirty="0">
                <a:latin typeface="Carlito"/>
                <a:cs typeface="Times New Roman"/>
              </a:rPr>
              <a:t>ilgili </a:t>
            </a:r>
            <a:r>
              <a:rPr sz="2600" spc="-5" dirty="0">
                <a:latin typeface="Carlito"/>
                <a:cs typeface="Times New Roman"/>
              </a:rPr>
              <a:t>aracı </a:t>
            </a:r>
            <a:r>
              <a:rPr sz="2600" dirty="0">
                <a:latin typeface="Carlito"/>
                <a:cs typeface="Times New Roman"/>
              </a:rPr>
              <a:t>kuruluş arasında  yapılan protokol hükümleri </a:t>
            </a:r>
            <a:r>
              <a:rPr sz="2600" spc="-5" dirty="0">
                <a:latin typeface="Carlito"/>
                <a:cs typeface="Times New Roman"/>
              </a:rPr>
              <a:t>çerçevesinde ilgili</a:t>
            </a:r>
            <a:r>
              <a:rPr sz="2600" spc="-45" dirty="0">
                <a:latin typeface="Carlito"/>
                <a:cs typeface="Times New Roman"/>
              </a:rPr>
              <a:t> </a:t>
            </a:r>
            <a:r>
              <a:rPr sz="2600" spc="-5" dirty="0">
                <a:latin typeface="Carlito"/>
                <a:cs typeface="Times New Roman"/>
              </a:rPr>
              <a:t>aracı  </a:t>
            </a:r>
            <a:r>
              <a:rPr sz="2600" dirty="0">
                <a:latin typeface="Carlito"/>
                <a:cs typeface="Times New Roman"/>
              </a:rPr>
              <a:t>kuruluşlar üzerinden</a:t>
            </a:r>
            <a:r>
              <a:rPr sz="2600" spc="-60" dirty="0">
                <a:latin typeface="Carlito"/>
                <a:cs typeface="Times New Roman"/>
              </a:rPr>
              <a:t> </a:t>
            </a:r>
            <a:r>
              <a:rPr sz="2600" spc="-15" dirty="0">
                <a:latin typeface="Carlito"/>
                <a:cs typeface="Times New Roman"/>
              </a:rPr>
              <a:t>gerçekleştirilir.</a:t>
            </a:r>
            <a:endParaRPr sz="2600" dirty="0">
              <a:latin typeface="Carlito"/>
              <a:cs typeface="Times New Roman"/>
            </a:endParaRPr>
          </a:p>
          <a:p>
            <a:pPr marL="497205" marR="320675" indent="-485140">
              <a:lnSpc>
                <a:spcPct val="80000"/>
              </a:lnSpc>
              <a:spcBef>
                <a:spcPts val="790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600" spc="-5" dirty="0">
                <a:latin typeface="Carlito"/>
                <a:cs typeface="Times New Roman"/>
              </a:rPr>
              <a:t>Kâr </a:t>
            </a:r>
            <a:r>
              <a:rPr sz="2600" dirty="0">
                <a:latin typeface="Carlito"/>
                <a:cs typeface="Times New Roman"/>
              </a:rPr>
              <a:t>payı </a:t>
            </a:r>
            <a:r>
              <a:rPr sz="2600" spc="-5" dirty="0">
                <a:latin typeface="Carlito"/>
                <a:cs typeface="Times New Roman"/>
              </a:rPr>
              <a:t>ödemesi, Aracı Kurumun Ajansa</a:t>
            </a:r>
            <a:r>
              <a:rPr sz="2600" spc="-345" dirty="0">
                <a:latin typeface="Carlito"/>
                <a:cs typeface="Times New Roman"/>
              </a:rPr>
              <a:t> </a:t>
            </a:r>
            <a:r>
              <a:rPr sz="2600" spc="-5" dirty="0">
                <a:latin typeface="Carlito"/>
                <a:cs typeface="Times New Roman"/>
              </a:rPr>
              <a:t>iletmiş  </a:t>
            </a:r>
            <a:r>
              <a:rPr sz="2600" dirty="0">
                <a:latin typeface="Carlito"/>
                <a:cs typeface="Times New Roman"/>
              </a:rPr>
              <a:t>olduğu </a:t>
            </a:r>
            <a:r>
              <a:rPr sz="2600" spc="-25" dirty="0">
                <a:latin typeface="Carlito"/>
                <a:cs typeface="Times New Roman"/>
              </a:rPr>
              <a:t>Yararlanıcı </a:t>
            </a:r>
            <a:r>
              <a:rPr sz="2600" dirty="0">
                <a:latin typeface="Carlito"/>
                <a:cs typeface="Times New Roman"/>
              </a:rPr>
              <a:t>hesaplarına, </a:t>
            </a:r>
            <a:r>
              <a:rPr sz="2600" spc="-5" dirty="0">
                <a:latin typeface="Carlito"/>
                <a:cs typeface="Times New Roman"/>
              </a:rPr>
              <a:t>Ajans tarafından  verilecek talimatla karşılıklı </a:t>
            </a:r>
            <a:r>
              <a:rPr sz="2600" dirty="0">
                <a:latin typeface="Carlito"/>
                <a:cs typeface="Times New Roman"/>
              </a:rPr>
              <a:t>mutabık kalınarak  </a:t>
            </a:r>
            <a:r>
              <a:rPr sz="2600" spc="-15" dirty="0">
                <a:latin typeface="Carlito"/>
                <a:cs typeface="Times New Roman"/>
              </a:rPr>
              <a:t>ödenecektir. </a:t>
            </a:r>
            <a:r>
              <a:rPr sz="2600" dirty="0">
                <a:latin typeface="Carlito"/>
                <a:cs typeface="Times New Roman"/>
              </a:rPr>
              <a:t>Bu hesap dışında herhangi bir</a:t>
            </a:r>
            <a:r>
              <a:rPr sz="2600" spc="-95" dirty="0">
                <a:latin typeface="Carlito"/>
                <a:cs typeface="Times New Roman"/>
              </a:rPr>
              <a:t> </a:t>
            </a:r>
            <a:r>
              <a:rPr sz="2600" dirty="0">
                <a:latin typeface="Carlito"/>
                <a:cs typeface="Times New Roman"/>
              </a:rPr>
              <a:t>başka</a:t>
            </a:r>
          </a:p>
          <a:p>
            <a:pPr marL="497205">
              <a:lnSpc>
                <a:spcPts val="2495"/>
              </a:lnSpc>
            </a:pPr>
            <a:r>
              <a:rPr sz="2600" dirty="0">
                <a:latin typeface="Carlito"/>
                <a:cs typeface="Times New Roman"/>
              </a:rPr>
              <a:t>hesaba ya da </a:t>
            </a:r>
            <a:r>
              <a:rPr sz="2600" spc="-5" dirty="0">
                <a:latin typeface="Carlito"/>
                <a:cs typeface="Times New Roman"/>
              </a:rPr>
              <a:t>kişilere </a:t>
            </a:r>
            <a:r>
              <a:rPr sz="2600" dirty="0">
                <a:latin typeface="Carlito"/>
                <a:cs typeface="Times New Roman"/>
              </a:rPr>
              <a:t>elden ödeme</a:t>
            </a:r>
            <a:r>
              <a:rPr sz="2600" spc="-105" dirty="0">
                <a:latin typeface="Carlito"/>
                <a:cs typeface="Times New Roman"/>
              </a:rPr>
              <a:t> </a:t>
            </a:r>
            <a:r>
              <a:rPr sz="2600" spc="-10" dirty="0">
                <a:latin typeface="Carlito"/>
                <a:cs typeface="Times New Roman"/>
              </a:rPr>
              <a:t>yapılmayacaktır.</a:t>
            </a:r>
            <a:endParaRPr sz="2600" dirty="0">
              <a:latin typeface="Carlito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0632" y="435355"/>
            <a:ext cx="440156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Times New Roman"/>
              </a:rPr>
              <a:t>Satın Alımlar </a:t>
            </a:r>
            <a:r>
              <a:rPr sz="2800" b="1" dirty="0">
                <a:solidFill>
                  <a:srgbClr val="FF0000"/>
                </a:solidFill>
                <a:latin typeface="Carlito"/>
                <a:cs typeface="Times New Roman"/>
              </a:rPr>
              <a:t>ve</a:t>
            </a:r>
            <a:r>
              <a:rPr sz="2800" b="1" spc="-260" dirty="0">
                <a:solidFill>
                  <a:srgbClr val="FF0000"/>
                </a:solidFill>
                <a:latin typeface="Carlito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rlito"/>
                <a:cs typeface="Times New Roman"/>
              </a:rPr>
              <a:t>Ödemeler</a:t>
            </a:r>
            <a:endParaRPr sz="2800" dirty="0">
              <a:latin typeface="Carlito"/>
              <a:cs typeface="Times New Roman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43EE34C1-FD2B-46F6-8AD8-93B724F4E305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0BE0A29F-D19E-49E9-A14C-AB86D3837E31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562CDC19-FBC7-46A6-9DCC-DC52A0989191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2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180" y="0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8000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7" name="object 7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796669" y="477266"/>
            <a:ext cx="1462151" cy="3122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35657" y="1426209"/>
            <a:ext cx="4401185" cy="380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Sözleşme</a:t>
            </a:r>
            <a:endParaRPr sz="2400" dirty="0">
              <a:latin typeface="Carlito"/>
              <a:cs typeface="Times New Roman"/>
            </a:endParaRPr>
          </a:p>
          <a:p>
            <a:pPr marL="280670" indent="-268605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Proje </a:t>
            </a:r>
            <a:r>
              <a:rPr sz="2400" spc="-10" dirty="0">
                <a:latin typeface="Carlito"/>
                <a:cs typeface="Times New Roman"/>
              </a:rPr>
              <a:t>Uygulama </a:t>
            </a:r>
            <a:r>
              <a:rPr sz="2400" dirty="0">
                <a:latin typeface="Carlito"/>
                <a:cs typeface="Times New Roman"/>
              </a:rPr>
              <a:t>ve </a:t>
            </a:r>
            <a:r>
              <a:rPr sz="2400" spc="-5" dirty="0">
                <a:latin typeface="Carlito"/>
                <a:cs typeface="Times New Roman"/>
              </a:rPr>
              <a:t>İzleme</a:t>
            </a:r>
            <a:r>
              <a:rPr sz="2400" spc="-5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Süreci</a:t>
            </a:r>
            <a:endParaRPr sz="2400" dirty="0">
              <a:latin typeface="Carlito"/>
              <a:cs typeface="Times New Roman"/>
            </a:endParaRPr>
          </a:p>
          <a:p>
            <a:pPr marL="280670" indent="-268605">
              <a:lnSpc>
                <a:spcPct val="100000"/>
              </a:lnSpc>
              <a:spcBef>
                <a:spcPts val="12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İzleme</a:t>
            </a:r>
            <a:r>
              <a:rPr sz="2400" spc="-20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Ziyaretleri</a:t>
            </a:r>
          </a:p>
          <a:p>
            <a:pPr marL="280670" indent="-268605">
              <a:lnSpc>
                <a:spcPct val="100000"/>
              </a:lnSpc>
              <a:spcBef>
                <a:spcPts val="115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Sözleşme Değişiklikleri</a:t>
            </a:r>
            <a:endParaRPr sz="2400" dirty="0">
              <a:latin typeface="Carlito"/>
              <a:cs typeface="Times New Roman"/>
            </a:endParaRPr>
          </a:p>
          <a:p>
            <a:pPr marL="280670" indent="-268605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Raporlamalar</a:t>
            </a:r>
            <a:endParaRPr sz="2400" dirty="0">
              <a:latin typeface="Carlito"/>
              <a:cs typeface="Times New Roman"/>
            </a:endParaRPr>
          </a:p>
          <a:p>
            <a:pPr marL="280670" indent="-268605">
              <a:lnSpc>
                <a:spcPct val="100000"/>
              </a:lnSpc>
              <a:spcBef>
                <a:spcPts val="12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dirty="0">
                <a:latin typeface="Carlito"/>
                <a:cs typeface="Times New Roman"/>
              </a:rPr>
              <a:t>Görünürlük</a:t>
            </a:r>
          </a:p>
          <a:p>
            <a:pPr marL="280670" indent="-268605">
              <a:lnSpc>
                <a:spcPct val="100000"/>
              </a:lnSpc>
              <a:spcBef>
                <a:spcPts val="11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dirty="0">
                <a:latin typeface="Carlito"/>
                <a:cs typeface="Times New Roman"/>
              </a:rPr>
              <a:t>Uygun</a:t>
            </a:r>
            <a:r>
              <a:rPr sz="2400" spc="-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Maliyetler</a:t>
            </a:r>
          </a:p>
          <a:p>
            <a:pPr marL="280670" indent="-268605">
              <a:lnSpc>
                <a:spcPct val="100000"/>
              </a:lnSpc>
              <a:spcBef>
                <a:spcPts val="11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dirty="0">
                <a:latin typeface="Carlito"/>
                <a:cs typeface="Times New Roman"/>
              </a:rPr>
              <a:t>Uygun </a:t>
            </a:r>
            <a:r>
              <a:rPr sz="2400" spc="-5" dirty="0">
                <a:latin typeface="Carlito"/>
                <a:cs typeface="Times New Roman"/>
              </a:rPr>
              <a:t>Olmayan</a:t>
            </a:r>
            <a:r>
              <a:rPr sz="2400" spc="-1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Maliyetler</a:t>
            </a:r>
          </a:p>
          <a:p>
            <a:pPr marL="280670" indent="-268605">
              <a:lnSpc>
                <a:spcPct val="100000"/>
              </a:lnSpc>
              <a:spcBef>
                <a:spcPts val="12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spc="-5" dirty="0">
                <a:latin typeface="Carlito"/>
                <a:cs typeface="Times New Roman"/>
              </a:rPr>
              <a:t>Satın Alımlar </a:t>
            </a:r>
            <a:r>
              <a:rPr sz="2400" dirty="0">
                <a:latin typeface="Carlito"/>
                <a:cs typeface="Times New Roman"/>
              </a:rPr>
              <a:t>ve</a:t>
            </a:r>
            <a:r>
              <a:rPr sz="2400" spc="-165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Ödemeler</a:t>
            </a:r>
            <a:endParaRPr sz="2400" dirty="0">
              <a:latin typeface="Carlito"/>
              <a:cs typeface="Times New Roman"/>
            </a:endParaRPr>
          </a:p>
          <a:p>
            <a:pPr marL="280670" indent="-268605"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dirty="0">
                <a:latin typeface="Carlito"/>
                <a:cs typeface="Times New Roman"/>
              </a:rPr>
              <a:t>Soru -</a:t>
            </a:r>
            <a:r>
              <a:rPr sz="2400" spc="-10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Cevap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latin typeface="Carlito"/>
                <a:cs typeface="Carlito"/>
              </a:rPr>
              <a:t>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8DD1DDC9-B9B0-44B8-BB0F-4AD3E61E75FC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7" name="object 22">
            <a:extLst>
              <a:ext uri="{FF2B5EF4-FFF2-40B4-BE49-F238E27FC236}">
                <a16:creationId xmlns:a16="http://schemas.microsoft.com/office/drawing/2014/main" id="{247A157A-AAE4-4391-9E18-94F18079E877}"/>
              </a:ext>
            </a:extLst>
          </p:cNvPr>
          <p:cNvSpPr txBox="1"/>
          <p:nvPr/>
        </p:nvSpPr>
        <p:spPr>
          <a:xfrm>
            <a:off x="1698751" y="6608774"/>
            <a:ext cx="131572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6"/>
              </a:rPr>
              <a:t>www.ankaraka.org.tr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525600"/>
            <a:ext cx="7327900" cy="234038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97205" marR="167640" indent="-485140">
              <a:lnSpc>
                <a:spcPts val="2500"/>
              </a:lnSpc>
              <a:spcBef>
                <a:spcPts val="705"/>
              </a:spcBef>
              <a:buClr>
                <a:srgbClr val="C00000"/>
              </a:buClr>
              <a:buSzPct val="119230"/>
              <a:buFont typeface="Wingdings"/>
              <a:buChar char=""/>
              <a:tabLst>
                <a:tab pos="497205" algn="l"/>
                <a:tab pos="497840" algn="l"/>
              </a:tabLst>
            </a:pPr>
            <a:r>
              <a:rPr sz="2600" spc="-25" dirty="0">
                <a:latin typeface="Carlito"/>
                <a:cs typeface="Times New Roman"/>
              </a:rPr>
              <a:t>Yararlanıcı, </a:t>
            </a:r>
            <a:r>
              <a:rPr sz="2600" dirty="0">
                <a:latin typeface="Carlito"/>
                <a:cs typeface="Times New Roman"/>
              </a:rPr>
              <a:t>vadesi </a:t>
            </a:r>
            <a:r>
              <a:rPr sz="2600" spc="-5" dirty="0">
                <a:latin typeface="Carlito"/>
                <a:cs typeface="Times New Roman"/>
              </a:rPr>
              <a:t>gelen </a:t>
            </a:r>
            <a:r>
              <a:rPr sz="2600" dirty="0">
                <a:latin typeface="Carlito"/>
                <a:cs typeface="Times New Roman"/>
              </a:rPr>
              <a:t>kredi </a:t>
            </a:r>
            <a:r>
              <a:rPr sz="2600" spc="-5" dirty="0">
                <a:latin typeface="Carlito"/>
                <a:cs typeface="Times New Roman"/>
              </a:rPr>
              <a:t>taksitinin tamamını  </a:t>
            </a:r>
            <a:r>
              <a:rPr sz="2600" spc="-15" dirty="0">
                <a:latin typeface="Carlito"/>
                <a:cs typeface="Times New Roman"/>
              </a:rPr>
              <a:t>ödeyecektir. </a:t>
            </a:r>
            <a:r>
              <a:rPr sz="2600" dirty="0">
                <a:latin typeface="Carlito"/>
                <a:cs typeface="Times New Roman"/>
              </a:rPr>
              <a:t>Bu ödemeyi müteakip </a:t>
            </a:r>
            <a:r>
              <a:rPr sz="2600" spc="-5" dirty="0">
                <a:latin typeface="Carlito"/>
                <a:cs typeface="Times New Roman"/>
              </a:rPr>
              <a:t>aracı</a:t>
            </a:r>
            <a:r>
              <a:rPr sz="2600" spc="-75" dirty="0">
                <a:latin typeface="Carlito"/>
                <a:cs typeface="Times New Roman"/>
              </a:rPr>
              <a:t> </a:t>
            </a:r>
            <a:r>
              <a:rPr sz="2600" dirty="0">
                <a:latin typeface="Carlito"/>
                <a:cs typeface="Times New Roman"/>
              </a:rPr>
              <a:t>kurum</a:t>
            </a:r>
          </a:p>
          <a:p>
            <a:pPr marL="497205" marR="5080">
              <a:lnSpc>
                <a:spcPct val="80000"/>
              </a:lnSpc>
              <a:spcBef>
                <a:spcPts val="20"/>
              </a:spcBef>
            </a:pPr>
            <a:r>
              <a:rPr sz="2600" spc="-5" dirty="0">
                <a:latin typeface="Carlito"/>
                <a:cs typeface="Times New Roman"/>
              </a:rPr>
              <a:t>tarafından </a:t>
            </a:r>
            <a:r>
              <a:rPr sz="2600" dirty="0">
                <a:latin typeface="Carlito"/>
                <a:cs typeface="Times New Roman"/>
              </a:rPr>
              <a:t>hesaplanacak kâr payı </a:t>
            </a:r>
            <a:r>
              <a:rPr sz="2600" spc="-5" dirty="0">
                <a:latin typeface="Carlito"/>
                <a:cs typeface="Times New Roman"/>
              </a:rPr>
              <a:t>Ajansa iletilecek  </a:t>
            </a:r>
            <a:r>
              <a:rPr sz="2600" dirty="0">
                <a:latin typeface="Carlito"/>
                <a:cs typeface="Times New Roman"/>
              </a:rPr>
              <a:t>ve </a:t>
            </a:r>
            <a:r>
              <a:rPr sz="2600" spc="-5" dirty="0">
                <a:latin typeface="Carlito"/>
                <a:cs typeface="Times New Roman"/>
              </a:rPr>
              <a:t>Ajans </a:t>
            </a:r>
            <a:r>
              <a:rPr sz="2600" dirty="0">
                <a:latin typeface="Carlito"/>
                <a:cs typeface="Times New Roman"/>
              </a:rPr>
              <a:t>bu </a:t>
            </a:r>
            <a:r>
              <a:rPr sz="2600" spc="-5" dirty="0">
                <a:latin typeface="Carlito"/>
                <a:cs typeface="Times New Roman"/>
              </a:rPr>
              <a:t>tutarı </a:t>
            </a:r>
            <a:r>
              <a:rPr sz="2600" dirty="0">
                <a:latin typeface="Carlito"/>
                <a:cs typeface="Times New Roman"/>
              </a:rPr>
              <a:t>proje hesabına </a:t>
            </a:r>
            <a:r>
              <a:rPr sz="2600" spc="-15" dirty="0">
                <a:latin typeface="Carlito"/>
                <a:cs typeface="Times New Roman"/>
              </a:rPr>
              <a:t>aktaracaktır.</a:t>
            </a:r>
            <a:r>
              <a:rPr sz="2600" spc="-195" dirty="0">
                <a:latin typeface="Carlito"/>
                <a:cs typeface="Times New Roman"/>
              </a:rPr>
              <a:t> </a:t>
            </a:r>
            <a:r>
              <a:rPr sz="2600" spc="-5" dirty="0">
                <a:latin typeface="Carlito"/>
                <a:cs typeface="Times New Roman"/>
              </a:rPr>
              <a:t>Proje  </a:t>
            </a:r>
            <a:r>
              <a:rPr sz="2600" dirty="0">
                <a:latin typeface="Carlito"/>
                <a:cs typeface="Times New Roman"/>
              </a:rPr>
              <a:t>hesabına </a:t>
            </a:r>
            <a:r>
              <a:rPr sz="2600" spc="-5" dirty="0">
                <a:latin typeface="Carlito"/>
                <a:cs typeface="Times New Roman"/>
              </a:rPr>
              <a:t>aktarılan </a:t>
            </a:r>
            <a:r>
              <a:rPr sz="2600" dirty="0">
                <a:latin typeface="Carlito"/>
                <a:cs typeface="Times New Roman"/>
              </a:rPr>
              <a:t>kâr payı tutarı </a:t>
            </a:r>
            <a:r>
              <a:rPr sz="2600" spc="-5" dirty="0" err="1">
                <a:latin typeface="Carlito"/>
                <a:cs typeface="Times New Roman"/>
              </a:rPr>
              <a:t>aracı</a:t>
            </a:r>
            <a:r>
              <a:rPr sz="2600" spc="-75" dirty="0">
                <a:latin typeface="Carlito"/>
                <a:cs typeface="Times New Roman"/>
              </a:rPr>
              <a:t> </a:t>
            </a:r>
            <a:r>
              <a:rPr sz="2600" dirty="0" err="1">
                <a:latin typeface="Carlito"/>
                <a:cs typeface="Times New Roman"/>
              </a:rPr>
              <a:t>kurum</a:t>
            </a:r>
            <a:r>
              <a:rPr lang="tr-TR" sz="2600" dirty="0">
                <a:latin typeface="Carlito"/>
                <a:cs typeface="Times New Roman"/>
              </a:rPr>
              <a:t> </a:t>
            </a:r>
            <a:r>
              <a:rPr sz="2600" spc="-5" dirty="0" err="1">
                <a:latin typeface="Carlito"/>
                <a:cs typeface="Times New Roman"/>
              </a:rPr>
              <a:t>tarafından</a:t>
            </a:r>
            <a:r>
              <a:rPr sz="2600" spc="-5" dirty="0">
                <a:latin typeface="Carlito"/>
                <a:cs typeface="Times New Roman"/>
              </a:rPr>
              <a:t> yararlanıcı </a:t>
            </a:r>
            <a:r>
              <a:rPr sz="2600" dirty="0">
                <a:latin typeface="Carlito"/>
                <a:cs typeface="Times New Roman"/>
              </a:rPr>
              <a:t>hesabına</a:t>
            </a:r>
            <a:r>
              <a:rPr sz="2600" spc="-40" dirty="0">
                <a:latin typeface="Carlito"/>
                <a:cs typeface="Times New Roman"/>
              </a:rPr>
              <a:t> </a:t>
            </a:r>
            <a:r>
              <a:rPr sz="2600" spc="-15" dirty="0">
                <a:latin typeface="Carlito"/>
                <a:cs typeface="Times New Roman"/>
              </a:rPr>
              <a:t>aktarılacaktır.</a:t>
            </a:r>
            <a:endParaRPr sz="2600" dirty="0">
              <a:latin typeface="Carlito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19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solidFill>
                  <a:srgbClr val="7E7E7E"/>
                </a:solidFill>
                <a:latin typeface="Carlito"/>
                <a:cs typeface="Carlito"/>
              </a:rPr>
              <a:t>2</a:t>
            </a: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0633" y="427736"/>
            <a:ext cx="4074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Carlito"/>
              </a:rPr>
              <a:t>Satın Alımlar ve</a:t>
            </a:r>
            <a:r>
              <a:rPr sz="2800" spc="-260" dirty="0">
                <a:solidFill>
                  <a:srgbClr val="FF0000"/>
                </a:solidFill>
                <a:latin typeface="Carlito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rlito"/>
              </a:rPr>
              <a:t>Ödemeler</a:t>
            </a:r>
            <a:endParaRPr sz="2800">
              <a:latin typeface="Carlito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CCF323CF-AD7B-4EC5-9393-0B2EE4547B5F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EE575E4B-269A-46F6-B0FD-CFEF93C28E73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2418F547-C9C0-4C43-A69E-15A653916C0A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2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686" y="1543050"/>
            <a:ext cx="182651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rlito"/>
                <a:cs typeface="Carlito"/>
              </a:rPr>
              <a:t>Ödemeler</a:t>
            </a:r>
            <a:endParaRPr sz="3200" b="1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29879" y="6513982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20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727440" y="6524345"/>
            <a:ext cx="18161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0632" y="435355"/>
            <a:ext cx="394436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0000"/>
                </a:solidFill>
                <a:latin typeface="Carlito"/>
              </a:rPr>
              <a:t>Satın Alımlar </a:t>
            </a:r>
            <a:r>
              <a:rPr sz="2800" dirty="0">
                <a:solidFill>
                  <a:srgbClr val="FF0000"/>
                </a:solidFill>
                <a:latin typeface="Carlito"/>
              </a:rPr>
              <a:t>ve</a:t>
            </a:r>
            <a:r>
              <a:rPr sz="2800" spc="-260" dirty="0">
                <a:solidFill>
                  <a:srgbClr val="FF0000"/>
                </a:solidFill>
                <a:latin typeface="Carlito"/>
              </a:rPr>
              <a:t> </a:t>
            </a:r>
            <a:r>
              <a:rPr sz="2800" dirty="0">
                <a:solidFill>
                  <a:srgbClr val="FF0000"/>
                </a:solidFill>
                <a:latin typeface="Carlito"/>
              </a:rPr>
              <a:t>Ödemeler</a:t>
            </a:r>
            <a:endParaRPr sz="2800" dirty="0">
              <a:latin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8579"/>
              </p:ext>
            </p:extLst>
          </p:nvPr>
        </p:nvGraphicFramePr>
        <p:xfrm>
          <a:off x="1281811" y="2198497"/>
          <a:ext cx="7208520" cy="342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252">
                <a:tc>
                  <a:txBody>
                    <a:bodyPr/>
                    <a:lstStyle/>
                    <a:p>
                      <a:pPr marL="68580">
                        <a:lnSpc>
                          <a:spcPts val="1745"/>
                        </a:lnSpc>
                      </a:pPr>
                      <a:endParaRPr lang="tr-TR" sz="1800" b="1" spc="-15" dirty="0">
                        <a:latin typeface="Carlito"/>
                        <a:cs typeface="Times New Roman"/>
                      </a:endParaRPr>
                    </a:p>
                    <a:p>
                      <a:pPr marL="68580">
                        <a:lnSpc>
                          <a:spcPts val="1745"/>
                        </a:lnSpc>
                      </a:pPr>
                      <a:r>
                        <a:rPr sz="1800" b="1" spc="-15" dirty="0" err="1">
                          <a:latin typeface="Carlito"/>
                          <a:cs typeface="Times New Roman"/>
                        </a:rPr>
                        <a:t>Süre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Carlito"/>
                          <a:cs typeface="Times New Roman"/>
                        </a:rPr>
                        <a:t>9</a:t>
                      </a:r>
                      <a:r>
                        <a:rPr sz="1800" spc="-110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spc="-175" dirty="0">
                          <a:latin typeface="Carlito"/>
                          <a:cs typeface="Times New Roman"/>
                        </a:rPr>
                        <a:t>Ay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  <a:p>
                      <a:pPr marL="68580" marR="59055" algn="just">
                        <a:lnSpc>
                          <a:spcPct val="114999"/>
                        </a:lnSpc>
                        <a:spcBef>
                          <a:spcPts val="1205"/>
                        </a:spcBef>
                      </a:pPr>
                      <a:r>
                        <a:rPr sz="1800" dirty="0">
                          <a:latin typeface="Carlito"/>
                          <a:cs typeface="Times New Roman"/>
                        </a:rPr>
                        <a:t>(Bu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süre, Ajans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ile </a:t>
                      </a:r>
                      <a:r>
                        <a:rPr sz="1800" spc="-20" dirty="0">
                          <a:latin typeface="Carlito"/>
                          <a:cs typeface="Times New Roman"/>
                        </a:rPr>
                        <a:t>Yararlanıcı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arasındaki sözleşmenin 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tüm taraflarca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imzalandığı günden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bir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sonraki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gün  itibarıyla</a:t>
                      </a:r>
                      <a:r>
                        <a:rPr sz="1800" spc="-35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Times New Roman"/>
                        </a:rPr>
                        <a:t>başlar.)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68580">
                        <a:lnSpc>
                          <a:spcPts val="1565"/>
                        </a:lnSpc>
                        <a:tabLst>
                          <a:tab pos="1167765" algn="l"/>
                        </a:tabLst>
                      </a:pPr>
                      <a:endParaRPr lang="tr-TR" sz="1800" b="1" dirty="0">
                        <a:latin typeface="Carlito"/>
                        <a:cs typeface="Times New Roman"/>
                      </a:endParaRPr>
                    </a:p>
                    <a:p>
                      <a:pPr marL="68580">
                        <a:lnSpc>
                          <a:spcPts val="1565"/>
                        </a:lnSpc>
                        <a:tabLst>
                          <a:tab pos="1167765" algn="l"/>
                        </a:tabLst>
                      </a:pPr>
                      <a:r>
                        <a:rPr sz="1800" b="1" dirty="0">
                          <a:latin typeface="Carlito"/>
                          <a:cs typeface="Times New Roman"/>
                        </a:rPr>
                        <a:t>Geri	</a:t>
                      </a:r>
                      <a:r>
                        <a:rPr sz="1800" b="1" spc="-5" dirty="0">
                          <a:latin typeface="Carlito"/>
                          <a:cs typeface="Times New Roman"/>
                        </a:rPr>
                        <a:t>Ödeme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  <a:p>
                      <a:pPr marL="68580">
                        <a:lnSpc>
                          <a:spcPts val="1980"/>
                        </a:lnSpc>
                      </a:pPr>
                      <a:r>
                        <a:rPr sz="1800" b="1" spc="-10" dirty="0">
                          <a:latin typeface="Carlito"/>
                          <a:cs typeface="Times New Roman"/>
                        </a:rPr>
                        <a:t>Süresi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1800" spc="-5" dirty="0">
                          <a:latin typeface="Carlito"/>
                          <a:cs typeface="Times New Roman"/>
                        </a:rPr>
                        <a:t>36</a:t>
                      </a:r>
                      <a:r>
                        <a:rPr sz="1800" spc="-110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spc="-175" dirty="0">
                          <a:latin typeface="Carlito"/>
                          <a:cs typeface="Times New Roman"/>
                        </a:rPr>
                        <a:t>Ay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  <a:p>
                      <a:pPr marL="68580" marR="57785">
                        <a:lnSpc>
                          <a:spcPct val="114999"/>
                        </a:lnSpc>
                        <a:spcBef>
                          <a:spcPts val="1205"/>
                        </a:spcBef>
                      </a:pPr>
                      <a:r>
                        <a:rPr sz="1800" spc="-5" dirty="0">
                          <a:latin typeface="Carlito"/>
                          <a:cs typeface="Times New Roman"/>
                        </a:rPr>
                        <a:t>(Geri Ödeme süresi, projenin ilgili faaliyetine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ilişkin  kredinin kullanılması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ile</a:t>
                      </a:r>
                      <a:r>
                        <a:rPr sz="1800" spc="-40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Times New Roman"/>
                        </a:rPr>
                        <a:t>başlar.)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2254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88">
                <a:tc>
                  <a:txBody>
                    <a:bodyPr/>
                    <a:lstStyle/>
                    <a:p>
                      <a:pPr marL="68580">
                        <a:lnSpc>
                          <a:spcPts val="1750"/>
                        </a:lnSpc>
                      </a:pPr>
                      <a:r>
                        <a:rPr sz="1800" b="1" dirty="0" err="1">
                          <a:latin typeface="Carlito"/>
                          <a:cs typeface="Times New Roman"/>
                        </a:rPr>
                        <a:t>Ödeme</a:t>
                      </a:r>
                      <a:r>
                        <a:rPr sz="1800" b="1" spc="-30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Times New Roman"/>
                        </a:rPr>
                        <a:t>Dönemleri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800" dirty="0">
                          <a:latin typeface="Carlito"/>
                          <a:cs typeface="Times New Roman"/>
                        </a:rPr>
                        <a:t>3’er </a:t>
                      </a:r>
                      <a:r>
                        <a:rPr sz="1800" spc="5" dirty="0">
                          <a:latin typeface="Carlito"/>
                          <a:cs typeface="Times New Roman"/>
                        </a:rPr>
                        <a:t>aylık </a:t>
                      </a:r>
                      <a:r>
                        <a:rPr sz="1800" dirty="0">
                          <a:latin typeface="Carlito"/>
                          <a:cs typeface="Times New Roman"/>
                        </a:rPr>
                        <a:t>taksitler</a:t>
                      </a:r>
                      <a:r>
                        <a:rPr sz="1800" spc="-45" dirty="0">
                          <a:latin typeface="Carlito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Times New Roman"/>
                        </a:rPr>
                        <a:t>şeklinde</a:t>
                      </a:r>
                      <a:endParaRPr sz="1800" dirty="0">
                        <a:latin typeface="Carlito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8">
            <a:extLst>
              <a:ext uri="{FF2B5EF4-FFF2-40B4-BE49-F238E27FC236}">
                <a16:creationId xmlns:a16="http://schemas.microsoft.com/office/drawing/2014/main" id="{933BEABD-0729-4D43-8DAF-6CA73B4272EA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F8E27B29-23F4-42AA-89F2-A412DEAD260C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81CD6F9F-18E7-43D3-AE3D-B04AB83EC2BA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2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40140" y="6637019"/>
            <a:ext cx="774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7E7E7E"/>
                </a:solidFill>
                <a:latin typeface="Carlito"/>
                <a:cs typeface="Carlito"/>
              </a:rPr>
              <a:t>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64635" y="1274063"/>
            <a:ext cx="2014727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9144" y="780287"/>
            <a:ext cx="1505712" cy="422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1684" y="5290061"/>
            <a:ext cx="7326599" cy="10295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04504" y="6452615"/>
            <a:ext cx="539750" cy="405765"/>
          </a:xfrm>
          <a:custGeom>
            <a:avLst/>
            <a:gdLst/>
            <a:ahLst/>
            <a:cxnLst/>
            <a:rect l="l" t="t" r="r" b="b"/>
            <a:pathLst>
              <a:path w="539750" h="405765">
                <a:moveTo>
                  <a:pt x="539496" y="0"/>
                </a:moveTo>
                <a:lnTo>
                  <a:pt x="0" y="0"/>
                </a:lnTo>
                <a:lnTo>
                  <a:pt x="0" y="405384"/>
                </a:lnTo>
                <a:lnTo>
                  <a:pt x="539496" y="405384"/>
                </a:lnTo>
                <a:lnTo>
                  <a:pt x="539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65321" y="6287211"/>
            <a:ext cx="22148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Carlito"/>
                <a:cs typeface="Carlito"/>
                <a:hlinkClick r:id="rId6"/>
              </a:rPr>
              <a:t>www.</a:t>
            </a:r>
            <a:r>
              <a:rPr sz="2000" b="1" spc="-20" dirty="0">
                <a:latin typeface="Carlito"/>
                <a:cs typeface="Carlito"/>
                <a:hlinkClick r:id="rId6"/>
              </a:rPr>
              <a:t>ankaraka</a:t>
            </a:r>
            <a:r>
              <a:rPr sz="2000" spc="-20" dirty="0">
                <a:latin typeface="Carlito"/>
                <a:cs typeface="Carlito"/>
                <a:hlinkClick r:id="rId6"/>
              </a:rPr>
              <a:t>.org.tr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A946018A-4823-4F75-8A80-F0276F8DCCAA}"/>
              </a:ext>
            </a:extLst>
          </p:cNvPr>
          <p:cNvSpPr txBox="1"/>
          <p:nvPr/>
        </p:nvSpPr>
        <p:spPr>
          <a:xfrm>
            <a:off x="32766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 EDERİZ.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180" y="0"/>
            <a:ext cx="0" cy="3141345"/>
          </a:xfrm>
          <a:custGeom>
            <a:avLst/>
            <a:gdLst/>
            <a:ahLst/>
            <a:cxnLst/>
            <a:rect l="l" t="t" r="r" b="b"/>
            <a:pathLst>
              <a:path h="3141345">
                <a:moveTo>
                  <a:pt x="0" y="0"/>
                </a:moveTo>
                <a:lnTo>
                  <a:pt x="0" y="31409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6" name="object 6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693291" y="462915"/>
            <a:ext cx="1543177" cy="3491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2008632" y="1371600"/>
            <a:ext cx="5325110" cy="850900"/>
            <a:chOff x="2008632" y="1371600"/>
            <a:chExt cx="5325110" cy="850900"/>
          </a:xfrm>
        </p:grpSpPr>
        <p:sp>
          <p:nvSpPr>
            <p:cNvPr id="10" name="object 10"/>
            <p:cNvSpPr/>
            <p:nvPr/>
          </p:nvSpPr>
          <p:spPr>
            <a:xfrm>
              <a:off x="2433828" y="1377695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0"/>
                  </a:moveTo>
                  <a:lnTo>
                    <a:pt x="419100" y="0"/>
                  </a:lnTo>
                  <a:lnTo>
                    <a:pt x="0" y="419100"/>
                  </a:lnTo>
                  <a:lnTo>
                    <a:pt x="419100" y="838200"/>
                  </a:lnTo>
                  <a:lnTo>
                    <a:pt x="4893564" y="838200"/>
                  </a:lnTo>
                  <a:lnTo>
                    <a:pt x="4893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33828" y="1377695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838200"/>
                  </a:moveTo>
                  <a:lnTo>
                    <a:pt x="419100" y="838200"/>
                  </a:lnTo>
                  <a:lnTo>
                    <a:pt x="0" y="419100"/>
                  </a:lnTo>
                  <a:lnTo>
                    <a:pt x="419100" y="0"/>
                  </a:lnTo>
                  <a:lnTo>
                    <a:pt x="4893564" y="0"/>
                  </a:lnTo>
                  <a:lnTo>
                    <a:pt x="4893564" y="838200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08632" y="1371600"/>
              <a:ext cx="848868" cy="85039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427477" y="2459482"/>
            <a:ext cx="4906645" cy="850900"/>
            <a:chOff x="2427477" y="2459482"/>
            <a:chExt cx="4906645" cy="850900"/>
          </a:xfrm>
        </p:grpSpPr>
        <p:sp>
          <p:nvSpPr>
            <p:cNvPr id="14" name="object 14"/>
            <p:cNvSpPr/>
            <p:nvPr/>
          </p:nvSpPr>
          <p:spPr>
            <a:xfrm>
              <a:off x="2433827" y="2465832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0"/>
                  </a:moveTo>
                  <a:lnTo>
                    <a:pt x="419100" y="0"/>
                  </a:lnTo>
                  <a:lnTo>
                    <a:pt x="0" y="419100"/>
                  </a:lnTo>
                  <a:lnTo>
                    <a:pt x="419100" y="838200"/>
                  </a:lnTo>
                  <a:lnTo>
                    <a:pt x="4893564" y="838200"/>
                  </a:lnTo>
                  <a:lnTo>
                    <a:pt x="4893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33827" y="2465832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838200"/>
                  </a:moveTo>
                  <a:lnTo>
                    <a:pt x="419100" y="838200"/>
                  </a:lnTo>
                  <a:lnTo>
                    <a:pt x="0" y="419100"/>
                  </a:lnTo>
                  <a:lnTo>
                    <a:pt x="419100" y="0"/>
                  </a:lnTo>
                  <a:lnTo>
                    <a:pt x="4893564" y="0"/>
                  </a:lnTo>
                  <a:lnTo>
                    <a:pt x="4893564" y="838200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059429" y="1528063"/>
            <a:ext cx="4105910" cy="169227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 algn="ctr">
              <a:lnSpc>
                <a:spcPts val="1750"/>
              </a:lnSpc>
              <a:spcBef>
                <a:spcPts val="295"/>
              </a:spcBef>
            </a:pPr>
            <a:r>
              <a:rPr sz="1600" spc="-5" dirty="0">
                <a:latin typeface="Carlito"/>
                <a:cs typeface="Times New Roman" panose="02020603050405020304" pitchFamily="18" charset="0"/>
              </a:rPr>
              <a:t>Genel </a:t>
            </a:r>
            <a:r>
              <a:rPr sz="1600" spc="-10" dirty="0">
                <a:latin typeface="Carlito"/>
                <a:cs typeface="Times New Roman" panose="02020603050405020304" pitchFamily="18" charset="0"/>
              </a:rPr>
              <a:t>ve </a:t>
            </a:r>
            <a:r>
              <a:rPr sz="1600" spc="-20" dirty="0">
                <a:latin typeface="Carlito"/>
                <a:cs typeface="Times New Roman" panose="02020603050405020304" pitchFamily="18" charset="0"/>
              </a:rPr>
              <a:t>Özel </a:t>
            </a:r>
            <a:r>
              <a:rPr sz="1600" spc="-15" dirty="0">
                <a:latin typeface="Carlito"/>
                <a:cs typeface="Times New Roman" panose="02020603050405020304" pitchFamily="18" charset="0"/>
              </a:rPr>
              <a:t>koşullar </a:t>
            </a:r>
            <a:r>
              <a:rPr sz="1600" spc="-5" dirty="0">
                <a:latin typeface="Carlito"/>
                <a:cs typeface="Times New Roman" panose="02020603050405020304" pitchFamily="18" charset="0"/>
              </a:rPr>
              <a:t>ile </a:t>
            </a:r>
            <a:r>
              <a:rPr sz="1600" spc="-10" dirty="0">
                <a:latin typeface="Carlito"/>
                <a:cs typeface="Times New Roman" panose="02020603050405020304" pitchFamily="18" charset="0"/>
              </a:rPr>
              <a:t>destekleyici belgelerden  </a:t>
            </a:r>
            <a:r>
              <a:rPr sz="1600" spc="-30" dirty="0">
                <a:latin typeface="Carlito"/>
                <a:cs typeface="Times New Roman" panose="02020603050405020304" pitchFamily="18" charset="0"/>
              </a:rPr>
              <a:t>oluşur.</a:t>
            </a:r>
            <a:endParaRPr sz="1600" dirty="0">
              <a:latin typeface="Carlito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rlito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rlito"/>
              <a:cs typeface="Times New Roman" panose="02020603050405020304" pitchFamily="18" charset="0"/>
            </a:endParaRPr>
          </a:p>
          <a:p>
            <a:pPr marL="149225" marR="144145" algn="ctr">
              <a:lnSpc>
                <a:spcPct val="91600"/>
              </a:lnSpc>
            </a:pPr>
            <a:r>
              <a:rPr sz="1600" spc="-20" dirty="0">
                <a:latin typeface="Carlito"/>
                <a:cs typeface="Times New Roman" panose="02020603050405020304" pitchFamily="18" charset="0"/>
              </a:rPr>
              <a:t>Tarafların </a:t>
            </a:r>
            <a:r>
              <a:rPr sz="1600" spc="-10" dirty="0">
                <a:latin typeface="Carlito"/>
                <a:cs typeface="Times New Roman" panose="02020603050405020304" pitchFamily="18" charset="0"/>
              </a:rPr>
              <a:t>raporlama, harcamaların uygunluğu,  </a:t>
            </a:r>
            <a:r>
              <a:rPr sz="1600" spc="-5" dirty="0">
                <a:latin typeface="Carlito"/>
                <a:cs typeface="Times New Roman" panose="02020603050405020304" pitchFamily="18" charset="0"/>
              </a:rPr>
              <a:t>muhasebe, </a:t>
            </a:r>
            <a:r>
              <a:rPr sz="1600" spc="-10" dirty="0">
                <a:latin typeface="Carlito"/>
                <a:cs typeface="Times New Roman" panose="02020603050405020304" pitchFamily="18" charset="0"/>
              </a:rPr>
              <a:t>ödemeler </a:t>
            </a:r>
            <a:r>
              <a:rPr sz="1600" spc="-5" dirty="0">
                <a:latin typeface="Carlito"/>
                <a:cs typeface="Times New Roman" panose="02020603050405020304" pitchFamily="18" charset="0"/>
              </a:rPr>
              <a:t>gibi </a:t>
            </a:r>
            <a:r>
              <a:rPr sz="1600" spc="-10" dirty="0">
                <a:latin typeface="Carlito"/>
                <a:cs typeface="Times New Roman" panose="02020603050405020304" pitchFamily="18" charset="0"/>
              </a:rPr>
              <a:t>sorumluluklarını  tanımlayan temel</a:t>
            </a:r>
            <a:r>
              <a:rPr sz="1600" spc="5" dirty="0">
                <a:latin typeface="Carlito"/>
                <a:cs typeface="Times New Roman" panose="02020603050405020304" pitchFamily="18" charset="0"/>
              </a:rPr>
              <a:t> </a:t>
            </a:r>
            <a:r>
              <a:rPr sz="1600" spc="-25" dirty="0">
                <a:latin typeface="Carlito"/>
                <a:cs typeface="Times New Roman" panose="02020603050405020304" pitchFamily="18" charset="0"/>
              </a:rPr>
              <a:t>dokümandır.</a:t>
            </a:r>
            <a:endParaRPr sz="1600" dirty="0">
              <a:latin typeface="Carlito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08632" y="2459735"/>
            <a:ext cx="848868" cy="850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427477" y="3547617"/>
            <a:ext cx="4906645" cy="850900"/>
            <a:chOff x="2427477" y="3547617"/>
            <a:chExt cx="4906645" cy="850900"/>
          </a:xfrm>
        </p:grpSpPr>
        <p:sp>
          <p:nvSpPr>
            <p:cNvPr id="19" name="object 19"/>
            <p:cNvSpPr/>
            <p:nvPr/>
          </p:nvSpPr>
          <p:spPr>
            <a:xfrm>
              <a:off x="2433827" y="3553967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0"/>
                  </a:moveTo>
                  <a:lnTo>
                    <a:pt x="419100" y="0"/>
                  </a:lnTo>
                  <a:lnTo>
                    <a:pt x="0" y="419100"/>
                  </a:lnTo>
                  <a:lnTo>
                    <a:pt x="419100" y="838200"/>
                  </a:lnTo>
                  <a:lnTo>
                    <a:pt x="4893564" y="838200"/>
                  </a:lnTo>
                  <a:lnTo>
                    <a:pt x="4893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33827" y="3553967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838200"/>
                  </a:moveTo>
                  <a:lnTo>
                    <a:pt x="419100" y="838200"/>
                  </a:lnTo>
                  <a:lnTo>
                    <a:pt x="0" y="419100"/>
                  </a:lnTo>
                  <a:lnTo>
                    <a:pt x="419100" y="0"/>
                  </a:lnTo>
                  <a:lnTo>
                    <a:pt x="4893564" y="0"/>
                  </a:lnTo>
                  <a:lnTo>
                    <a:pt x="4893564" y="838200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345941" y="3816222"/>
            <a:ext cx="3529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rlito"/>
                <a:cs typeface="Carlito"/>
              </a:rPr>
              <a:t>Bütün </a:t>
            </a:r>
            <a:r>
              <a:rPr sz="1600" spc="-10" dirty="0">
                <a:latin typeface="Carlito"/>
                <a:cs typeface="Carlito"/>
              </a:rPr>
              <a:t>bölümlerin </a:t>
            </a:r>
            <a:r>
              <a:rPr sz="1600" spc="-5" dirty="0">
                <a:latin typeface="Carlito"/>
                <a:cs typeface="Carlito"/>
              </a:rPr>
              <a:t>uygulanması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zorunludur.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08632" y="3547871"/>
            <a:ext cx="848868" cy="8503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427477" y="4635753"/>
            <a:ext cx="4906645" cy="850900"/>
            <a:chOff x="2427477" y="4635753"/>
            <a:chExt cx="4906645" cy="850900"/>
          </a:xfrm>
        </p:grpSpPr>
        <p:sp>
          <p:nvSpPr>
            <p:cNvPr id="24" name="object 24"/>
            <p:cNvSpPr/>
            <p:nvPr/>
          </p:nvSpPr>
          <p:spPr>
            <a:xfrm>
              <a:off x="2433827" y="4642103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0"/>
                  </a:moveTo>
                  <a:lnTo>
                    <a:pt x="419100" y="0"/>
                  </a:lnTo>
                  <a:lnTo>
                    <a:pt x="0" y="419100"/>
                  </a:lnTo>
                  <a:lnTo>
                    <a:pt x="419100" y="838200"/>
                  </a:lnTo>
                  <a:lnTo>
                    <a:pt x="4893564" y="838200"/>
                  </a:lnTo>
                  <a:lnTo>
                    <a:pt x="4893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33827" y="4642103"/>
              <a:ext cx="4893945" cy="838200"/>
            </a:xfrm>
            <a:custGeom>
              <a:avLst/>
              <a:gdLst/>
              <a:ahLst/>
              <a:cxnLst/>
              <a:rect l="l" t="t" r="r" b="b"/>
              <a:pathLst>
                <a:path w="4893945" h="838200">
                  <a:moveTo>
                    <a:pt x="4893564" y="838200"/>
                  </a:moveTo>
                  <a:lnTo>
                    <a:pt x="419100" y="838200"/>
                  </a:lnTo>
                  <a:lnTo>
                    <a:pt x="0" y="419100"/>
                  </a:lnTo>
                  <a:lnTo>
                    <a:pt x="419100" y="0"/>
                  </a:lnTo>
                  <a:lnTo>
                    <a:pt x="4893564" y="0"/>
                  </a:lnTo>
                  <a:lnTo>
                    <a:pt x="4893564" y="838200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400805" y="4904613"/>
            <a:ext cx="3420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rlito"/>
                <a:cs typeface="Carlito"/>
              </a:rPr>
              <a:t>Ajansın yazılı izni olmadan</a:t>
            </a:r>
            <a:r>
              <a:rPr sz="1600" spc="-10" dirty="0">
                <a:latin typeface="Carlito"/>
                <a:cs typeface="Carlito"/>
              </a:rPr>
              <a:t> değiştirilemez.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08632" y="4636008"/>
            <a:ext cx="848868" cy="8503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2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27439" y="6624319"/>
            <a:ext cx="25463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2" name="object 18">
            <a:extLst>
              <a:ext uri="{FF2B5EF4-FFF2-40B4-BE49-F238E27FC236}">
                <a16:creationId xmlns:a16="http://schemas.microsoft.com/office/drawing/2014/main" id="{815D5072-C6CB-4D91-9336-B4F152E3CEB9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2">
            <a:extLst>
              <a:ext uri="{FF2B5EF4-FFF2-40B4-BE49-F238E27FC236}">
                <a16:creationId xmlns:a16="http://schemas.microsoft.com/office/drawing/2014/main" id="{7F9860D6-0F9C-4178-9527-99BF839F694F}"/>
              </a:ext>
            </a:extLst>
          </p:cNvPr>
          <p:cNvSpPr txBox="1"/>
          <p:nvPr/>
        </p:nvSpPr>
        <p:spPr>
          <a:xfrm>
            <a:off x="1698751" y="6608774"/>
            <a:ext cx="131572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9"/>
              </a:rPr>
              <a:t>www.ankaraka.org.tr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A7BF3BC8-0030-4440-90B8-6C8CC4E4CE52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35417" y="0"/>
            <a:ext cx="3132455" cy="6137910"/>
            <a:chOff x="1435417" y="0"/>
            <a:chExt cx="3132455" cy="6137910"/>
          </a:xfrm>
        </p:grpSpPr>
        <p:sp>
          <p:nvSpPr>
            <p:cNvPr id="5" name="object 5"/>
            <p:cNvSpPr/>
            <p:nvPr/>
          </p:nvSpPr>
          <p:spPr>
            <a:xfrm>
              <a:off x="1440180" y="0"/>
              <a:ext cx="0" cy="1564005"/>
            </a:xfrm>
            <a:custGeom>
              <a:avLst/>
              <a:gdLst/>
              <a:ahLst/>
              <a:cxnLst/>
              <a:rect l="l" t="t" r="r" b="b"/>
              <a:pathLst>
                <a:path h="1564005">
                  <a:moveTo>
                    <a:pt x="0" y="0"/>
                  </a:moveTo>
                  <a:lnTo>
                    <a:pt x="0" y="1563624"/>
                  </a:lnTo>
                </a:path>
              </a:pathLst>
            </a:custGeom>
            <a:ln w="9143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63012" y="2129027"/>
              <a:ext cx="1798320" cy="3997960"/>
            </a:xfrm>
            <a:custGeom>
              <a:avLst/>
              <a:gdLst/>
              <a:ahLst/>
              <a:cxnLst/>
              <a:rect l="l" t="t" r="r" b="b"/>
              <a:pathLst>
                <a:path w="1798320" h="3997960">
                  <a:moveTo>
                    <a:pt x="1798319" y="0"/>
                  </a:moveTo>
                  <a:lnTo>
                    <a:pt x="0" y="0"/>
                  </a:lnTo>
                  <a:lnTo>
                    <a:pt x="0" y="3997452"/>
                  </a:lnTo>
                  <a:lnTo>
                    <a:pt x="1798319" y="3997452"/>
                  </a:lnTo>
                  <a:lnTo>
                    <a:pt x="1798319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63012" y="2129027"/>
              <a:ext cx="1798320" cy="3997960"/>
            </a:xfrm>
            <a:custGeom>
              <a:avLst/>
              <a:gdLst/>
              <a:ahLst/>
              <a:cxnLst/>
              <a:rect l="l" t="t" r="r" b="b"/>
              <a:pathLst>
                <a:path w="1798320" h="3997960">
                  <a:moveTo>
                    <a:pt x="0" y="3997452"/>
                  </a:moveTo>
                  <a:lnTo>
                    <a:pt x="1798319" y="3997452"/>
                  </a:lnTo>
                  <a:lnTo>
                    <a:pt x="1798319" y="0"/>
                  </a:lnTo>
                  <a:lnTo>
                    <a:pt x="0" y="0"/>
                  </a:lnTo>
                  <a:lnTo>
                    <a:pt x="0" y="39974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9" name="object 9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636776" y="407034"/>
            <a:ext cx="6848729" cy="3399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648200" y="2707894"/>
            <a:ext cx="1811020" cy="3434079"/>
            <a:chOff x="4783582" y="2707894"/>
            <a:chExt cx="1811020" cy="3434079"/>
          </a:xfrm>
        </p:grpSpPr>
        <p:sp>
          <p:nvSpPr>
            <p:cNvPr id="13" name="object 13"/>
            <p:cNvSpPr/>
            <p:nvPr/>
          </p:nvSpPr>
          <p:spPr>
            <a:xfrm>
              <a:off x="4789932" y="2714244"/>
              <a:ext cx="1798320" cy="3421379"/>
            </a:xfrm>
            <a:custGeom>
              <a:avLst/>
              <a:gdLst/>
              <a:ahLst/>
              <a:cxnLst/>
              <a:rect l="l" t="t" r="r" b="b"/>
              <a:pathLst>
                <a:path w="1798320" h="3421379">
                  <a:moveTo>
                    <a:pt x="1798319" y="0"/>
                  </a:moveTo>
                  <a:lnTo>
                    <a:pt x="0" y="0"/>
                  </a:lnTo>
                  <a:lnTo>
                    <a:pt x="0" y="3421379"/>
                  </a:lnTo>
                  <a:lnTo>
                    <a:pt x="1798319" y="3421379"/>
                  </a:lnTo>
                  <a:lnTo>
                    <a:pt x="179831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89932" y="2714244"/>
              <a:ext cx="1798320" cy="3421379"/>
            </a:xfrm>
            <a:custGeom>
              <a:avLst/>
              <a:gdLst/>
              <a:ahLst/>
              <a:cxnLst/>
              <a:rect l="l" t="t" r="r" b="b"/>
              <a:pathLst>
                <a:path w="1798320" h="3421379">
                  <a:moveTo>
                    <a:pt x="0" y="3421379"/>
                  </a:moveTo>
                  <a:lnTo>
                    <a:pt x="1798319" y="3421379"/>
                  </a:lnTo>
                  <a:lnTo>
                    <a:pt x="1798319" y="0"/>
                  </a:lnTo>
                  <a:lnTo>
                    <a:pt x="0" y="0"/>
                  </a:lnTo>
                  <a:lnTo>
                    <a:pt x="0" y="3421379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154063" y="2839149"/>
            <a:ext cx="346249" cy="16986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FFFFFF"/>
                </a:solidFill>
                <a:latin typeface="Carlito"/>
                <a:cs typeface="Times New Roman"/>
              </a:rPr>
              <a:t>SÖZLEŞME</a:t>
            </a:r>
            <a:endParaRPr sz="2400" dirty="0">
              <a:latin typeface="Carlito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26398" y="2248588"/>
            <a:ext cx="346249" cy="14090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0" dirty="0">
                <a:solidFill>
                  <a:srgbClr val="FFFFFF"/>
                </a:solidFill>
                <a:latin typeface="Carlito"/>
                <a:cs typeface="Times New Roman"/>
              </a:rPr>
              <a:t>KILAVUZ</a:t>
            </a:r>
            <a:endParaRPr sz="2400" dirty="0">
              <a:latin typeface="Carlito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553200" y="3276600"/>
            <a:ext cx="1811020" cy="2867025"/>
            <a:chOff x="6582156" y="3212592"/>
            <a:chExt cx="1811020" cy="2867025"/>
          </a:xfrm>
        </p:grpSpPr>
        <p:sp>
          <p:nvSpPr>
            <p:cNvPr id="18" name="object 18"/>
            <p:cNvSpPr/>
            <p:nvPr/>
          </p:nvSpPr>
          <p:spPr>
            <a:xfrm>
              <a:off x="6588252" y="3218688"/>
              <a:ext cx="1798320" cy="2854960"/>
            </a:xfrm>
            <a:custGeom>
              <a:avLst/>
              <a:gdLst/>
              <a:ahLst/>
              <a:cxnLst/>
              <a:rect l="l" t="t" r="r" b="b"/>
              <a:pathLst>
                <a:path w="1798320" h="2854960">
                  <a:moveTo>
                    <a:pt x="1798320" y="0"/>
                  </a:moveTo>
                  <a:lnTo>
                    <a:pt x="0" y="0"/>
                  </a:lnTo>
                  <a:lnTo>
                    <a:pt x="0" y="2854452"/>
                  </a:lnTo>
                  <a:lnTo>
                    <a:pt x="1798320" y="2854452"/>
                  </a:lnTo>
                  <a:lnTo>
                    <a:pt x="179832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88252" y="3218688"/>
              <a:ext cx="1798320" cy="2854960"/>
            </a:xfrm>
            <a:custGeom>
              <a:avLst/>
              <a:gdLst/>
              <a:ahLst/>
              <a:cxnLst/>
              <a:rect l="l" t="t" r="r" b="b"/>
              <a:pathLst>
                <a:path w="1798320" h="2854960">
                  <a:moveTo>
                    <a:pt x="0" y="2854452"/>
                  </a:moveTo>
                  <a:lnTo>
                    <a:pt x="1798320" y="2854452"/>
                  </a:lnTo>
                  <a:lnTo>
                    <a:pt x="1798320" y="0"/>
                  </a:lnTo>
                  <a:lnTo>
                    <a:pt x="0" y="0"/>
                  </a:lnTo>
                  <a:lnTo>
                    <a:pt x="0" y="28544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952654" y="3344020"/>
            <a:ext cx="346249" cy="193611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solidFill>
                  <a:srgbClr val="FFFFFF"/>
                </a:solidFill>
                <a:latin typeface="Carlito"/>
                <a:cs typeface="Times New Roman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Times New Roman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rlito"/>
                <a:cs typeface="Times New Roman"/>
              </a:rPr>
              <a:t>HBE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Times New Roman"/>
              </a:rPr>
              <a:t>R</a:t>
            </a:r>
            <a:r>
              <a:rPr sz="2400" b="1" dirty="0">
                <a:solidFill>
                  <a:srgbClr val="FFFFFF"/>
                </a:solidFill>
                <a:latin typeface="Carlito"/>
                <a:cs typeface="Times New Roman"/>
              </a:rPr>
              <a:t>L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Times New Roman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rlito"/>
                <a:cs typeface="Times New Roman"/>
              </a:rPr>
              <a:t>R</a:t>
            </a:r>
            <a:endParaRPr sz="2400" dirty="0">
              <a:latin typeface="Carlito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31163" y="1557527"/>
            <a:ext cx="1811020" cy="4552315"/>
            <a:chOff x="931163" y="1557527"/>
            <a:chExt cx="1811020" cy="4552315"/>
          </a:xfrm>
        </p:grpSpPr>
        <p:sp>
          <p:nvSpPr>
            <p:cNvPr id="22" name="object 22"/>
            <p:cNvSpPr/>
            <p:nvPr/>
          </p:nvSpPr>
          <p:spPr>
            <a:xfrm>
              <a:off x="937259" y="1563623"/>
              <a:ext cx="1798320" cy="4540250"/>
            </a:xfrm>
            <a:custGeom>
              <a:avLst/>
              <a:gdLst/>
              <a:ahLst/>
              <a:cxnLst/>
              <a:rect l="l" t="t" r="r" b="b"/>
              <a:pathLst>
                <a:path w="1798320" h="4540250">
                  <a:moveTo>
                    <a:pt x="1798319" y="0"/>
                  </a:moveTo>
                  <a:lnTo>
                    <a:pt x="0" y="0"/>
                  </a:lnTo>
                  <a:lnTo>
                    <a:pt x="0" y="4539996"/>
                  </a:lnTo>
                  <a:lnTo>
                    <a:pt x="1798319" y="4539996"/>
                  </a:lnTo>
                  <a:lnTo>
                    <a:pt x="1798319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37259" y="1563623"/>
              <a:ext cx="1798320" cy="4540250"/>
            </a:xfrm>
            <a:custGeom>
              <a:avLst/>
              <a:gdLst/>
              <a:ahLst/>
              <a:cxnLst/>
              <a:rect l="l" t="t" r="r" b="b"/>
              <a:pathLst>
                <a:path w="1798320" h="4540250">
                  <a:moveTo>
                    <a:pt x="0" y="4539996"/>
                  </a:moveTo>
                  <a:lnTo>
                    <a:pt x="1798319" y="4539996"/>
                  </a:lnTo>
                  <a:lnTo>
                    <a:pt x="1798319" y="0"/>
                  </a:lnTo>
                  <a:lnTo>
                    <a:pt x="0" y="0"/>
                  </a:lnTo>
                  <a:lnTo>
                    <a:pt x="0" y="453999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299757" y="1688586"/>
            <a:ext cx="363220" cy="21570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YÖN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TM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LİK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3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37260" y="1563624"/>
            <a:ext cx="1826260" cy="1469248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38100" marR="509270">
              <a:lnSpc>
                <a:spcPct val="86300"/>
              </a:lnSpc>
              <a:spcBef>
                <a:spcPts val="1125"/>
              </a:spcBef>
            </a:pPr>
            <a:r>
              <a:rPr sz="2000" spc="5" dirty="0">
                <a:solidFill>
                  <a:srgbClr val="FFFFFF"/>
                </a:solidFill>
                <a:latin typeface="Carlito"/>
                <a:cs typeface="Times New Roman"/>
              </a:rPr>
              <a:t>27048 </a:t>
            </a:r>
            <a:r>
              <a:rPr sz="2000" spc="-5" dirty="0">
                <a:solidFill>
                  <a:srgbClr val="FFFFFF"/>
                </a:solidFill>
                <a:latin typeface="Carlito"/>
                <a:cs typeface="Times New Roman"/>
              </a:rPr>
              <a:t>sayılı  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Proje ve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Times New Roman"/>
              </a:rPr>
              <a:t>Faaliyet  Destekleme  Y</a:t>
            </a:r>
            <a:r>
              <a:rPr sz="2000" spc="5" dirty="0">
                <a:solidFill>
                  <a:srgbClr val="FFFFFF"/>
                </a:solidFill>
                <a:latin typeface="Carlito"/>
                <a:cs typeface="Times New Roman"/>
              </a:rPr>
              <a:t>ö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net</a:t>
            </a:r>
            <a:r>
              <a:rPr sz="2000" spc="-25" dirty="0">
                <a:solidFill>
                  <a:srgbClr val="FFFFFF"/>
                </a:solidFill>
                <a:latin typeface="Carlito"/>
                <a:cs typeface="Times New Roman"/>
              </a:rPr>
              <a:t>m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rlito"/>
                <a:cs typeface="Times New Roman"/>
              </a:rPr>
              <a:t>l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iği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63011" y="2129027"/>
            <a:ext cx="1798320" cy="1132746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76200" marR="780415">
              <a:lnSpc>
                <a:spcPct val="86400"/>
              </a:lnSpc>
              <a:spcBef>
                <a:spcPts val="565"/>
              </a:spcBef>
            </a:pP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Destek  Yönetim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Times New Roman"/>
              </a:rPr>
              <a:t>Kıl</a:t>
            </a:r>
            <a:r>
              <a:rPr sz="2000" spc="-10" dirty="0">
                <a:solidFill>
                  <a:srgbClr val="FFFFFF"/>
                </a:solidFill>
                <a:latin typeface="Carlito"/>
                <a:cs typeface="Times New Roman"/>
              </a:rPr>
              <a:t>a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v</a:t>
            </a:r>
            <a:r>
              <a:rPr sz="2000" spc="10" dirty="0">
                <a:solidFill>
                  <a:srgbClr val="FFFFFF"/>
                </a:solidFill>
                <a:latin typeface="Carlito"/>
                <a:cs typeface="Times New Roman"/>
              </a:rPr>
              <a:t>u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zu  ve</a:t>
            </a:r>
            <a:r>
              <a:rPr sz="2000" spc="-85" dirty="0">
                <a:solidFill>
                  <a:srgbClr val="FFFFFF"/>
                </a:solidFill>
                <a:latin typeface="Carlito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Ekleri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79009" y="2716149"/>
            <a:ext cx="950594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2080"/>
              </a:lnSpc>
              <a:spcBef>
                <a:spcPts val="44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Times New Roman"/>
              </a:rPr>
              <a:t>Sözleşm</a:t>
            </a:r>
            <a:r>
              <a:rPr sz="2000" spc="-5" dirty="0">
                <a:solidFill>
                  <a:srgbClr val="FFFFFF"/>
                </a:solidFill>
                <a:latin typeface="Carlito"/>
                <a:cs typeface="Times New Roman"/>
              </a:rPr>
              <a:t>e  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ve</a:t>
            </a:r>
            <a:r>
              <a:rPr sz="2000" spc="-95" dirty="0">
                <a:solidFill>
                  <a:srgbClr val="FFFFFF"/>
                </a:solidFill>
                <a:latin typeface="Carlito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Times New Roman"/>
              </a:rPr>
              <a:t>Ekleri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02679" y="3290061"/>
            <a:ext cx="1149985" cy="16592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77470">
              <a:lnSpc>
                <a:spcPct val="86100"/>
              </a:lnSpc>
              <a:spcBef>
                <a:spcPts val="409"/>
              </a:spcBef>
            </a:pPr>
            <a:r>
              <a:rPr sz="1900" dirty="0">
                <a:solidFill>
                  <a:srgbClr val="FFFFFF"/>
                </a:solidFill>
                <a:latin typeface="Carlito"/>
                <a:cs typeface="Times New Roman"/>
              </a:rPr>
              <a:t>Proje  </a:t>
            </a:r>
            <a:r>
              <a:rPr sz="1900" spc="-5" dirty="0">
                <a:solidFill>
                  <a:srgbClr val="FFFFFF"/>
                </a:solidFill>
                <a:latin typeface="Carlito"/>
                <a:cs typeface="Times New Roman"/>
              </a:rPr>
              <a:t>Uygulama  Rehberi</a:t>
            </a:r>
            <a:r>
              <a:rPr sz="1900" spc="-65" dirty="0">
                <a:solidFill>
                  <a:srgbClr val="FFFFFF"/>
                </a:solidFill>
                <a:latin typeface="Carlito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Times New Roman"/>
              </a:rPr>
              <a:t>ve  Ekleri</a:t>
            </a:r>
            <a:endParaRPr sz="1900" dirty="0">
              <a:latin typeface="Carlito"/>
              <a:cs typeface="Times New Roman"/>
            </a:endParaRPr>
          </a:p>
          <a:p>
            <a:pPr marL="12700">
              <a:lnSpc>
                <a:spcPts val="2120"/>
              </a:lnSpc>
              <a:spcBef>
                <a:spcPts val="455"/>
              </a:spcBef>
            </a:pPr>
            <a:r>
              <a:rPr sz="1900" spc="-10" dirty="0">
                <a:solidFill>
                  <a:srgbClr val="FFFFFF"/>
                </a:solidFill>
                <a:latin typeface="Carlito"/>
                <a:cs typeface="Times New Roman"/>
              </a:rPr>
              <a:t>Görünürlük</a:t>
            </a:r>
            <a:endParaRPr sz="1900" dirty="0">
              <a:latin typeface="Carlito"/>
              <a:cs typeface="Times New Roman"/>
            </a:endParaRPr>
          </a:p>
          <a:p>
            <a:pPr marL="12700">
              <a:lnSpc>
                <a:spcPts val="2120"/>
              </a:lnSpc>
            </a:pPr>
            <a:r>
              <a:rPr sz="1900" spc="-5" dirty="0">
                <a:solidFill>
                  <a:srgbClr val="FFFFFF"/>
                </a:solidFill>
                <a:latin typeface="Carlito"/>
                <a:cs typeface="Times New Roman"/>
              </a:rPr>
              <a:t>Rehberi</a:t>
            </a:r>
            <a:endParaRPr sz="1900" dirty="0">
              <a:latin typeface="Carlito"/>
              <a:cs typeface="Times New Roman"/>
            </a:endParaRPr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13F972AA-FB7E-4E7F-87BA-AFC8B7C32A3C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D4A31278-318E-4E42-8D67-6433F4669F35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5" name="object 16">
            <a:extLst>
              <a:ext uri="{FF2B5EF4-FFF2-40B4-BE49-F238E27FC236}">
                <a16:creationId xmlns:a16="http://schemas.microsoft.com/office/drawing/2014/main" id="{070C42CD-7069-44C6-9547-E17F6EA7C8A2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6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6" name="object 12">
            <a:extLst>
              <a:ext uri="{FF2B5EF4-FFF2-40B4-BE49-F238E27FC236}">
                <a16:creationId xmlns:a16="http://schemas.microsoft.com/office/drawing/2014/main" id="{C380C204-D64B-440B-8580-80DE5AC39724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46759" y="0"/>
            <a:ext cx="7900034" cy="5932805"/>
            <a:chOff x="746759" y="0"/>
            <a:chExt cx="7900034" cy="5932805"/>
          </a:xfrm>
        </p:grpSpPr>
        <p:sp>
          <p:nvSpPr>
            <p:cNvPr id="5" name="object 5"/>
            <p:cNvSpPr/>
            <p:nvPr/>
          </p:nvSpPr>
          <p:spPr>
            <a:xfrm>
              <a:off x="1440179" y="0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0" y="1080008"/>
                  </a:lnTo>
                </a:path>
              </a:pathLst>
            </a:custGeom>
            <a:ln w="9144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0466" y="5498485"/>
              <a:ext cx="7872240" cy="4338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6759" y="4931651"/>
              <a:ext cx="7899654" cy="6484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6759" y="4375391"/>
              <a:ext cx="7899654" cy="64847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6759" y="3817607"/>
              <a:ext cx="7899654" cy="6484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6759" y="3261347"/>
              <a:ext cx="7899654" cy="6484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6759" y="2703563"/>
              <a:ext cx="7899654" cy="6484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6759" y="2147303"/>
              <a:ext cx="7899654" cy="64847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6759" y="1589519"/>
              <a:ext cx="7899654" cy="64847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6759" y="1033259"/>
              <a:ext cx="7899654" cy="64847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16" name="object 16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787007" y="535812"/>
            <a:ext cx="5056260" cy="3129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54541" y="1085776"/>
            <a:ext cx="7428993" cy="49680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2000" dirty="0" err="1">
                <a:solidFill>
                  <a:schemeClr val="bg1"/>
                </a:solidFill>
                <a:latin typeface="Carlito"/>
                <a:cs typeface="Carlito"/>
              </a:rPr>
              <a:t>Başlangıç</a:t>
            </a:r>
            <a:r>
              <a:rPr sz="2000" spc="-6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15" dirty="0" err="1">
                <a:solidFill>
                  <a:schemeClr val="bg1"/>
                </a:solidFill>
                <a:latin typeface="Carlito"/>
                <a:cs typeface="Carlito"/>
              </a:rPr>
              <a:t>Toplantısı</a:t>
            </a:r>
            <a:endParaRPr sz="1200" dirty="0">
              <a:solidFill>
                <a:schemeClr val="bg1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endParaRPr sz="1200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Sözleşme</a:t>
            </a:r>
            <a:r>
              <a:rPr sz="2000" spc="-7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İmzalama</a:t>
            </a: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2000" dirty="0">
                <a:solidFill>
                  <a:schemeClr val="bg1"/>
                </a:solidFill>
                <a:latin typeface="Carlito"/>
                <a:cs typeface="Carlito"/>
              </a:rPr>
              <a:t>İlk İzleme </a:t>
            </a:r>
            <a:r>
              <a:rPr sz="2000" spc="-10" dirty="0">
                <a:solidFill>
                  <a:schemeClr val="bg1"/>
                </a:solidFill>
                <a:latin typeface="Carlito"/>
                <a:cs typeface="Carlito"/>
              </a:rPr>
              <a:t>Ziyareti ve </a:t>
            </a:r>
            <a:r>
              <a:rPr sz="2000" spc="-5" dirty="0">
                <a:solidFill>
                  <a:schemeClr val="bg1"/>
                </a:solidFill>
                <a:latin typeface="Carlito"/>
                <a:cs typeface="Carlito"/>
              </a:rPr>
              <a:t>Proje Uygulama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Eğitimi</a:t>
            </a:r>
            <a:r>
              <a:rPr sz="2000" spc="-5" dirty="0">
                <a:solidFill>
                  <a:schemeClr val="bg1"/>
                </a:solidFill>
                <a:latin typeface="Carlito"/>
                <a:cs typeface="Carlito"/>
              </a:rPr>
              <a:t>  </a:t>
            </a: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Düzenli</a:t>
            </a:r>
            <a:r>
              <a:rPr sz="2000" spc="-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chemeClr val="bg1"/>
                </a:solidFill>
                <a:latin typeface="Carlito"/>
                <a:cs typeface="Carlito"/>
              </a:rPr>
              <a:t>ve </a:t>
            </a:r>
            <a:r>
              <a:rPr sz="2000" dirty="0">
                <a:solidFill>
                  <a:schemeClr val="bg1"/>
                </a:solidFill>
                <a:latin typeface="Carlito"/>
                <a:cs typeface="Carlito"/>
              </a:rPr>
              <a:t>Anlık </a:t>
            </a:r>
            <a:r>
              <a:rPr sz="2000" dirty="0" err="1">
                <a:solidFill>
                  <a:schemeClr val="bg1"/>
                </a:solidFill>
                <a:latin typeface="Carlito"/>
                <a:cs typeface="Carlito"/>
              </a:rPr>
              <a:t>İzleme</a:t>
            </a:r>
            <a:r>
              <a:rPr sz="2000" spc="-5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Ziyaretleri</a:t>
            </a: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lang="tr-TR" spc="-5" dirty="0">
                <a:solidFill>
                  <a:schemeClr val="bg1"/>
                </a:solidFill>
                <a:latin typeface="Carlito"/>
                <a:cs typeface="Carlito"/>
              </a:rPr>
              <a:t>A</a:t>
            </a:r>
            <a:r>
              <a:rPr dirty="0" err="1">
                <a:solidFill>
                  <a:schemeClr val="bg1"/>
                </a:solidFill>
                <a:latin typeface="Carlito"/>
                <a:cs typeface="Carlito"/>
              </a:rPr>
              <a:t>lınan</a:t>
            </a:r>
            <a:r>
              <a:rPr dirty="0">
                <a:solidFill>
                  <a:schemeClr val="bg1"/>
                </a:solidFill>
                <a:latin typeface="Carlito"/>
                <a:cs typeface="Carlito"/>
              </a:rPr>
              <a:t> Makine/Ekipman, </a:t>
            </a:r>
            <a:r>
              <a:rPr spc="-5" dirty="0">
                <a:solidFill>
                  <a:schemeClr val="bg1"/>
                </a:solidFill>
                <a:latin typeface="Carlito"/>
                <a:cs typeface="Carlito"/>
              </a:rPr>
              <a:t>Hizmet </a:t>
            </a:r>
            <a:r>
              <a:rPr dirty="0">
                <a:solidFill>
                  <a:schemeClr val="bg1"/>
                </a:solidFill>
                <a:latin typeface="Carlito"/>
                <a:cs typeface="Carlito"/>
              </a:rPr>
              <a:t>Alımı, </a:t>
            </a:r>
            <a:r>
              <a:rPr spc="-20" dirty="0">
                <a:solidFill>
                  <a:schemeClr val="bg1"/>
                </a:solidFill>
                <a:latin typeface="Carlito"/>
                <a:cs typeface="Carlito"/>
              </a:rPr>
              <a:t>Yapım </a:t>
            </a:r>
            <a:r>
              <a:rPr spc="-5" dirty="0">
                <a:solidFill>
                  <a:schemeClr val="bg1"/>
                </a:solidFill>
                <a:latin typeface="Carlito"/>
                <a:cs typeface="Carlito"/>
              </a:rPr>
              <a:t>İşi </a:t>
            </a:r>
            <a:r>
              <a:rPr spc="-10" dirty="0">
                <a:solidFill>
                  <a:schemeClr val="bg1"/>
                </a:solidFill>
                <a:latin typeface="Carlito"/>
                <a:cs typeface="Carlito"/>
              </a:rPr>
              <a:t>ve </a:t>
            </a:r>
            <a:r>
              <a:rPr dirty="0">
                <a:solidFill>
                  <a:schemeClr val="bg1"/>
                </a:solidFill>
                <a:latin typeface="Carlito"/>
                <a:cs typeface="Carlito"/>
              </a:rPr>
              <a:t>Görünürlük</a:t>
            </a:r>
            <a:r>
              <a:rPr spc="-7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pc="-10" dirty="0" err="1">
                <a:solidFill>
                  <a:schemeClr val="bg1"/>
                </a:solidFill>
                <a:latin typeface="Carlito"/>
                <a:cs typeface="Carlito"/>
              </a:rPr>
              <a:t>Kontrolü</a:t>
            </a:r>
            <a:r>
              <a:rPr spc="-10" dirty="0">
                <a:solidFill>
                  <a:schemeClr val="bg1"/>
                </a:solidFill>
                <a:latin typeface="Carlito"/>
                <a:cs typeface="Carlito"/>
              </a:rPr>
              <a:t>  </a:t>
            </a:r>
            <a:endParaRPr lang="tr-TR" spc="-10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z="1200" spc="-1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2000" spc="-15" dirty="0" err="1">
                <a:solidFill>
                  <a:schemeClr val="bg1"/>
                </a:solidFill>
                <a:latin typeface="Carlito"/>
                <a:cs typeface="Carlito"/>
              </a:rPr>
              <a:t>Yararlanıcı</a:t>
            </a:r>
            <a:r>
              <a:rPr sz="2000" spc="-1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chemeClr val="bg1"/>
                </a:solidFill>
                <a:latin typeface="Carlito"/>
                <a:cs typeface="Carlito"/>
              </a:rPr>
              <a:t>ile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Düzenli</a:t>
            </a:r>
            <a:r>
              <a:rPr sz="2000" spc="-4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İrtibat</a:t>
            </a: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z="14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2000" spc="-10" dirty="0">
                <a:solidFill>
                  <a:schemeClr val="bg1"/>
                </a:solidFill>
                <a:latin typeface="Carlito"/>
                <a:cs typeface="Carlito"/>
              </a:rPr>
              <a:t>Ara ve </a:t>
            </a:r>
            <a:r>
              <a:rPr sz="2000" dirty="0">
                <a:solidFill>
                  <a:schemeClr val="bg1"/>
                </a:solidFill>
                <a:latin typeface="Carlito"/>
                <a:cs typeface="Carlito"/>
              </a:rPr>
              <a:t>Nihai </a:t>
            </a:r>
            <a:r>
              <a:rPr sz="2000" spc="-5" dirty="0">
                <a:solidFill>
                  <a:schemeClr val="bg1"/>
                </a:solidFill>
                <a:latin typeface="Carlito"/>
                <a:cs typeface="Carlito"/>
              </a:rPr>
              <a:t>Rapor</a:t>
            </a:r>
            <a:r>
              <a:rPr sz="2000" spc="-7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10" dirty="0" err="1">
                <a:solidFill>
                  <a:schemeClr val="bg1"/>
                </a:solidFill>
                <a:latin typeface="Carlito"/>
                <a:cs typeface="Carlito"/>
              </a:rPr>
              <a:t>Kontrolü</a:t>
            </a:r>
            <a:r>
              <a:rPr sz="2000" spc="-10" dirty="0">
                <a:solidFill>
                  <a:schemeClr val="bg1"/>
                </a:solidFill>
                <a:latin typeface="Carlito"/>
                <a:cs typeface="Carlito"/>
              </a:rPr>
              <a:t>  </a:t>
            </a:r>
            <a:endParaRPr lang="tr-TR" sz="2000" spc="-10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z="2000" spc="-10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lang="tr-TR" sz="2000" spc="-10" dirty="0">
                <a:solidFill>
                  <a:schemeClr val="bg1"/>
                </a:solidFill>
                <a:latin typeface="Carlito"/>
                <a:cs typeface="Carlito"/>
              </a:rPr>
              <a:t>K</a:t>
            </a:r>
            <a:r>
              <a:rPr sz="2000" spc="-10" dirty="0" err="1">
                <a:solidFill>
                  <a:schemeClr val="bg1"/>
                </a:solidFill>
                <a:latin typeface="Carlito"/>
                <a:cs typeface="Carlito"/>
              </a:rPr>
              <a:t>atkı</a:t>
            </a:r>
            <a:r>
              <a:rPr sz="2000" spc="-1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15" dirty="0" err="1">
                <a:solidFill>
                  <a:schemeClr val="bg1"/>
                </a:solidFill>
                <a:latin typeface="Carlito"/>
                <a:cs typeface="Carlito"/>
              </a:rPr>
              <a:t>Payı</a:t>
            </a:r>
            <a:r>
              <a:rPr sz="2000" spc="-2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Ödemesi</a:t>
            </a: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endParaRPr lang="tr-TR" sz="2000" spc="-5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</a:pPr>
            <a:r>
              <a:rPr sz="2000" spc="-5" dirty="0">
                <a:solidFill>
                  <a:schemeClr val="bg1"/>
                </a:solidFill>
                <a:latin typeface="Carlito"/>
                <a:cs typeface="Carlito"/>
              </a:rPr>
              <a:t>Proje </a:t>
            </a:r>
            <a:r>
              <a:rPr sz="2000" spc="-5" dirty="0" err="1">
                <a:solidFill>
                  <a:schemeClr val="bg1"/>
                </a:solidFill>
                <a:latin typeface="Carlito"/>
                <a:cs typeface="Carlito"/>
              </a:rPr>
              <a:t>Sonrası</a:t>
            </a:r>
            <a:r>
              <a:rPr sz="2000" spc="-15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2000" dirty="0" err="1">
                <a:solidFill>
                  <a:schemeClr val="bg1"/>
                </a:solidFill>
                <a:latin typeface="Carlito"/>
                <a:cs typeface="Carlito"/>
              </a:rPr>
              <a:t>İzlemeler</a:t>
            </a:r>
            <a:endParaRPr sz="20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4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id="{DA9EE157-E38C-4153-899C-7AA3E49A697D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7DD28E06-BC76-433C-AE57-BB2BBA326A51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01A260CC-ABD2-4023-8D98-5E92997ED95E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15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8E7899DB-7FA5-46AA-989E-F4BA8FE9C853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83336" y="0"/>
            <a:ext cx="7934959" cy="6365240"/>
            <a:chOff x="783336" y="0"/>
            <a:chExt cx="7934959" cy="6365240"/>
          </a:xfrm>
        </p:grpSpPr>
        <p:sp>
          <p:nvSpPr>
            <p:cNvPr id="5" name="object 5"/>
            <p:cNvSpPr/>
            <p:nvPr/>
          </p:nvSpPr>
          <p:spPr>
            <a:xfrm>
              <a:off x="1440180" y="0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0" y="1080008"/>
                  </a:lnTo>
                </a:path>
              </a:pathLst>
            </a:custGeom>
            <a:ln w="9144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97040" y="5935872"/>
              <a:ext cx="7907297" cy="4292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83336" y="5375147"/>
              <a:ext cx="7934706" cy="64237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3336" y="4823447"/>
              <a:ext cx="7934706" cy="64390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83336" y="4282427"/>
              <a:ext cx="7934706" cy="64237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3336" y="3721608"/>
              <a:ext cx="7934706" cy="64236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83336" y="3171431"/>
              <a:ext cx="7934706" cy="64237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3336" y="2619755"/>
              <a:ext cx="7934706" cy="64236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83336" y="2069579"/>
              <a:ext cx="7934706" cy="6423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83336" y="1517903"/>
              <a:ext cx="7934706" cy="64236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3336" y="966203"/>
              <a:ext cx="7934706" cy="64390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17" name="object 17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5873" y="576833"/>
            <a:ext cx="4382262" cy="2719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80948" y="1071201"/>
            <a:ext cx="7680325" cy="5198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 err="1">
                <a:solidFill>
                  <a:srgbClr val="FFFFFF"/>
                </a:solidFill>
                <a:latin typeface="Carlito"/>
                <a:cs typeface="Carlito"/>
              </a:rPr>
              <a:t>Sözleşmelerin</a:t>
            </a:r>
            <a:r>
              <a:rPr sz="12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 err="1">
                <a:solidFill>
                  <a:srgbClr val="FFFFFF"/>
                </a:solidFill>
                <a:latin typeface="Carlito"/>
                <a:cs typeface="Carlito"/>
              </a:rPr>
              <a:t>imzalanması</a:t>
            </a:r>
            <a:endParaRPr lang="tr-TR" sz="1200" spc="-5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4445" algn="ctr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Carlito"/>
              <a:cs typeface="Carlito"/>
            </a:endParaRPr>
          </a:p>
          <a:p>
            <a:pPr marL="3810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İlk İzleme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Ziyareti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Öncesi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Görünürlük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Tabelasının</a:t>
            </a:r>
            <a:r>
              <a:rPr sz="12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Hazırlanması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Proje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Koordinatörü ve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Muhasebecinin İlk İzleme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Ziyaretinde</a:t>
            </a:r>
            <a:r>
              <a:rPr sz="12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Bulunması</a:t>
            </a:r>
            <a:endParaRPr sz="1200" dirty="0">
              <a:latin typeface="Carlito"/>
              <a:cs typeface="Carlito"/>
            </a:endParaRPr>
          </a:p>
          <a:p>
            <a:pPr marL="12700" marR="5080" algn="ctr">
              <a:lnSpc>
                <a:spcPts val="4340"/>
              </a:lnSpc>
              <a:spcBef>
                <a:spcPts val="625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Satın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Alımların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proje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süresi içerisinde Ajansa sunulan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proforma fatura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doğrultusunda Ajansa onayı alınarak gerçekleştirilmesi  Düzenli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ve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Anlık İzleme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Ziyaretlerine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katılım</a:t>
            </a:r>
            <a:r>
              <a:rPr sz="12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sağlanması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  <a:spcBef>
                <a:spcPts val="81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Satın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alımı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yapılan makine/ekipman, hizmet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alımı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ve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yapım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işleri </a:t>
            </a:r>
            <a:r>
              <a:rPr sz="1200" spc="-15" dirty="0">
                <a:solidFill>
                  <a:srgbClr val="FFFFFF"/>
                </a:solidFill>
                <a:latin typeface="Carlito"/>
                <a:cs typeface="Carlito"/>
              </a:rPr>
              <a:t>kontrol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sürecinde Ajansa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kolaylık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 sağlanması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Carlito"/>
              <a:cs typeface="Carlito"/>
            </a:endParaRPr>
          </a:p>
          <a:p>
            <a:pPr marL="13970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Satın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alımı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yapılan makine/ekipman üzerinde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Ajans görünürlüğünün</a:t>
            </a:r>
            <a:r>
              <a:rPr sz="12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sağlanması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Carlito"/>
              <a:cs typeface="Carlito"/>
            </a:endParaRPr>
          </a:p>
          <a:p>
            <a:pPr marL="4445" algn="ctr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Kredi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tutarının Aracı Kuruluşa zamanında</a:t>
            </a:r>
            <a:r>
              <a:rPr sz="12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ödenmesi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Carlito"/>
              <a:cs typeface="Carlito"/>
            </a:endParaRPr>
          </a:p>
          <a:p>
            <a:pPr marL="4445" algn="ctr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Ara ve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Nihai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Raporun Ajansa</a:t>
            </a:r>
            <a:r>
              <a:rPr sz="12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sunulması</a:t>
            </a: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arlito"/>
              <a:cs typeface="Carlito"/>
            </a:endParaRPr>
          </a:p>
          <a:p>
            <a:pPr marL="5080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Destek sözleşmesinde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yer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alan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hükümler çerçevesinde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proje</a:t>
            </a:r>
            <a:r>
              <a:rPr sz="12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yürütülmesi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16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5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98B7DF95-6B45-4AFF-B253-893BA881775B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9" name="object 15">
            <a:extLst>
              <a:ext uri="{FF2B5EF4-FFF2-40B4-BE49-F238E27FC236}">
                <a16:creationId xmlns:a16="http://schemas.microsoft.com/office/drawing/2014/main" id="{C45B57D3-A6D7-47D7-9C44-553C54694340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180" y="0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8000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6" name="object 6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3406" y="1293113"/>
            <a:ext cx="7158355" cy="55226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spc="-5" dirty="0">
                <a:latin typeface="Carlito"/>
                <a:cs typeface="Times New Roman"/>
              </a:rPr>
              <a:t>İlk </a:t>
            </a:r>
            <a:r>
              <a:rPr sz="2000" spc="-10" dirty="0">
                <a:latin typeface="Carlito"/>
                <a:cs typeface="Times New Roman"/>
              </a:rPr>
              <a:t>izleme </a:t>
            </a:r>
            <a:r>
              <a:rPr sz="2000" spc="-5" dirty="0">
                <a:latin typeface="Carlito"/>
                <a:cs typeface="Times New Roman"/>
              </a:rPr>
              <a:t>ziyareti öncesinde Ajans görünürlük rehberindeki  </a:t>
            </a:r>
            <a:r>
              <a:rPr sz="2000" dirty="0">
                <a:latin typeface="Carlito"/>
                <a:cs typeface="Times New Roman"/>
              </a:rPr>
              <a:t>kriterler çerçevesinde görünürlük tabelası</a:t>
            </a:r>
            <a:r>
              <a:rPr sz="2000" spc="-155" dirty="0">
                <a:latin typeface="Carlito"/>
                <a:cs typeface="Times New Roman"/>
              </a:rPr>
              <a:t> </a:t>
            </a:r>
            <a:r>
              <a:rPr sz="2000" spc="-10" dirty="0" err="1">
                <a:latin typeface="Carlito"/>
                <a:cs typeface="Times New Roman"/>
              </a:rPr>
              <a:t>hazırlanmalıdır</a:t>
            </a:r>
            <a:r>
              <a:rPr sz="2000" spc="-10" dirty="0">
                <a:latin typeface="Carlito"/>
                <a:cs typeface="Times New Roman"/>
              </a:rPr>
              <a:t>.</a:t>
            </a:r>
            <a:endParaRPr lang="tr-TR" sz="2000" dirty="0">
              <a:latin typeface="Carlito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spc="-5" dirty="0">
                <a:latin typeface="Carlito"/>
                <a:cs typeface="Times New Roman"/>
              </a:rPr>
              <a:t>Proje kilit personelinin (özellikle proje yöneticisi, muhasebeci,  raporlama sorumlusu) </a:t>
            </a:r>
            <a:r>
              <a:rPr sz="2000" spc="-10" dirty="0">
                <a:latin typeface="Carlito"/>
                <a:cs typeface="Times New Roman"/>
              </a:rPr>
              <a:t>ilk </a:t>
            </a:r>
            <a:r>
              <a:rPr sz="2000" spc="-5" dirty="0">
                <a:latin typeface="Carlito"/>
                <a:cs typeface="Times New Roman"/>
              </a:rPr>
              <a:t>izleme ziyaretinde hazır bulunması  </a:t>
            </a:r>
            <a:r>
              <a:rPr sz="2000" spc="-10" dirty="0" err="1">
                <a:latin typeface="Carlito"/>
                <a:cs typeface="Times New Roman"/>
              </a:rPr>
              <a:t>gerekmektedir</a:t>
            </a:r>
            <a:r>
              <a:rPr sz="2000" spc="-10" dirty="0">
                <a:latin typeface="Carlito"/>
                <a:cs typeface="Times New Roman"/>
              </a:rPr>
              <a:t>.</a:t>
            </a:r>
            <a:r>
              <a:rPr lang="tr-TR" sz="2000" spc="-10" dirty="0">
                <a:latin typeface="Carlito"/>
                <a:cs typeface="Times New Roman"/>
              </a:rPr>
              <a:t>  </a:t>
            </a: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spc="-5" dirty="0" err="1">
                <a:latin typeface="Carlito"/>
                <a:cs typeface="Times New Roman"/>
              </a:rPr>
              <a:t>Ajans</a:t>
            </a:r>
            <a:r>
              <a:rPr sz="2000" spc="-5" dirty="0">
                <a:latin typeface="Carlito"/>
                <a:cs typeface="Times New Roman"/>
              </a:rPr>
              <a:t>, </a:t>
            </a: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uygulama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satın </a:t>
            </a:r>
            <a:r>
              <a:rPr sz="2000" spc="-10" dirty="0">
                <a:latin typeface="Carlito"/>
                <a:cs typeface="Times New Roman"/>
              </a:rPr>
              <a:t>alma </a:t>
            </a:r>
            <a:r>
              <a:rPr sz="2000" dirty="0">
                <a:latin typeface="Carlito"/>
                <a:cs typeface="Times New Roman"/>
              </a:rPr>
              <a:t>süreci hakkında bilgi</a:t>
            </a:r>
            <a:r>
              <a:rPr sz="2000" spc="-85" dirty="0">
                <a:latin typeface="Carlito"/>
                <a:cs typeface="Times New Roman"/>
              </a:rPr>
              <a:t> </a:t>
            </a:r>
            <a:r>
              <a:rPr sz="2000" spc="-20" dirty="0" err="1">
                <a:latin typeface="Carlito"/>
                <a:cs typeface="Times New Roman"/>
              </a:rPr>
              <a:t>verir</a:t>
            </a:r>
            <a:r>
              <a:rPr sz="2000" spc="-20" dirty="0">
                <a:latin typeface="Carlito"/>
                <a:cs typeface="Times New Roman"/>
              </a:rPr>
              <a:t>.</a:t>
            </a:r>
            <a:r>
              <a:rPr lang="tr-TR" sz="2000" spc="-20" dirty="0">
                <a:latin typeface="Carlito"/>
                <a:cs typeface="Times New Roman"/>
              </a:rPr>
              <a:t> </a:t>
            </a:r>
          </a:p>
          <a:p>
            <a:pPr marL="354965" marR="5080" indent="-342900">
              <a:spcBef>
                <a:spcPts val="105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lang="tr-TR" sz="2000" spc="-5" dirty="0">
                <a:latin typeface="Carlito"/>
                <a:cs typeface="Times New Roman"/>
              </a:rPr>
              <a:t>İzleme ziyareti takvimi</a:t>
            </a:r>
            <a:r>
              <a:rPr lang="tr-TR" sz="2000" spc="-30" dirty="0">
                <a:latin typeface="Carlito"/>
                <a:cs typeface="Times New Roman"/>
              </a:rPr>
              <a:t> </a:t>
            </a:r>
            <a:r>
              <a:rPr lang="tr-TR" sz="2000" spc="-15" dirty="0">
                <a:latin typeface="Carlito"/>
                <a:cs typeface="Times New Roman"/>
              </a:rPr>
              <a:t>oluşturulur. </a:t>
            </a:r>
          </a:p>
          <a:p>
            <a:pPr marL="354965" marR="5080" indent="-342900">
              <a:spcBef>
                <a:spcPts val="105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lang="tr-TR" sz="2000" dirty="0">
                <a:latin typeface="Carlito"/>
                <a:cs typeface="Times New Roman"/>
              </a:rPr>
              <a:t>İzle</a:t>
            </a:r>
            <a:r>
              <a:rPr lang="tr-TR" sz="2000" spc="-30" dirty="0">
                <a:latin typeface="Carlito"/>
                <a:cs typeface="Times New Roman"/>
              </a:rPr>
              <a:t>m</a:t>
            </a:r>
            <a:r>
              <a:rPr lang="tr-TR" sz="2000" dirty="0">
                <a:latin typeface="Carlito"/>
                <a:cs typeface="Times New Roman"/>
              </a:rPr>
              <a:t>e ek</a:t>
            </a:r>
            <a:r>
              <a:rPr lang="tr-TR" sz="2000" spc="-15" dirty="0">
                <a:latin typeface="Carlito"/>
                <a:cs typeface="Times New Roman"/>
              </a:rPr>
              <a:t>i</a:t>
            </a:r>
            <a:r>
              <a:rPr lang="tr-TR" sz="2000" dirty="0">
                <a:latin typeface="Carlito"/>
                <a:cs typeface="Times New Roman"/>
              </a:rPr>
              <a:t>b</a:t>
            </a:r>
            <a:r>
              <a:rPr lang="tr-TR" sz="2000" spc="-15" dirty="0">
                <a:latin typeface="Carlito"/>
                <a:cs typeface="Times New Roman"/>
              </a:rPr>
              <a:t>i</a:t>
            </a:r>
            <a:r>
              <a:rPr lang="tr-TR" sz="2000" dirty="0">
                <a:latin typeface="Carlito"/>
                <a:cs typeface="Times New Roman"/>
              </a:rPr>
              <a:t>n</a:t>
            </a:r>
            <a:r>
              <a:rPr lang="tr-TR" sz="2000" spc="-15" dirty="0">
                <a:latin typeface="Carlito"/>
                <a:cs typeface="Times New Roman"/>
              </a:rPr>
              <a:t>i</a:t>
            </a:r>
            <a:r>
              <a:rPr lang="tr-TR" sz="2000" dirty="0">
                <a:latin typeface="Carlito"/>
                <a:cs typeface="Times New Roman"/>
              </a:rPr>
              <a:t>n d</a:t>
            </a:r>
            <a:r>
              <a:rPr lang="tr-TR" sz="2000" spc="-10" dirty="0">
                <a:latin typeface="Carlito"/>
                <a:cs typeface="Times New Roman"/>
              </a:rPr>
              <a:t>e</a:t>
            </a:r>
            <a:r>
              <a:rPr lang="tr-TR" sz="2000" spc="-5" dirty="0">
                <a:latin typeface="Carlito"/>
                <a:cs typeface="Times New Roman"/>
              </a:rPr>
              <a:t>st</a:t>
            </a:r>
            <a:r>
              <a:rPr lang="tr-TR" sz="2000" spc="-20" dirty="0">
                <a:latin typeface="Carlito"/>
                <a:cs typeface="Times New Roman"/>
              </a:rPr>
              <a:t>e</a:t>
            </a:r>
            <a:r>
              <a:rPr lang="tr-TR" sz="2000" dirty="0">
                <a:latin typeface="Carlito"/>
                <a:cs typeface="Times New Roman"/>
              </a:rPr>
              <a:t>ğiy</a:t>
            </a:r>
            <a:r>
              <a:rPr lang="tr-TR" sz="2000" spc="-25" dirty="0">
                <a:latin typeface="Carlito"/>
                <a:cs typeface="Times New Roman"/>
              </a:rPr>
              <a:t>l</a:t>
            </a:r>
            <a:r>
              <a:rPr lang="tr-TR" sz="2000" dirty="0">
                <a:latin typeface="Carlito"/>
                <a:cs typeface="Times New Roman"/>
              </a:rPr>
              <a:t>e pr</a:t>
            </a:r>
            <a:r>
              <a:rPr lang="tr-TR" sz="2000" spc="-10" dirty="0">
                <a:latin typeface="Carlito"/>
                <a:cs typeface="Times New Roman"/>
              </a:rPr>
              <a:t>o</a:t>
            </a:r>
            <a:r>
              <a:rPr lang="tr-TR" sz="2000" dirty="0">
                <a:latin typeface="Carlito"/>
                <a:cs typeface="Times New Roman"/>
              </a:rPr>
              <a:t>je </a:t>
            </a:r>
            <a:r>
              <a:rPr lang="tr-TR" sz="2000" spc="-5" dirty="0">
                <a:latin typeface="Carlito"/>
                <a:cs typeface="Times New Roman"/>
              </a:rPr>
              <a:t>uygulamasındaki </a:t>
            </a:r>
            <a:r>
              <a:rPr lang="tr-TR" sz="2000" dirty="0">
                <a:latin typeface="Carlito"/>
                <a:cs typeface="Times New Roman"/>
              </a:rPr>
              <a:t>iht</a:t>
            </a:r>
            <a:r>
              <a:rPr lang="tr-TR" sz="2000" spc="-10" dirty="0">
                <a:latin typeface="Carlito"/>
                <a:cs typeface="Times New Roman"/>
              </a:rPr>
              <a:t>i</a:t>
            </a:r>
            <a:r>
              <a:rPr lang="tr-TR" sz="2000" dirty="0">
                <a:latin typeface="Carlito"/>
                <a:cs typeface="Times New Roman"/>
              </a:rPr>
              <a:t>y</a:t>
            </a:r>
            <a:r>
              <a:rPr lang="tr-TR" sz="2000" spc="-10" dirty="0">
                <a:latin typeface="Carlito"/>
                <a:cs typeface="Times New Roman"/>
              </a:rPr>
              <a:t>a</a:t>
            </a:r>
            <a:r>
              <a:rPr lang="tr-TR" sz="2000" dirty="0">
                <a:latin typeface="Carlito"/>
                <a:cs typeface="Times New Roman"/>
              </a:rPr>
              <a:t>ç</a:t>
            </a:r>
            <a:r>
              <a:rPr lang="tr-TR" sz="2000" spc="-10" dirty="0">
                <a:latin typeface="Carlito"/>
                <a:cs typeface="Times New Roman"/>
              </a:rPr>
              <a:t>l</a:t>
            </a:r>
            <a:r>
              <a:rPr lang="tr-TR" sz="2000" spc="-15" dirty="0">
                <a:latin typeface="Carlito"/>
                <a:cs typeface="Times New Roman"/>
              </a:rPr>
              <a:t>a</a:t>
            </a:r>
            <a:r>
              <a:rPr lang="tr-TR" sz="2000" dirty="0">
                <a:latin typeface="Carlito"/>
                <a:cs typeface="Times New Roman"/>
              </a:rPr>
              <a:t>r </a:t>
            </a:r>
            <a:r>
              <a:rPr lang="tr-TR" sz="2000" spc="-15" dirty="0">
                <a:latin typeface="Carlito"/>
                <a:cs typeface="Times New Roman"/>
              </a:rPr>
              <a:t>belirlenir.</a:t>
            </a:r>
            <a:r>
              <a:rPr lang="tr-TR" sz="2000" spc="-5" dirty="0">
                <a:latin typeface="Carlito"/>
                <a:cs typeface="Times New Roman"/>
              </a:rPr>
              <a:t> </a:t>
            </a:r>
          </a:p>
          <a:p>
            <a:pPr marL="354965" marR="5080" indent="-342900">
              <a:spcBef>
                <a:spcPts val="10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lang="tr-TR" sz="2000" spc="-5" dirty="0">
                <a:latin typeface="Carlito"/>
                <a:cs typeface="Times New Roman"/>
              </a:rPr>
              <a:t>İzleme ziyaret </a:t>
            </a:r>
            <a:r>
              <a:rPr lang="tr-TR" sz="2000" dirty="0">
                <a:latin typeface="Carlito"/>
                <a:cs typeface="Times New Roman"/>
              </a:rPr>
              <a:t>raporu hazırlanarak taraflarca</a:t>
            </a:r>
            <a:r>
              <a:rPr lang="tr-TR" sz="2000" spc="-110" dirty="0">
                <a:latin typeface="Carlito"/>
                <a:cs typeface="Times New Roman"/>
              </a:rPr>
              <a:t> </a:t>
            </a:r>
            <a:r>
              <a:rPr lang="tr-TR" sz="2000" spc="-15" dirty="0">
                <a:latin typeface="Carlito"/>
                <a:cs typeface="Times New Roman"/>
              </a:rPr>
              <a:t>imzalanır.</a:t>
            </a:r>
            <a:endParaRPr lang="tr-TR" sz="2000" dirty="0">
              <a:latin typeface="Carlito"/>
              <a:cs typeface="Times New Roman"/>
            </a:endParaRPr>
          </a:p>
          <a:p>
            <a:pPr marL="354965" marR="5080" indent="-342900">
              <a:spcBef>
                <a:spcPts val="10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endParaRPr lang="tr-TR" sz="2000" dirty="0">
              <a:latin typeface="Carlito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endParaRPr lang="tr-TR" sz="2000" dirty="0">
              <a:latin typeface="Carlito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lang="tr-TR" sz="2050" dirty="0">
              <a:latin typeface="Carlito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endParaRPr lang="tr-TR" sz="2000" spc="-20" dirty="0">
              <a:latin typeface="Carlito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endParaRPr lang="tr-TR" sz="2000" spc="-20" dirty="0">
              <a:latin typeface="Carlito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endParaRPr sz="2000" dirty="0">
              <a:latin typeface="Carlito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04161" y="535812"/>
            <a:ext cx="2274570" cy="3126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6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6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60D937B2-D704-4755-AD5A-360910FA0A34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277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9" y="6516623"/>
            <a:ext cx="9525" cy="341630"/>
          </a:xfrm>
          <a:custGeom>
            <a:avLst/>
            <a:gdLst/>
            <a:ahLst/>
            <a:cxnLst/>
            <a:rect l="l" t="t" r="r" b="b"/>
            <a:pathLst>
              <a:path w="9525" h="341629">
                <a:moveTo>
                  <a:pt x="9144" y="0"/>
                </a:moveTo>
                <a:lnTo>
                  <a:pt x="0" y="0"/>
                </a:lnTo>
                <a:lnTo>
                  <a:pt x="0" y="341373"/>
                </a:lnTo>
                <a:lnTo>
                  <a:pt x="9144" y="341373"/>
                </a:lnTo>
                <a:lnTo>
                  <a:pt x="914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180" y="0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8000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3255" y="216408"/>
            <a:ext cx="1155700" cy="611505"/>
            <a:chOff x="143255" y="216408"/>
            <a:chExt cx="1155700" cy="611505"/>
          </a:xfrm>
        </p:grpSpPr>
        <p:sp>
          <p:nvSpPr>
            <p:cNvPr id="6" name="object 6"/>
            <p:cNvSpPr/>
            <p:nvPr/>
          </p:nvSpPr>
          <p:spPr>
            <a:xfrm>
              <a:off x="143255" y="501396"/>
              <a:ext cx="1155192" cy="326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" y="216408"/>
              <a:ext cx="862584" cy="243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97686" y="1509140"/>
            <a:ext cx="6911975" cy="37375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kilit </a:t>
            </a:r>
            <a:r>
              <a:rPr sz="2000" dirty="0">
                <a:latin typeface="Carlito"/>
                <a:cs typeface="Times New Roman"/>
              </a:rPr>
              <a:t>personeli ve gerekli dokümanlar </a:t>
            </a:r>
            <a:r>
              <a:rPr sz="2000" spc="-5" dirty="0">
                <a:latin typeface="Carlito"/>
                <a:cs typeface="Times New Roman"/>
              </a:rPr>
              <a:t>ziyaret </a:t>
            </a:r>
            <a:r>
              <a:rPr sz="2000" dirty="0">
                <a:latin typeface="Carlito"/>
                <a:cs typeface="Times New Roman"/>
              </a:rPr>
              <a:t>esnasında</a:t>
            </a:r>
            <a:r>
              <a:rPr sz="2000" spc="-200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hazır  </a:t>
            </a:r>
            <a:r>
              <a:rPr sz="2000" spc="-10" dirty="0">
                <a:latin typeface="Carlito"/>
                <a:cs typeface="Times New Roman"/>
              </a:rPr>
              <a:t>bulunmalıdır.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dirty="0">
                <a:latin typeface="Carlito"/>
                <a:cs typeface="Times New Roman"/>
              </a:rPr>
              <a:t>Proje </a:t>
            </a:r>
            <a:r>
              <a:rPr sz="2000" spc="-5" dirty="0">
                <a:latin typeface="Carlito"/>
                <a:cs typeface="Times New Roman"/>
              </a:rPr>
              <a:t>faaliyetlerinin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satın alımların </a:t>
            </a:r>
            <a:r>
              <a:rPr sz="2000" spc="-5" dirty="0" err="1">
                <a:latin typeface="Carlito"/>
                <a:cs typeface="Times New Roman"/>
              </a:rPr>
              <a:t>değerlendirmesi</a:t>
            </a:r>
            <a:r>
              <a:rPr sz="2000" spc="-95" dirty="0">
                <a:latin typeface="Carlito"/>
                <a:cs typeface="Times New Roman"/>
              </a:rPr>
              <a:t> </a:t>
            </a:r>
            <a:r>
              <a:rPr sz="2000" spc="-5" dirty="0" err="1">
                <a:latin typeface="Carlito"/>
                <a:cs typeface="Times New Roman"/>
              </a:rPr>
              <a:t>yapılır</a:t>
            </a:r>
            <a:r>
              <a:rPr lang="tr-TR" sz="2000" spc="-5" dirty="0">
                <a:latin typeface="Carlito"/>
                <a:cs typeface="Times New Roman"/>
              </a:rPr>
              <a:t>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marR="480059" indent="-34290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spc="-5" dirty="0">
                <a:latin typeface="Carlito"/>
                <a:cs typeface="Times New Roman"/>
              </a:rPr>
              <a:t>Gerçekleştirilen faaliyet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satın alımların </a:t>
            </a:r>
            <a:r>
              <a:rPr sz="2000" dirty="0">
                <a:latin typeface="Carlito"/>
                <a:cs typeface="Times New Roman"/>
              </a:rPr>
              <a:t>projeye uygunluğu  kontrol</a:t>
            </a:r>
            <a:r>
              <a:rPr sz="2000" spc="-45" dirty="0">
                <a:latin typeface="Carlito"/>
                <a:cs typeface="Times New Roman"/>
              </a:rPr>
              <a:t> </a:t>
            </a:r>
            <a:r>
              <a:rPr sz="2000" spc="-20" dirty="0">
                <a:latin typeface="Carlito"/>
                <a:cs typeface="Times New Roman"/>
              </a:rPr>
              <a:t>edilir.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marR="1192530" indent="-34290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dirty="0">
                <a:latin typeface="Carlito"/>
                <a:cs typeface="Times New Roman"/>
              </a:rPr>
              <a:t>Projenin </a:t>
            </a:r>
            <a:r>
              <a:rPr sz="2000" spc="-5" dirty="0">
                <a:latin typeface="Carlito"/>
                <a:cs typeface="Times New Roman"/>
              </a:rPr>
              <a:t>ihtiyaçları </a:t>
            </a:r>
            <a:r>
              <a:rPr sz="2000" dirty="0">
                <a:latin typeface="Carlito"/>
                <a:cs typeface="Times New Roman"/>
              </a:rPr>
              <a:t>ve </a:t>
            </a:r>
            <a:r>
              <a:rPr sz="2000" spc="-5" dirty="0">
                <a:latin typeface="Carlito"/>
                <a:cs typeface="Times New Roman"/>
              </a:rPr>
              <a:t>problemleri </a:t>
            </a:r>
            <a:r>
              <a:rPr sz="2000" dirty="0">
                <a:latin typeface="Carlito"/>
                <a:cs typeface="Times New Roman"/>
              </a:rPr>
              <a:t>görüşülerek</a:t>
            </a:r>
            <a:r>
              <a:rPr sz="2000" spc="-125" dirty="0">
                <a:latin typeface="Carlito"/>
                <a:cs typeface="Times New Roman"/>
              </a:rPr>
              <a:t> </a:t>
            </a:r>
            <a:r>
              <a:rPr sz="2000" dirty="0">
                <a:latin typeface="Carlito"/>
                <a:cs typeface="Times New Roman"/>
              </a:rPr>
              <a:t>gerekli  </a:t>
            </a:r>
            <a:r>
              <a:rPr sz="2000" spc="-5" dirty="0">
                <a:latin typeface="Carlito"/>
                <a:cs typeface="Times New Roman"/>
              </a:rPr>
              <a:t>yönlendirmeler</a:t>
            </a:r>
            <a:r>
              <a:rPr sz="2000" spc="-35" dirty="0">
                <a:latin typeface="Carlito"/>
                <a:cs typeface="Times New Roman"/>
              </a:rPr>
              <a:t> </a:t>
            </a:r>
            <a:r>
              <a:rPr sz="2000" spc="-15" dirty="0">
                <a:latin typeface="Carlito"/>
                <a:cs typeface="Times New Roman"/>
              </a:rPr>
              <a:t>yapılır.</a:t>
            </a:r>
            <a:endParaRPr sz="2000" dirty="0">
              <a:latin typeface="Carlito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sz="2050" dirty="0">
              <a:latin typeface="Carlito"/>
              <a:cs typeface="Times New Roman"/>
            </a:endParaRPr>
          </a:p>
          <a:p>
            <a:pPr marL="354965" indent="-34290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85420" algn="l"/>
              </a:tabLst>
            </a:pPr>
            <a:r>
              <a:rPr sz="2000" spc="-5" dirty="0">
                <a:latin typeface="Carlito"/>
                <a:cs typeface="Times New Roman"/>
              </a:rPr>
              <a:t>İzleme ziyaret </a:t>
            </a:r>
            <a:r>
              <a:rPr sz="2000" dirty="0">
                <a:latin typeface="Carlito"/>
                <a:cs typeface="Times New Roman"/>
              </a:rPr>
              <a:t>raporu hazırlanarak taraflarca</a:t>
            </a:r>
            <a:r>
              <a:rPr sz="2000" spc="-110" dirty="0">
                <a:latin typeface="Carlito"/>
                <a:cs typeface="Times New Roman"/>
              </a:rPr>
              <a:t> </a:t>
            </a:r>
            <a:r>
              <a:rPr sz="2000" spc="-15" dirty="0">
                <a:latin typeface="Carlito"/>
                <a:cs typeface="Times New Roman"/>
              </a:rPr>
              <a:t>imzalanır.</a:t>
            </a:r>
            <a:endParaRPr sz="2000" dirty="0">
              <a:latin typeface="Carlito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04923" y="535812"/>
            <a:ext cx="4405884" cy="3126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07603" y="6617309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sz="1200" dirty="0">
                <a:solidFill>
                  <a:srgbClr val="585858"/>
                </a:solidFill>
                <a:latin typeface="Carlito"/>
                <a:cs typeface="Carlito"/>
              </a:rPr>
              <a:t>7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C7F6B513-7863-415E-9700-838F1CA82ACF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E0A7C5FF-4CA6-4CA2-9CB6-8B00FE3424A4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82F7E9EF-6520-4D2A-AB2E-AB036696C816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6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C50B1A0E-3795-4635-91A7-193A764DEDE0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4354" y="1802638"/>
            <a:ext cx="65119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4" indent="-34290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5833"/>
              <a:buFont typeface="Wingdings" panose="05000000000000000000" pitchFamily="2" charset="2"/>
              <a:buChar char="§"/>
              <a:tabLst>
                <a:tab pos="120650" algn="l"/>
              </a:tabLst>
            </a:pPr>
            <a:r>
              <a:rPr sz="2400" spc="-5" dirty="0">
                <a:latin typeface="Carlito"/>
                <a:cs typeface="Times New Roman"/>
              </a:rPr>
              <a:t>Proje amacını</a:t>
            </a:r>
            <a:r>
              <a:rPr sz="2400" spc="-30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değiştirmemeli!</a:t>
            </a:r>
            <a:endParaRPr sz="2400" dirty="0">
              <a:latin typeface="Carlito"/>
              <a:cs typeface="Times New Roman"/>
            </a:endParaRPr>
          </a:p>
          <a:p>
            <a:pPr marL="354964" indent="-342900">
              <a:lnSpc>
                <a:spcPct val="100000"/>
              </a:lnSpc>
              <a:buClr>
                <a:srgbClr val="C00000"/>
              </a:buClr>
              <a:buSzPct val="95833"/>
              <a:buFont typeface="Wingdings" panose="05000000000000000000" pitchFamily="2" charset="2"/>
              <a:buChar char="§"/>
              <a:tabLst>
                <a:tab pos="120650" algn="l"/>
              </a:tabLst>
            </a:pPr>
            <a:r>
              <a:rPr sz="2400" spc="-5" dirty="0">
                <a:latin typeface="Carlito"/>
                <a:cs typeface="Times New Roman"/>
              </a:rPr>
              <a:t>Gerekçeleri sağlam</a:t>
            </a:r>
            <a:r>
              <a:rPr sz="2400" spc="-65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olmalı!</a:t>
            </a:r>
            <a:endParaRPr sz="2400" dirty="0">
              <a:latin typeface="Carlito"/>
              <a:cs typeface="Times New Roman"/>
            </a:endParaRPr>
          </a:p>
          <a:p>
            <a:pPr marL="355600" marR="207010" indent="-342900">
              <a:lnSpc>
                <a:spcPct val="100000"/>
              </a:lnSpc>
              <a:buClr>
                <a:srgbClr val="C00000"/>
              </a:buClr>
              <a:buSzPct val="95833"/>
              <a:buFont typeface="Wingdings" panose="05000000000000000000" pitchFamily="2" charset="2"/>
              <a:buChar char="§"/>
              <a:tabLst>
                <a:tab pos="120650" algn="l"/>
                <a:tab pos="3481704" algn="l"/>
              </a:tabLst>
            </a:pPr>
            <a:r>
              <a:rPr sz="2400" spc="-5" dirty="0">
                <a:latin typeface="Carlito"/>
                <a:cs typeface="Times New Roman"/>
              </a:rPr>
              <a:t>Sözleşme</a:t>
            </a:r>
            <a:r>
              <a:rPr sz="2400" spc="15" dirty="0">
                <a:latin typeface="Carlito"/>
                <a:cs typeface="Times New Roman"/>
              </a:rPr>
              <a:t> </a:t>
            </a:r>
            <a:r>
              <a:rPr sz="2400" spc="-5" dirty="0">
                <a:latin typeface="Carlito"/>
                <a:cs typeface="Times New Roman"/>
              </a:rPr>
              <a:t>süresi içerisinde	olmalı </a:t>
            </a:r>
            <a:r>
              <a:rPr sz="2400" dirty="0">
                <a:latin typeface="Carlito"/>
                <a:cs typeface="Times New Roman"/>
              </a:rPr>
              <a:t>ve geriye</a:t>
            </a:r>
            <a:r>
              <a:rPr sz="2400" spc="-114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dönük  </a:t>
            </a:r>
            <a:r>
              <a:rPr sz="2400" spc="-5" dirty="0">
                <a:latin typeface="Carlito"/>
                <a:cs typeface="Times New Roman"/>
              </a:rPr>
              <a:t>olmamalı!</a:t>
            </a:r>
            <a:endParaRPr sz="2400" dirty="0">
              <a:latin typeface="Carlito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C00000"/>
              </a:buClr>
              <a:buSzPct val="95833"/>
              <a:buFont typeface="Wingdings" panose="05000000000000000000" pitchFamily="2" charset="2"/>
              <a:buChar char="§"/>
              <a:tabLst>
                <a:tab pos="120650" algn="l"/>
              </a:tabLst>
            </a:pPr>
            <a:r>
              <a:rPr sz="2400" spc="-5" dirty="0">
                <a:latin typeface="Carlito"/>
                <a:cs typeface="Times New Roman"/>
              </a:rPr>
              <a:t>Destek verme </a:t>
            </a:r>
            <a:r>
              <a:rPr sz="2400" dirty="0">
                <a:latin typeface="Carlito"/>
                <a:cs typeface="Times New Roman"/>
              </a:rPr>
              <a:t>kararı ve eşit </a:t>
            </a:r>
            <a:r>
              <a:rPr sz="2400" spc="-10" dirty="0">
                <a:latin typeface="Carlito"/>
                <a:cs typeface="Times New Roman"/>
              </a:rPr>
              <a:t>muamele </a:t>
            </a:r>
            <a:r>
              <a:rPr sz="2400" dirty="0">
                <a:latin typeface="Carlito"/>
                <a:cs typeface="Times New Roman"/>
              </a:rPr>
              <a:t>ilkesine</a:t>
            </a:r>
            <a:r>
              <a:rPr sz="2400" spc="-95" dirty="0">
                <a:latin typeface="Carlito"/>
                <a:cs typeface="Times New Roman"/>
              </a:rPr>
              <a:t> </a:t>
            </a:r>
            <a:r>
              <a:rPr sz="2400" dirty="0">
                <a:latin typeface="Carlito"/>
                <a:cs typeface="Times New Roman"/>
              </a:rPr>
              <a:t>uygun  </a:t>
            </a:r>
            <a:r>
              <a:rPr sz="2400" spc="-5" dirty="0">
                <a:latin typeface="Carlito"/>
                <a:cs typeface="Times New Roman"/>
              </a:rPr>
              <a:t>olmalı!</a:t>
            </a:r>
            <a:endParaRPr sz="2400" dirty="0">
              <a:latin typeface="Carlito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2858" y="537463"/>
            <a:ext cx="2954909" cy="273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90800" y="6608774"/>
            <a:ext cx="2317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lang="tr-TR" dirty="0"/>
              <a:t>8</a:t>
            </a:r>
            <a:endParaRPr dirty="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3306091-0200-419E-B03A-6BD2C6AA557C}"/>
              </a:ext>
            </a:extLst>
          </p:cNvPr>
          <p:cNvSpPr/>
          <p:nvPr/>
        </p:nvSpPr>
        <p:spPr>
          <a:xfrm>
            <a:off x="1440180" y="6516623"/>
            <a:ext cx="2540" cy="341630"/>
          </a:xfrm>
          <a:custGeom>
            <a:avLst/>
            <a:gdLst/>
            <a:ahLst/>
            <a:cxnLst/>
            <a:rect l="l" t="t" r="r" b="b"/>
            <a:pathLst>
              <a:path w="2540" h="341629">
                <a:moveTo>
                  <a:pt x="0" y="0"/>
                </a:moveTo>
                <a:lnTo>
                  <a:pt x="2047" y="341373"/>
                </a:lnTo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E19D82A4-BC2D-409F-AA20-2D6BA21DAF95}"/>
              </a:ext>
            </a:extLst>
          </p:cNvPr>
          <p:cNvSpPr txBox="1"/>
          <p:nvPr/>
        </p:nvSpPr>
        <p:spPr>
          <a:xfrm>
            <a:off x="375615" y="6608774"/>
            <a:ext cx="75755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-15" dirty="0">
                <a:latin typeface="Carlito"/>
                <a:cs typeface="Carlito"/>
              </a:rPr>
              <a:t>14.12.2021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548F0756-F463-4893-9CE4-814F4734030D}"/>
              </a:ext>
            </a:extLst>
          </p:cNvPr>
          <p:cNvSpPr txBox="1"/>
          <p:nvPr/>
        </p:nvSpPr>
        <p:spPr>
          <a:xfrm>
            <a:off x="1698751" y="6608774"/>
            <a:ext cx="1315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rlito"/>
                <a:cs typeface="Carlito"/>
                <a:hlinkClick r:id="rId3"/>
              </a:rPr>
              <a:t>www.ankaraka.org.tr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31F0041B-E878-4536-BE57-43CA2CEB97B4}"/>
              </a:ext>
            </a:extLst>
          </p:cNvPr>
          <p:cNvSpPr txBox="1"/>
          <p:nvPr/>
        </p:nvSpPr>
        <p:spPr>
          <a:xfrm>
            <a:off x="8727439" y="6624319"/>
            <a:ext cx="16890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dirty="0">
                <a:solidFill>
                  <a:srgbClr val="7E7E7E"/>
                </a:solidFill>
                <a:latin typeface="Carlito"/>
                <a:cs typeface="Carlito"/>
              </a:rPr>
              <a:t>20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1389</Words>
  <Application>Microsoft Office PowerPoint</Application>
  <PresentationFormat>Ekran Gösterisi (4:3)</PresentationFormat>
  <Paragraphs>269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Arial</vt:lpstr>
      <vt:lpstr>Calibri</vt:lpstr>
      <vt:lpstr>Carlito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Satın Alımlar ve Ödemeler</vt:lpstr>
      <vt:lpstr>Ödemeler:</vt:lpstr>
      <vt:lpstr>Satın Alımlar ve Ödemeler</vt:lpstr>
      <vt:lpstr>Satın Alımlar ve Ödemeler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maoflaz</dc:creator>
  <cp:lastModifiedBy>Azize Karaarslan</cp:lastModifiedBy>
  <cp:revision>20</cp:revision>
  <dcterms:created xsi:type="dcterms:W3CDTF">2021-12-13T17:00:56Z</dcterms:created>
  <dcterms:modified xsi:type="dcterms:W3CDTF">2021-12-14T06:35:39Z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2021-12-13T00:00:00Z</vt:filetime>
  </property>
</Properties>
</file>