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theme/theme4.xml" ContentType="application/vnd.openxmlformats-officedocument.theme+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theme/theme5.xml" ContentType="application/vnd.openxmlformats-officedocument.theme+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4"/>
    <p:sldMasterId id="2147483733" r:id="rId5"/>
    <p:sldMasterId id="2147483745" r:id="rId6"/>
    <p:sldMasterId id="2147483757" r:id="rId7"/>
    <p:sldMasterId id="2147483770" r:id="rId8"/>
    <p:sldMasterId id="2147483782" r:id="rId9"/>
  </p:sldMasterIdLst>
  <p:notesMasterIdLst>
    <p:notesMasterId r:id="rId36"/>
  </p:notesMasterIdLst>
  <p:handoutMasterIdLst>
    <p:handoutMasterId r:id="rId37"/>
  </p:handoutMasterIdLst>
  <p:sldIdLst>
    <p:sldId id="551" r:id="rId10"/>
    <p:sldId id="304" r:id="rId11"/>
    <p:sldId id="775" r:id="rId12"/>
    <p:sldId id="781" r:id="rId13"/>
    <p:sldId id="797" r:id="rId14"/>
    <p:sldId id="783" r:id="rId15"/>
    <p:sldId id="784" r:id="rId16"/>
    <p:sldId id="785" r:id="rId17"/>
    <p:sldId id="786" r:id="rId18"/>
    <p:sldId id="798" r:id="rId19"/>
    <p:sldId id="787" r:id="rId20"/>
    <p:sldId id="788" r:id="rId21"/>
    <p:sldId id="789" r:id="rId22"/>
    <p:sldId id="799" r:id="rId23"/>
    <p:sldId id="800" r:id="rId24"/>
    <p:sldId id="791" r:id="rId25"/>
    <p:sldId id="801" r:id="rId26"/>
    <p:sldId id="792" r:id="rId27"/>
    <p:sldId id="802" r:id="rId28"/>
    <p:sldId id="793" r:id="rId29"/>
    <p:sldId id="803" r:id="rId30"/>
    <p:sldId id="794" r:id="rId31"/>
    <p:sldId id="804" r:id="rId32"/>
    <p:sldId id="795" r:id="rId33"/>
    <p:sldId id="805" r:id="rId34"/>
    <p:sldId id="796" r:id="rId35"/>
  </p:sldIdLst>
  <p:sldSz cx="12192000" cy="6858000"/>
  <p:notesSz cx="9926638" cy="6797675"/>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arsayılan Bölüm" id="{0BF3FC23-F1AD-4121-9DD2-DCDBB7D829D0}">
          <p14:sldIdLst>
            <p14:sldId id="551"/>
            <p14:sldId id="304"/>
            <p14:sldId id="775"/>
            <p14:sldId id="781"/>
            <p14:sldId id="797"/>
            <p14:sldId id="783"/>
            <p14:sldId id="784"/>
            <p14:sldId id="785"/>
            <p14:sldId id="786"/>
            <p14:sldId id="798"/>
            <p14:sldId id="787"/>
            <p14:sldId id="788"/>
            <p14:sldId id="789"/>
            <p14:sldId id="799"/>
            <p14:sldId id="800"/>
            <p14:sldId id="791"/>
            <p14:sldId id="801"/>
            <p14:sldId id="792"/>
            <p14:sldId id="802"/>
            <p14:sldId id="793"/>
            <p14:sldId id="803"/>
            <p14:sldId id="794"/>
            <p14:sldId id="804"/>
            <p14:sldId id="795"/>
            <p14:sldId id="805"/>
            <p14:sldId id="796"/>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TIYE SEDA INTEPE" initials="ASI" lastIdx="25" clrIdx="0">
    <p:extLst>
      <p:ext uri="{19B8F6BF-5375-455C-9EA6-DF929625EA0E}">
        <p15:presenceInfo xmlns:p15="http://schemas.microsoft.com/office/powerpoint/2012/main" userId="S-1-5-21-1202660629-1993962763-839522115-343538" providerId="AD"/>
      </p:ext>
    </p:extLst>
  </p:cmAuthor>
  <p:cmAuthor id="2" name="METIN ALTUNDAG" initials="MA" lastIdx="1" clrIdx="1">
    <p:extLst>
      <p:ext uri="{19B8F6BF-5375-455C-9EA6-DF929625EA0E}">
        <p15:presenceInfo xmlns:p15="http://schemas.microsoft.com/office/powerpoint/2012/main" userId="S-1-5-21-1202660629-1993962763-839522115-302096" providerId="AD"/>
      </p:ext>
    </p:extLst>
  </p:cmAuthor>
  <p:cmAuthor id="3" name="AHMET METIN" initials="AM" lastIdx="3" clrIdx="2">
    <p:extLst>
      <p:ext uri="{19B8F6BF-5375-455C-9EA6-DF929625EA0E}">
        <p15:presenceInfo xmlns:p15="http://schemas.microsoft.com/office/powerpoint/2012/main" userId="S::ametin5@sgk.gov.tr::e7adad1b-cba8-4db3-ac5d-9ed7254b25d3" providerId="AD"/>
      </p:ext>
    </p:extLst>
  </p:cmAuthor>
  <p:cmAuthor id="4" name="EMRE MUTLU" initials="EM" lastIdx="2" clrIdx="3">
    <p:extLst>
      <p:ext uri="{19B8F6BF-5375-455C-9EA6-DF929625EA0E}">
        <p15:presenceInfo xmlns:p15="http://schemas.microsoft.com/office/powerpoint/2012/main" userId="S-1-5-21-1202660629-1993962763-839522115-30183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FB058"/>
    <a:srgbClr val="FBDD9D"/>
    <a:srgbClr val="9D1D1D"/>
    <a:srgbClr val="5B9BD5"/>
    <a:srgbClr val="264478"/>
    <a:srgbClr val="06668A"/>
    <a:srgbClr val="70AD47"/>
    <a:srgbClr val="A5A5A5"/>
    <a:srgbClr val="C46CB3"/>
    <a:srgbClr val="A87CB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Orta Stil 2 - Vurgu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ABFCF23-3B69-468F-B69F-88F6DE6A72F2}" styleName="Orta Stil 1 - Vurgu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BDBED569-4797-4DF1-A0F4-6AAB3CD982D8}" styleName="Açık Stil 3 - Vurgu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BC89EF96-8CEA-46FF-86C4-4CE0E7609802}" styleName="Açık Stil 3 - Vurgu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Orta Stil 1 - Vurgu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012ECD-51FC-41F1-AA8D-1B2483CD663E}" styleName="Açık Stil 2 - Vurgu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17292A2E-F333-43FB-9621-5CBBE7FDCDCB}" styleName="Açık Stil 2 - Vurgu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FD0F851-EC5A-4D38-B0AD-8093EC10F338}" styleName="Açık Stil 1 - Vurgu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3B4B98B0-60AC-42C2-AFA5-B58CD77FA1E5}" styleName="Açık Stil 1 - Vurgu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A111915-BE36-4E01-A7E5-04B1672EAD32}" styleName="Açık Stil 2 - Vurgu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22838BEF-8BB2-4498-84A7-C5851F593DF1}" styleName="Orta Stil 4 - Vurgu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00A15C55-8517-42AA-B614-E9B94910E393}" styleName="Orta Stil 2 - Vurgu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5DA37D80-6434-44D0-A028-1B22A696006F}" styleName="Açık Stil 3 - Vurgu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918" autoAdjust="0"/>
    <p:restoredTop sz="96366" autoAdjust="0"/>
  </p:normalViewPr>
  <p:slideViewPr>
    <p:cSldViewPr snapToGrid="0">
      <p:cViewPr varScale="1">
        <p:scale>
          <a:sx n="114" d="100"/>
          <a:sy n="114" d="100"/>
        </p:scale>
        <p:origin x="876" y="108"/>
      </p:cViewPr>
      <p:guideLst>
        <p:guide orient="horz" pos="2160"/>
        <p:guide pos="3840"/>
      </p:guideLst>
    </p:cSldViewPr>
  </p:slideViewPr>
  <p:outlineViewPr>
    <p:cViewPr>
      <p:scale>
        <a:sx n="33" d="100"/>
        <a:sy n="33" d="100"/>
      </p:scale>
      <p:origin x="0" y="-8682"/>
    </p:cViewPr>
  </p:outlineViewPr>
  <p:notesTextViewPr>
    <p:cViewPr>
      <p:scale>
        <a:sx n="1" d="1"/>
        <a:sy n="1" d="1"/>
      </p:scale>
      <p:origin x="0" y="0"/>
    </p:cViewPr>
  </p:notesTextViewPr>
  <p:notesViewPr>
    <p:cSldViewPr snapToGrid="0">
      <p:cViewPr>
        <p:scale>
          <a:sx n="1" d="2"/>
          <a:sy n="1" d="2"/>
        </p:scale>
        <p:origin x="4146" y="1512"/>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4.xml"/><Relationship Id="rId18" Type="http://schemas.openxmlformats.org/officeDocument/2006/relationships/slide" Target="slides/slide9.xml"/><Relationship Id="rId26" Type="http://schemas.openxmlformats.org/officeDocument/2006/relationships/slide" Target="slides/slide17.xml"/><Relationship Id="rId39" Type="http://schemas.openxmlformats.org/officeDocument/2006/relationships/presProps" Target="presProps.xml"/><Relationship Id="rId21" Type="http://schemas.openxmlformats.org/officeDocument/2006/relationships/slide" Target="slides/slide12.xml"/><Relationship Id="rId34" Type="http://schemas.openxmlformats.org/officeDocument/2006/relationships/slide" Target="slides/slide25.xml"/><Relationship Id="rId42" Type="http://schemas.openxmlformats.org/officeDocument/2006/relationships/tableStyles" Target="tableStyles.xml"/><Relationship Id="rId7" Type="http://schemas.openxmlformats.org/officeDocument/2006/relationships/slideMaster" Target="slideMasters/slideMaster4.xml"/><Relationship Id="rId2" Type="http://schemas.openxmlformats.org/officeDocument/2006/relationships/customXml" Target="../customXml/item2.xml"/><Relationship Id="rId16" Type="http://schemas.openxmlformats.org/officeDocument/2006/relationships/slide" Target="slides/slide7.xml"/><Relationship Id="rId20" Type="http://schemas.openxmlformats.org/officeDocument/2006/relationships/slide" Target="slides/slide11.xml"/><Relationship Id="rId29" Type="http://schemas.openxmlformats.org/officeDocument/2006/relationships/slide" Target="slides/slide20.xml"/><Relationship Id="rId41"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2.xml"/><Relationship Id="rId24" Type="http://schemas.openxmlformats.org/officeDocument/2006/relationships/slide" Target="slides/slide15.xml"/><Relationship Id="rId32" Type="http://schemas.openxmlformats.org/officeDocument/2006/relationships/slide" Target="slides/slide23.xml"/><Relationship Id="rId37" Type="http://schemas.openxmlformats.org/officeDocument/2006/relationships/handoutMaster" Target="handoutMasters/handoutMaster1.xml"/><Relationship Id="rId40"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6.xml"/><Relationship Id="rId23" Type="http://schemas.openxmlformats.org/officeDocument/2006/relationships/slide" Target="slides/slide14.xml"/><Relationship Id="rId28" Type="http://schemas.openxmlformats.org/officeDocument/2006/relationships/slide" Target="slides/slide19.xml"/><Relationship Id="rId36" Type="http://schemas.openxmlformats.org/officeDocument/2006/relationships/notesMaster" Target="notesMasters/notesMaster1.xml"/><Relationship Id="rId10" Type="http://schemas.openxmlformats.org/officeDocument/2006/relationships/slide" Target="slides/slide1.xml"/><Relationship Id="rId19" Type="http://schemas.openxmlformats.org/officeDocument/2006/relationships/slide" Target="slides/slide10.xml"/><Relationship Id="rId31" Type="http://schemas.openxmlformats.org/officeDocument/2006/relationships/slide" Target="slides/slide22.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5.xml"/><Relationship Id="rId22" Type="http://schemas.openxmlformats.org/officeDocument/2006/relationships/slide" Target="slides/slide13.xml"/><Relationship Id="rId27" Type="http://schemas.openxmlformats.org/officeDocument/2006/relationships/slide" Target="slides/slide18.xml"/><Relationship Id="rId30" Type="http://schemas.openxmlformats.org/officeDocument/2006/relationships/slide" Target="slides/slide21.xml"/><Relationship Id="rId35" Type="http://schemas.openxmlformats.org/officeDocument/2006/relationships/slide" Target="slides/slide26.xml"/><Relationship Id="rId8" Type="http://schemas.openxmlformats.org/officeDocument/2006/relationships/slideMaster" Target="slideMasters/slideMaster5.xml"/><Relationship Id="rId3" Type="http://schemas.openxmlformats.org/officeDocument/2006/relationships/customXml" Target="../customXml/item3.xml"/><Relationship Id="rId12" Type="http://schemas.openxmlformats.org/officeDocument/2006/relationships/slide" Target="slides/slide3.xml"/><Relationship Id="rId17" Type="http://schemas.openxmlformats.org/officeDocument/2006/relationships/slide" Target="slides/slide8.xml"/><Relationship Id="rId25" Type="http://schemas.openxmlformats.org/officeDocument/2006/relationships/slide" Target="slides/slide16.xml"/><Relationship Id="rId33" Type="http://schemas.openxmlformats.org/officeDocument/2006/relationships/slide" Target="slides/slide24.xml"/><Relationship Id="rId38"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a:extLst>
              <a:ext uri="{FF2B5EF4-FFF2-40B4-BE49-F238E27FC236}">
                <a16:creationId xmlns:a16="http://schemas.microsoft.com/office/drawing/2014/main" id="{369BFF5D-7593-49BC-844C-00488BBB1423}"/>
              </a:ext>
            </a:extLst>
          </p:cNvPr>
          <p:cNvSpPr>
            <a:spLocks noGrp="1"/>
          </p:cNvSpPr>
          <p:nvPr>
            <p:ph type="hdr" sz="quarter"/>
          </p:nvPr>
        </p:nvSpPr>
        <p:spPr>
          <a:xfrm>
            <a:off x="0" y="0"/>
            <a:ext cx="4301543" cy="341065"/>
          </a:xfrm>
          <a:prstGeom prst="rect">
            <a:avLst/>
          </a:prstGeom>
        </p:spPr>
        <p:txBody>
          <a:bodyPr vert="horz" lIns="91440" tIns="45720" rIns="91440" bIns="45720" rtlCol="0"/>
          <a:lstStyle>
            <a:lvl1pPr algn="l">
              <a:defRPr sz="1200"/>
            </a:lvl1pPr>
          </a:lstStyle>
          <a:p>
            <a:endParaRPr lang="tr-TR"/>
          </a:p>
        </p:txBody>
      </p:sp>
      <p:sp>
        <p:nvSpPr>
          <p:cNvPr id="3" name="Veri Yer Tutucusu 2">
            <a:extLst>
              <a:ext uri="{FF2B5EF4-FFF2-40B4-BE49-F238E27FC236}">
                <a16:creationId xmlns:a16="http://schemas.microsoft.com/office/drawing/2014/main" id="{436213D8-8D76-4720-81FC-030CFA931FF1}"/>
              </a:ext>
            </a:extLst>
          </p:cNvPr>
          <p:cNvSpPr>
            <a:spLocks noGrp="1"/>
          </p:cNvSpPr>
          <p:nvPr>
            <p:ph type="dt" sz="quarter" idx="1"/>
          </p:nvPr>
        </p:nvSpPr>
        <p:spPr>
          <a:xfrm>
            <a:off x="5622799" y="0"/>
            <a:ext cx="4301543" cy="341065"/>
          </a:xfrm>
          <a:prstGeom prst="rect">
            <a:avLst/>
          </a:prstGeom>
        </p:spPr>
        <p:txBody>
          <a:bodyPr vert="horz" lIns="91440" tIns="45720" rIns="91440" bIns="45720" rtlCol="0"/>
          <a:lstStyle>
            <a:lvl1pPr algn="r">
              <a:defRPr sz="1200"/>
            </a:lvl1pPr>
          </a:lstStyle>
          <a:p>
            <a:fld id="{B8E5DE0A-641F-4297-8CD4-8B4A4ECE4672}" type="datetimeFigureOut">
              <a:rPr lang="tr-TR" smtClean="0"/>
              <a:t>21.02.2025</a:t>
            </a:fld>
            <a:endParaRPr lang="tr-TR"/>
          </a:p>
        </p:txBody>
      </p:sp>
      <p:sp>
        <p:nvSpPr>
          <p:cNvPr id="4" name="Alt Bilgi Yer Tutucusu 3">
            <a:extLst>
              <a:ext uri="{FF2B5EF4-FFF2-40B4-BE49-F238E27FC236}">
                <a16:creationId xmlns:a16="http://schemas.microsoft.com/office/drawing/2014/main" id="{43AD3CCE-B71C-42C0-9B7F-CF8608DCB48C}"/>
              </a:ext>
            </a:extLst>
          </p:cNvPr>
          <p:cNvSpPr>
            <a:spLocks noGrp="1"/>
          </p:cNvSpPr>
          <p:nvPr>
            <p:ph type="ftr" sz="quarter" idx="2"/>
          </p:nvPr>
        </p:nvSpPr>
        <p:spPr>
          <a:xfrm>
            <a:off x="0" y="6456612"/>
            <a:ext cx="4301543" cy="341063"/>
          </a:xfrm>
          <a:prstGeom prst="rect">
            <a:avLst/>
          </a:prstGeom>
        </p:spPr>
        <p:txBody>
          <a:bodyPr vert="horz" lIns="91440" tIns="45720" rIns="91440" bIns="45720" rtlCol="0" anchor="b"/>
          <a:lstStyle>
            <a:lvl1pPr algn="l">
              <a:defRPr sz="1200"/>
            </a:lvl1pPr>
          </a:lstStyle>
          <a:p>
            <a:endParaRPr lang="tr-TR"/>
          </a:p>
        </p:txBody>
      </p:sp>
      <p:sp>
        <p:nvSpPr>
          <p:cNvPr id="6" name="Slayt Numarası Yer Tutucusu 5">
            <a:extLst>
              <a:ext uri="{FF2B5EF4-FFF2-40B4-BE49-F238E27FC236}">
                <a16:creationId xmlns:a16="http://schemas.microsoft.com/office/drawing/2014/main" id="{A401D8D3-E129-471D-B4E9-0A9A742C88AA}"/>
              </a:ext>
            </a:extLst>
          </p:cNvPr>
          <p:cNvSpPr>
            <a:spLocks noGrp="1"/>
          </p:cNvSpPr>
          <p:nvPr>
            <p:ph type="sldNum" sz="quarter" idx="3"/>
          </p:nvPr>
        </p:nvSpPr>
        <p:spPr>
          <a:xfrm>
            <a:off x="5622659" y="6457475"/>
            <a:ext cx="4302390" cy="340200"/>
          </a:xfrm>
          <a:prstGeom prst="rect">
            <a:avLst/>
          </a:prstGeom>
        </p:spPr>
        <p:txBody>
          <a:bodyPr vert="horz" lIns="91440" tIns="45720" rIns="91440" bIns="45720" rtlCol="0" anchor="b"/>
          <a:lstStyle>
            <a:lvl1pPr algn="r">
              <a:defRPr sz="1200"/>
            </a:lvl1pPr>
          </a:lstStyle>
          <a:p>
            <a:fld id="{4FEB7500-0B99-478E-ABE3-4EA97812CA4F}" type="slidenum">
              <a:rPr lang="tr-TR" smtClean="0"/>
              <a:t>‹#›</a:t>
            </a:fld>
            <a:endParaRPr lang="tr-TR"/>
          </a:p>
        </p:txBody>
      </p:sp>
    </p:spTree>
    <p:extLst>
      <p:ext uri="{BB962C8B-B14F-4D97-AF65-F5344CB8AC3E}">
        <p14:creationId xmlns:p14="http://schemas.microsoft.com/office/powerpoint/2010/main" val="232921670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4301543" cy="341065"/>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5622799" y="0"/>
            <a:ext cx="4301543" cy="341065"/>
          </a:xfrm>
          <a:prstGeom prst="rect">
            <a:avLst/>
          </a:prstGeom>
        </p:spPr>
        <p:txBody>
          <a:bodyPr vert="horz" lIns="91440" tIns="45720" rIns="91440" bIns="45720" rtlCol="0"/>
          <a:lstStyle>
            <a:lvl1pPr algn="r">
              <a:defRPr sz="1200"/>
            </a:lvl1pPr>
          </a:lstStyle>
          <a:p>
            <a:fld id="{D77834AF-457A-482D-A859-38A56BD02D4C}" type="datetimeFigureOut">
              <a:rPr lang="tr-TR" smtClean="0"/>
              <a:t>21.02.2025</a:t>
            </a:fld>
            <a:endParaRPr lang="tr-TR"/>
          </a:p>
        </p:txBody>
      </p:sp>
      <p:sp>
        <p:nvSpPr>
          <p:cNvPr id="4" name="Slayt Görüntüsü Yer Tutucusu 3"/>
          <p:cNvSpPr>
            <a:spLocks noGrp="1" noRot="1" noChangeAspect="1"/>
          </p:cNvSpPr>
          <p:nvPr>
            <p:ph type="sldImg" idx="2"/>
          </p:nvPr>
        </p:nvSpPr>
        <p:spPr>
          <a:xfrm>
            <a:off x="2922588" y="849313"/>
            <a:ext cx="4081462" cy="2295525"/>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992664" y="3271380"/>
            <a:ext cx="7941310" cy="2676585"/>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6456612"/>
            <a:ext cx="4301543" cy="341063"/>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5622799" y="6456612"/>
            <a:ext cx="4301543" cy="341063"/>
          </a:xfrm>
          <a:prstGeom prst="rect">
            <a:avLst/>
          </a:prstGeom>
        </p:spPr>
        <p:txBody>
          <a:bodyPr vert="horz" lIns="91440" tIns="45720" rIns="91440" bIns="45720" rtlCol="0" anchor="b"/>
          <a:lstStyle>
            <a:lvl1pPr algn="r">
              <a:defRPr sz="1200"/>
            </a:lvl1pPr>
          </a:lstStyle>
          <a:p>
            <a:fld id="{87B3C15C-C27C-4FF5-B429-995D138FC104}" type="slidenum">
              <a:rPr lang="tr-TR" smtClean="0"/>
              <a:t>‹#›</a:t>
            </a:fld>
            <a:endParaRPr lang="tr-TR"/>
          </a:p>
        </p:txBody>
      </p:sp>
    </p:spTree>
    <p:extLst>
      <p:ext uri="{BB962C8B-B14F-4D97-AF65-F5344CB8AC3E}">
        <p14:creationId xmlns:p14="http://schemas.microsoft.com/office/powerpoint/2010/main" val="184464563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a:xfrm>
            <a:off x="2922588" y="849313"/>
            <a:ext cx="4081462" cy="2295525"/>
          </a:xfrm>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5"/>
          </p:nvPr>
        </p:nvSpPr>
        <p:spPr/>
        <p:txBody>
          <a:bodyPr/>
          <a:lstStyle/>
          <a:p>
            <a:fld id="{87B3C15C-C27C-4FF5-B429-995D138FC104}" type="slidenum">
              <a:rPr lang="tr-TR" smtClean="0"/>
              <a:t>1</a:t>
            </a:fld>
            <a:endParaRPr lang="tr-TR"/>
          </a:p>
        </p:txBody>
      </p:sp>
    </p:spTree>
    <p:extLst>
      <p:ext uri="{BB962C8B-B14F-4D97-AF65-F5344CB8AC3E}">
        <p14:creationId xmlns:p14="http://schemas.microsoft.com/office/powerpoint/2010/main" val="18144020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a:xfrm>
            <a:off x="2922588" y="849313"/>
            <a:ext cx="4081462" cy="2295525"/>
          </a:xfrm>
        </p:spPr>
      </p:sp>
      <p:sp>
        <p:nvSpPr>
          <p:cNvPr id="3" name="Not Yer Tutucusu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tr-TR" b="0" baseline="0">
              <a:latin typeface="Garamond" panose="02020404030301010803" pitchFamily="18" charset="0"/>
              <a:cs typeface="Times New Roman" panose="02020603050405020304" pitchFamily="18" charset="0"/>
            </a:endParaRPr>
          </a:p>
        </p:txBody>
      </p:sp>
      <p:sp>
        <p:nvSpPr>
          <p:cNvPr id="4" name="Slayt Numarası Yer Tutucusu 3"/>
          <p:cNvSpPr>
            <a:spLocks noGrp="1"/>
          </p:cNvSpPr>
          <p:nvPr>
            <p:ph type="sldNum" sz="quarter" idx="10"/>
          </p:nvPr>
        </p:nvSpPr>
        <p:spPr/>
        <p:txBody>
          <a:bodyPr/>
          <a:lstStyle/>
          <a:p>
            <a:fld id="{87B3C15C-C27C-4FF5-B429-995D138FC104}" type="slidenum">
              <a:rPr lang="tr-TR" smtClean="0"/>
              <a:t>10</a:t>
            </a:fld>
            <a:endParaRPr lang="tr-TR"/>
          </a:p>
        </p:txBody>
      </p:sp>
    </p:spTree>
    <p:extLst>
      <p:ext uri="{BB962C8B-B14F-4D97-AF65-F5344CB8AC3E}">
        <p14:creationId xmlns:p14="http://schemas.microsoft.com/office/powerpoint/2010/main" val="24203857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a:xfrm>
            <a:off x="2922588" y="849313"/>
            <a:ext cx="4081462" cy="2295525"/>
          </a:xfrm>
        </p:spPr>
      </p:sp>
      <p:sp>
        <p:nvSpPr>
          <p:cNvPr id="3" name="Not Yer Tutucusu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tr-TR" b="0" baseline="0">
              <a:latin typeface="Garamond" panose="02020404030301010803" pitchFamily="18" charset="0"/>
              <a:cs typeface="Times New Roman" panose="02020603050405020304" pitchFamily="18" charset="0"/>
            </a:endParaRPr>
          </a:p>
        </p:txBody>
      </p:sp>
      <p:sp>
        <p:nvSpPr>
          <p:cNvPr id="4" name="Slayt Numarası Yer Tutucusu 3"/>
          <p:cNvSpPr>
            <a:spLocks noGrp="1"/>
          </p:cNvSpPr>
          <p:nvPr>
            <p:ph type="sldNum" sz="quarter" idx="10"/>
          </p:nvPr>
        </p:nvSpPr>
        <p:spPr/>
        <p:txBody>
          <a:bodyPr/>
          <a:lstStyle/>
          <a:p>
            <a:fld id="{87B3C15C-C27C-4FF5-B429-995D138FC104}" type="slidenum">
              <a:rPr lang="tr-TR" smtClean="0"/>
              <a:t>11</a:t>
            </a:fld>
            <a:endParaRPr lang="tr-TR"/>
          </a:p>
        </p:txBody>
      </p:sp>
    </p:spTree>
    <p:extLst>
      <p:ext uri="{BB962C8B-B14F-4D97-AF65-F5344CB8AC3E}">
        <p14:creationId xmlns:p14="http://schemas.microsoft.com/office/powerpoint/2010/main" val="275294351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a:xfrm>
            <a:off x="2922588" y="849313"/>
            <a:ext cx="4081462" cy="2295525"/>
          </a:xfrm>
        </p:spPr>
      </p:sp>
      <p:sp>
        <p:nvSpPr>
          <p:cNvPr id="3" name="Not Yer Tutucusu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tr-TR" b="0" baseline="0">
              <a:latin typeface="Garamond" panose="02020404030301010803" pitchFamily="18" charset="0"/>
              <a:cs typeface="Times New Roman" panose="02020603050405020304" pitchFamily="18" charset="0"/>
            </a:endParaRPr>
          </a:p>
        </p:txBody>
      </p:sp>
      <p:sp>
        <p:nvSpPr>
          <p:cNvPr id="4" name="Slayt Numarası Yer Tutucusu 3"/>
          <p:cNvSpPr>
            <a:spLocks noGrp="1"/>
          </p:cNvSpPr>
          <p:nvPr>
            <p:ph type="sldNum" sz="quarter" idx="10"/>
          </p:nvPr>
        </p:nvSpPr>
        <p:spPr/>
        <p:txBody>
          <a:bodyPr/>
          <a:lstStyle/>
          <a:p>
            <a:fld id="{87B3C15C-C27C-4FF5-B429-995D138FC104}" type="slidenum">
              <a:rPr lang="tr-TR" smtClean="0"/>
              <a:t>12</a:t>
            </a:fld>
            <a:endParaRPr lang="tr-TR"/>
          </a:p>
        </p:txBody>
      </p:sp>
    </p:spTree>
    <p:extLst>
      <p:ext uri="{BB962C8B-B14F-4D97-AF65-F5344CB8AC3E}">
        <p14:creationId xmlns:p14="http://schemas.microsoft.com/office/powerpoint/2010/main" val="17039929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a:xfrm>
            <a:off x="2922588" y="849313"/>
            <a:ext cx="4081462" cy="2295525"/>
          </a:xfrm>
        </p:spPr>
      </p:sp>
      <p:sp>
        <p:nvSpPr>
          <p:cNvPr id="3" name="Not Yer Tutucusu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tr-TR" b="0" baseline="0">
              <a:latin typeface="Garamond" panose="02020404030301010803" pitchFamily="18" charset="0"/>
              <a:cs typeface="Times New Roman" panose="02020603050405020304" pitchFamily="18" charset="0"/>
            </a:endParaRPr>
          </a:p>
        </p:txBody>
      </p:sp>
      <p:sp>
        <p:nvSpPr>
          <p:cNvPr id="4" name="Slayt Numarası Yer Tutucusu 3"/>
          <p:cNvSpPr>
            <a:spLocks noGrp="1"/>
          </p:cNvSpPr>
          <p:nvPr>
            <p:ph type="sldNum" sz="quarter" idx="10"/>
          </p:nvPr>
        </p:nvSpPr>
        <p:spPr/>
        <p:txBody>
          <a:bodyPr/>
          <a:lstStyle/>
          <a:p>
            <a:fld id="{87B3C15C-C27C-4FF5-B429-995D138FC104}" type="slidenum">
              <a:rPr lang="tr-TR" smtClean="0"/>
              <a:t>13</a:t>
            </a:fld>
            <a:endParaRPr lang="tr-TR"/>
          </a:p>
        </p:txBody>
      </p:sp>
    </p:spTree>
    <p:extLst>
      <p:ext uri="{BB962C8B-B14F-4D97-AF65-F5344CB8AC3E}">
        <p14:creationId xmlns:p14="http://schemas.microsoft.com/office/powerpoint/2010/main" val="282109071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a:xfrm>
            <a:off x="2922588" y="849313"/>
            <a:ext cx="4081462" cy="2295525"/>
          </a:xfrm>
        </p:spPr>
      </p:sp>
      <p:sp>
        <p:nvSpPr>
          <p:cNvPr id="3" name="Not Yer Tutucusu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tr-TR" b="0" baseline="0">
              <a:latin typeface="Garamond" panose="02020404030301010803" pitchFamily="18" charset="0"/>
              <a:cs typeface="Times New Roman" panose="02020603050405020304" pitchFamily="18" charset="0"/>
            </a:endParaRPr>
          </a:p>
        </p:txBody>
      </p:sp>
      <p:sp>
        <p:nvSpPr>
          <p:cNvPr id="4" name="Slayt Numarası Yer Tutucusu 3"/>
          <p:cNvSpPr>
            <a:spLocks noGrp="1"/>
          </p:cNvSpPr>
          <p:nvPr>
            <p:ph type="sldNum" sz="quarter" idx="10"/>
          </p:nvPr>
        </p:nvSpPr>
        <p:spPr/>
        <p:txBody>
          <a:bodyPr/>
          <a:lstStyle/>
          <a:p>
            <a:fld id="{87B3C15C-C27C-4FF5-B429-995D138FC104}" type="slidenum">
              <a:rPr lang="tr-TR" smtClean="0"/>
              <a:t>14</a:t>
            </a:fld>
            <a:endParaRPr lang="tr-TR"/>
          </a:p>
        </p:txBody>
      </p:sp>
    </p:spTree>
    <p:extLst>
      <p:ext uri="{BB962C8B-B14F-4D97-AF65-F5344CB8AC3E}">
        <p14:creationId xmlns:p14="http://schemas.microsoft.com/office/powerpoint/2010/main" val="420178832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a:xfrm>
            <a:off x="2922588" y="849313"/>
            <a:ext cx="4081462" cy="2295525"/>
          </a:xfrm>
        </p:spPr>
      </p:sp>
      <p:sp>
        <p:nvSpPr>
          <p:cNvPr id="3" name="Not Yer Tutucusu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tr-TR" b="0" baseline="0">
              <a:latin typeface="Garamond" panose="02020404030301010803" pitchFamily="18" charset="0"/>
              <a:cs typeface="Times New Roman" panose="02020603050405020304" pitchFamily="18" charset="0"/>
            </a:endParaRPr>
          </a:p>
        </p:txBody>
      </p:sp>
      <p:sp>
        <p:nvSpPr>
          <p:cNvPr id="4" name="Slayt Numarası Yer Tutucusu 3"/>
          <p:cNvSpPr>
            <a:spLocks noGrp="1"/>
          </p:cNvSpPr>
          <p:nvPr>
            <p:ph type="sldNum" sz="quarter" idx="10"/>
          </p:nvPr>
        </p:nvSpPr>
        <p:spPr/>
        <p:txBody>
          <a:bodyPr/>
          <a:lstStyle/>
          <a:p>
            <a:fld id="{87B3C15C-C27C-4FF5-B429-995D138FC104}" type="slidenum">
              <a:rPr lang="tr-TR" smtClean="0"/>
              <a:t>15</a:t>
            </a:fld>
            <a:endParaRPr lang="tr-TR"/>
          </a:p>
        </p:txBody>
      </p:sp>
    </p:spTree>
    <p:extLst>
      <p:ext uri="{BB962C8B-B14F-4D97-AF65-F5344CB8AC3E}">
        <p14:creationId xmlns:p14="http://schemas.microsoft.com/office/powerpoint/2010/main" val="135643419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a:xfrm>
            <a:off x="2922588" y="849313"/>
            <a:ext cx="4081462" cy="2295525"/>
          </a:xfrm>
        </p:spPr>
      </p:sp>
      <p:sp>
        <p:nvSpPr>
          <p:cNvPr id="3" name="Not Yer Tutucusu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tr-TR" b="0" baseline="0">
              <a:latin typeface="Garamond" panose="02020404030301010803" pitchFamily="18" charset="0"/>
              <a:cs typeface="Times New Roman" panose="02020603050405020304" pitchFamily="18" charset="0"/>
            </a:endParaRPr>
          </a:p>
        </p:txBody>
      </p:sp>
      <p:sp>
        <p:nvSpPr>
          <p:cNvPr id="4" name="Slayt Numarası Yer Tutucusu 3"/>
          <p:cNvSpPr>
            <a:spLocks noGrp="1"/>
          </p:cNvSpPr>
          <p:nvPr>
            <p:ph type="sldNum" sz="quarter" idx="10"/>
          </p:nvPr>
        </p:nvSpPr>
        <p:spPr/>
        <p:txBody>
          <a:bodyPr/>
          <a:lstStyle/>
          <a:p>
            <a:fld id="{87B3C15C-C27C-4FF5-B429-995D138FC104}" type="slidenum">
              <a:rPr lang="tr-TR" smtClean="0"/>
              <a:t>16</a:t>
            </a:fld>
            <a:endParaRPr lang="tr-TR"/>
          </a:p>
        </p:txBody>
      </p:sp>
    </p:spTree>
    <p:extLst>
      <p:ext uri="{BB962C8B-B14F-4D97-AF65-F5344CB8AC3E}">
        <p14:creationId xmlns:p14="http://schemas.microsoft.com/office/powerpoint/2010/main" val="328073969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a:xfrm>
            <a:off x="2922588" y="849313"/>
            <a:ext cx="4081462" cy="2295525"/>
          </a:xfrm>
        </p:spPr>
      </p:sp>
      <p:sp>
        <p:nvSpPr>
          <p:cNvPr id="3" name="Not Yer Tutucusu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tr-TR" b="0" baseline="0">
              <a:latin typeface="Garamond" panose="02020404030301010803" pitchFamily="18" charset="0"/>
              <a:cs typeface="Times New Roman" panose="02020603050405020304" pitchFamily="18" charset="0"/>
            </a:endParaRPr>
          </a:p>
        </p:txBody>
      </p:sp>
      <p:sp>
        <p:nvSpPr>
          <p:cNvPr id="4" name="Slayt Numarası Yer Tutucusu 3"/>
          <p:cNvSpPr>
            <a:spLocks noGrp="1"/>
          </p:cNvSpPr>
          <p:nvPr>
            <p:ph type="sldNum" sz="quarter" idx="10"/>
          </p:nvPr>
        </p:nvSpPr>
        <p:spPr/>
        <p:txBody>
          <a:bodyPr/>
          <a:lstStyle/>
          <a:p>
            <a:fld id="{87B3C15C-C27C-4FF5-B429-995D138FC104}" type="slidenum">
              <a:rPr lang="tr-TR" smtClean="0"/>
              <a:t>17</a:t>
            </a:fld>
            <a:endParaRPr lang="tr-TR"/>
          </a:p>
        </p:txBody>
      </p:sp>
    </p:spTree>
    <p:extLst>
      <p:ext uri="{BB962C8B-B14F-4D97-AF65-F5344CB8AC3E}">
        <p14:creationId xmlns:p14="http://schemas.microsoft.com/office/powerpoint/2010/main" val="120672154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a:xfrm>
            <a:off x="2922588" y="849313"/>
            <a:ext cx="4081462" cy="2295525"/>
          </a:xfrm>
        </p:spPr>
      </p:sp>
      <p:sp>
        <p:nvSpPr>
          <p:cNvPr id="3" name="Not Yer Tutucusu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tr-TR" b="0" baseline="0">
              <a:latin typeface="Garamond" panose="02020404030301010803" pitchFamily="18" charset="0"/>
              <a:cs typeface="Times New Roman" panose="02020603050405020304" pitchFamily="18" charset="0"/>
            </a:endParaRPr>
          </a:p>
        </p:txBody>
      </p:sp>
      <p:sp>
        <p:nvSpPr>
          <p:cNvPr id="4" name="Slayt Numarası Yer Tutucusu 3"/>
          <p:cNvSpPr>
            <a:spLocks noGrp="1"/>
          </p:cNvSpPr>
          <p:nvPr>
            <p:ph type="sldNum" sz="quarter" idx="10"/>
          </p:nvPr>
        </p:nvSpPr>
        <p:spPr/>
        <p:txBody>
          <a:bodyPr/>
          <a:lstStyle/>
          <a:p>
            <a:fld id="{87B3C15C-C27C-4FF5-B429-995D138FC104}" type="slidenum">
              <a:rPr lang="tr-TR" smtClean="0"/>
              <a:t>18</a:t>
            </a:fld>
            <a:endParaRPr lang="tr-TR"/>
          </a:p>
        </p:txBody>
      </p:sp>
    </p:spTree>
    <p:extLst>
      <p:ext uri="{BB962C8B-B14F-4D97-AF65-F5344CB8AC3E}">
        <p14:creationId xmlns:p14="http://schemas.microsoft.com/office/powerpoint/2010/main" val="99009174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a:xfrm>
            <a:off x="2922588" y="849313"/>
            <a:ext cx="4081462" cy="2295525"/>
          </a:xfrm>
        </p:spPr>
      </p:sp>
      <p:sp>
        <p:nvSpPr>
          <p:cNvPr id="3" name="Not Yer Tutucusu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tr-TR" b="0" baseline="0">
              <a:latin typeface="Garamond" panose="02020404030301010803" pitchFamily="18" charset="0"/>
              <a:cs typeface="Times New Roman" panose="02020603050405020304" pitchFamily="18" charset="0"/>
            </a:endParaRPr>
          </a:p>
        </p:txBody>
      </p:sp>
      <p:sp>
        <p:nvSpPr>
          <p:cNvPr id="4" name="Slayt Numarası Yer Tutucusu 3"/>
          <p:cNvSpPr>
            <a:spLocks noGrp="1"/>
          </p:cNvSpPr>
          <p:nvPr>
            <p:ph type="sldNum" sz="quarter" idx="10"/>
          </p:nvPr>
        </p:nvSpPr>
        <p:spPr/>
        <p:txBody>
          <a:bodyPr/>
          <a:lstStyle/>
          <a:p>
            <a:fld id="{87B3C15C-C27C-4FF5-B429-995D138FC104}" type="slidenum">
              <a:rPr lang="tr-TR" smtClean="0"/>
              <a:t>19</a:t>
            </a:fld>
            <a:endParaRPr lang="tr-TR"/>
          </a:p>
        </p:txBody>
      </p:sp>
    </p:spTree>
    <p:extLst>
      <p:ext uri="{BB962C8B-B14F-4D97-AF65-F5344CB8AC3E}">
        <p14:creationId xmlns:p14="http://schemas.microsoft.com/office/powerpoint/2010/main" val="17491758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a:xfrm>
            <a:off x="2922588" y="849313"/>
            <a:ext cx="4081462" cy="2295525"/>
          </a:xfrm>
        </p:spPr>
      </p:sp>
      <p:sp>
        <p:nvSpPr>
          <p:cNvPr id="3" name="Not Yer Tutucusu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tr-TR" b="0" baseline="0">
              <a:latin typeface="Garamond" panose="02020404030301010803" pitchFamily="18" charset="0"/>
              <a:cs typeface="Times New Roman" panose="02020603050405020304" pitchFamily="18" charset="0"/>
            </a:endParaRPr>
          </a:p>
        </p:txBody>
      </p:sp>
      <p:sp>
        <p:nvSpPr>
          <p:cNvPr id="4" name="Slayt Numarası Yer Tutucusu 3"/>
          <p:cNvSpPr>
            <a:spLocks noGrp="1"/>
          </p:cNvSpPr>
          <p:nvPr>
            <p:ph type="sldNum" sz="quarter" idx="10"/>
          </p:nvPr>
        </p:nvSpPr>
        <p:spPr/>
        <p:txBody>
          <a:bodyPr/>
          <a:lstStyle/>
          <a:p>
            <a:fld id="{87B3C15C-C27C-4FF5-B429-995D138FC104}" type="slidenum">
              <a:rPr lang="tr-TR" smtClean="0"/>
              <a:t>2</a:t>
            </a:fld>
            <a:endParaRPr lang="tr-TR"/>
          </a:p>
        </p:txBody>
      </p:sp>
    </p:spTree>
    <p:extLst>
      <p:ext uri="{BB962C8B-B14F-4D97-AF65-F5344CB8AC3E}">
        <p14:creationId xmlns:p14="http://schemas.microsoft.com/office/powerpoint/2010/main" val="100413830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a:xfrm>
            <a:off x="2922588" y="849313"/>
            <a:ext cx="4081462" cy="2295525"/>
          </a:xfrm>
        </p:spPr>
      </p:sp>
      <p:sp>
        <p:nvSpPr>
          <p:cNvPr id="3" name="Not Yer Tutucusu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tr-TR" b="0" baseline="0">
              <a:latin typeface="Garamond" panose="02020404030301010803" pitchFamily="18" charset="0"/>
              <a:cs typeface="Times New Roman" panose="02020603050405020304" pitchFamily="18" charset="0"/>
            </a:endParaRPr>
          </a:p>
        </p:txBody>
      </p:sp>
      <p:sp>
        <p:nvSpPr>
          <p:cNvPr id="4" name="Slayt Numarası Yer Tutucusu 3"/>
          <p:cNvSpPr>
            <a:spLocks noGrp="1"/>
          </p:cNvSpPr>
          <p:nvPr>
            <p:ph type="sldNum" sz="quarter" idx="10"/>
          </p:nvPr>
        </p:nvSpPr>
        <p:spPr/>
        <p:txBody>
          <a:bodyPr/>
          <a:lstStyle/>
          <a:p>
            <a:fld id="{87B3C15C-C27C-4FF5-B429-995D138FC104}" type="slidenum">
              <a:rPr lang="tr-TR" smtClean="0"/>
              <a:t>20</a:t>
            </a:fld>
            <a:endParaRPr lang="tr-TR"/>
          </a:p>
        </p:txBody>
      </p:sp>
    </p:spTree>
    <p:extLst>
      <p:ext uri="{BB962C8B-B14F-4D97-AF65-F5344CB8AC3E}">
        <p14:creationId xmlns:p14="http://schemas.microsoft.com/office/powerpoint/2010/main" val="105170722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a:xfrm>
            <a:off x="2922588" y="849313"/>
            <a:ext cx="4081462" cy="2295525"/>
          </a:xfrm>
        </p:spPr>
      </p:sp>
      <p:sp>
        <p:nvSpPr>
          <p:cNvPr id="3" name="Not Yer Tutucusu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tr-TR" b="0" baseline="0">
              <a:latin typeface="Garamond" panose="02020404030301010803" pitchFamily="18" charset="0"/>
              <a:cs typeface="Times New Roman" panose="02020603050405020304" pitchFamily="18" charset="0"/>
            </a:endParaRPr>
          </a:p>
        </p:txBody>
      </p:sp>
      <p:sp>
        <p:nvSpPr>
          <p:cNvPr id="4" name="Slayt Numarası Yer Tutucusu 3"/>
          <p:cNvSpPr>
            <a:spLocks noGrp="1"/>
          </p:cNvSpPr>
          <p:nvPr>
            <p:ph type="sldNum" sz="quarter" idx="10"/>
          </p:nvPr>
        </p:nvSpPr>
        <p:spPr/>
        <p:txBody>
          <a:bodyPr/>
          <a:lstStyle/>
          <a:p>
            <a:fld id="{87B3C15C-C27C-4FF5-B429-995D138FC104}" type="slidenum">
              <a:rPr lang="tr-TR" smtClean="0"/>
              <a:t>21</a:t>
            </a:fld>
            <a:endParaRPr lang="tr-TR"/>
          </a:p>
        </p:txBody>
      </p:sp>
    </p:spTree>
    <p:extLst>
      <p:ext uri="{BB962C8B-B14F-4D97-AF65-F5344CB8AC3E}">
        <p14:creationId xmlns:p14="http://schemas.microsoft.com/office/powerpoint/2010/main" val="339887008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a:xfrm>
            <a:off x="2922588" y="849313"/>
            <a:ext cx="4081462" cy="2295525"/>
          </a:xfrm>
        </p:spPr>
      </p:sp>
      <p:sp>
        <p:nvSpPr>
          <p:cNvPr id="3" name="Not Yer Tutucusu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tr-TR" b="0" baseline="0">
              <a:latin typeface="Garamond" panose="02020404030301010803" pitchFamily="18" charset="0"/>
              <a:cs typeface="Times New Roman" panose="02020603050405020304" pitchFamily="18" charset="0"/>
            </a:endParaRPr>
          </a:p>
        </p:txBody>
      </p:sp>
      <p:sp>
        <p:nvSpPr>
          <p:cNvPr id="4" name="Slayt Numarası Yer Tutucusu 3"/>
          <p:cNvSpPr>
            <a:spLocks noGrp="1"/>
          </p:cNvSpPr>
          <p:nvPr>
            <p:ph type="sldNum" sz="quarter" idx="10"/>
          </p:nvPr>
        </p:nvSpPr>
        <p:spPr/>
        <p:txBody>
          <a:bodyPr/>
          <a:lstStyle/>
          <a:p>
            <a:fld id="{87B3C15C-C27C-4FF5-B429-995D138FC104}" type="slidenum">
              <a:rPr lang="tr-TR" smtClean="0"/>
              <a:t>22</a:t>
            </a:fld>
            <a:endParaRPr lang="tr-TR"/>
          </a:p>
        </p:txBody>
      </p:sp>
    </p:spTree>
    <p:extLst>
      <p:ext uri="{BB962C8B-B14F-4D97-AF65-F5344CB8AC3E}">
        <p14:creationId xmlns:p14="http://schemas.microsoft.com/office/powerpoint/2010/main" val="409315794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a:xfrm>
            <a:off x="2922588" y="849313"/>
            <a:ext cx="4081462" cy="2295525"/>
          </a:xfrm>
        </p:spPr>
      </p:sp>
      <p:sp>
        <p:nvSpPr>
          <p:cNvPr id="3" name="Not Yer Tutucusu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tr-TR" b="0" baseline="0">
              <a:latin typeface="Garamond" panose="02020404030301010803" pitchFamily="18" charset="0"/>
              <a:cs typeface="Times New Roman" panose="02020603050405020304" pitchFamily="18" charset="0"/>
            </a:endParaRPr>
          </a:p>
        </p:txBody>
      </p:sp>
      <p:sp>
        <p:nvSpPr>
          <p:cNvPr id="4" name="Slayt Numarası Yer Tutucusu 3"/>
          <p:cNvSpPr>
            <a:spLocks noGrp="1"/>
          </p:cNvSpPr>
          <p:nvPr>
            <p:ph type="sldNum" sz="quarter" idx="10"/>
          </p:nvPr>
        </p:nvSpPr>
        <p:spPr/>
        <p:txBody>
          <a:bodyPr/>
          <a:lstStyle/>
          <a:p>
            <a:fld id="{87B3C15C-C27C-4FF5-B429-995D138FC104}" type="slidenum">
              <a:rPr lang="tr-TR" smtClean="0"/>
              <a:t>23</a:t>
            </a:fld>
            <a:endParaRPr lang="tr-TR"/>
          </a:p>
        </p:txBody>
      </p:sp>
    </p:spTree>
    <p:extLst>
      <p:ext uri="{BB962C8B-B14F-4D97-AF65-F5344CB8AC3E}">
        <p14:creationId xmlns:p14="http://schemas.microsoft.com/office/powerpoint/2010/main" val="420783774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a:xfrm>
            <a:off x="2922588" y="849313"/>
            <a:ext cx="4081462" cy="2295525"/>
          </a:xfrm>
        </p:spPr>
      </p:sp>
      <p:sp>
        <p:nvSpPr>
          <p:cNvPr id="3" name="Not Yer Tutucusu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tr-TR" b="0" baseline="0">
              <a:latin typeface="Garamond" panose="02020404030301010803" pitchFamily="18" charset="0"/>
              <a:cs typeface="Times New Roman" panose="02020603050405020304" pitchFamily="18" charset="0"/>
            </a:endParaRPr>
          </a:p>
        </p:txBody>
      </p:sp>
      <p:sp>
        <p:nvSpPr>
          <p:cNvPr id="4" name="Slayt Numarası Yer Tutucusu 3"/>
          <p:cNvSpPr>
            <a:spLocks noGrp="1"/>
          </p:cNvSpPr>
          <p:nvPr>
            <p:ph type="sldNum" sz="quarter" idx="10"/>
          </p:nvPr>
        </p:nvSpPr>
        <p:spPr/>
        <p:txBody>
          <a:bodyPr/>
          <a:lstStyle/>
          <a:p>
            <a:fld id="{87B3C15C-C27C-4FF5-B429-995D138FC104}" type="slidenum">
              <a:rPr lang="tr-TR" smtClean="0"/>
              <a:t>24</a:t>
            </a:fld>
            <a:endParaRPr lang="tr-TR"/>
          </a:p>
        </p:txBody>
      </p:sp>
    </p:spTree>
    <p:extLst>
      <p:ext uri="{BB962C8B-B14F-4D97-AF65-F5344CB8AC3E}">
        <p14:creationId xmlns:p14="http://schemas.microsoft.com/office/powerpoint/2010/main" val="59004427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a:xfrm>
            <a:off x="2922588" y="849313"/>
            <a:ext cx="4081462" cy="2295525"/>
          </a:xfrm>
        </p:spPr>
      </p:sp>
      <p:sp>
        <p:nvSpPr>
          <p:cNvPr id="3" name="Not Yer Tutucusu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tr-TR" b="0" baseline="0">
              <a:latin typeface="Garamond" panose="02020404030301010803" pitchFamily="18" charset="0"/>
              <a:cs typeface="Times New Roman" panose="02020603050405020304" pitchFamily="18" charset="0"/>
            </a:endParaRPr>
          </a:p>
        </p:txBody>
      </p:sp>
      <p:sp>
        <p:nvSpPr>
          <p:cNvPr id="4" name="Slayt Numarası Yer Tutucusu 3"/>
          <p:cNvSpPr>
            <a:spLocks noGrp="1"/>
          </p:cNvSpPr>
          <p:nvPr>
            <p:ph type="sldNum" sz="quarter" idx="10"/>
          </p:nvPr>
        </p:nvSpPr>
        <p:spPr/>
        <p:txBody>
          <a:bodyPr/>
          <a:lstStyle/>
          <a:p>
            <a:fld id="{87B3C15C-C27C-4FF5-B429-995D138FC104}" type="slidenum">
              <a:rPr lang="tr-TR" smtClean="0"/>
              <a:t>25</a:t>
            </a:fld>
            <a:endParaRPr lang="tr-TR"/>
          </a:p>
        </p:txBody>
      </p:sp>
    </p:spTree>
    <p:extLst>
      <p:ext uri="{BB962C8B-B14F-4D97-AF65-F5344CB8AC3E}">
        <p14:creationId xmlns:p14="http://schemas.microsoft.com/office/powerpoint/2010/main" val="309567878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a:xfrm>
            <a:off x="2922588" y="849313"/>
            <a:ext cx="4081462" cy="2295525"/>
          </a:xfrm>
        </p:spPr>
      </p:sp>
      <p:sp>
        <p:nvSpPr>
          <p:cNvPr id="3" name="Not Yer Tutucusu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tr-TR" b="0" baseline="0">
              <a:latin typeface="Garamond" panose="02020404030301010803" pitchFamily="18" charset="0"/>
              <a:cs typeface="Times New Roman" panose="02020603050405020304" pitchFamily="18" charset="0"/>
            </a:endParaRPr>
          </a:p>
        </p:txBody>
      </p:sp>
      <p:sp>
        <p:nvSpPr>
          <p:cNvPr id="4" name="Slayt Numarası Yer Tutucusu 3"/>
          <p:cNvSpPr>
            <a:spLocks noGrp="1"/>
          </p:cNvSpPr>
          <p:nvPr>
            <p:ph type="sldNum" sz="quarter" idx="10"/>
          </p:nvPr>
        </p:nvSpPr>
        <p:spPr/>
        <p:txBody>
          <a:bodyPr/>
          <a:lstStyle/>
          <a:p>
            <a:fld id="{87B3C15C-C27C-4FF5-B429-995D138FC104}" type="slidenum">
              <a:rPr lang="tr-TR" smtClean="0"/>
              <a:t>26</a:t>
            </a:fld>
            <a:endParaRPr lang="tr-TR"/>
          </a:p>
        </p:txBody>
      </p:sp>
    </p:spTree>
    <p:extLst>
      <p:ext uri="{BB962C8B-B14F-4D97-AF65-F5344CB8AC3E}">
        <p14:creationId xmlns:p14="http://schemas.microsoft.com/office/powerpoint/2010/main" val="39368375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a:xfrm>
            <a:off x="2922588" y="849313"/>
            <a:ext cx="4081462" cy="2295525"/>
          </a:xfrm>
        </p:spPr>
      </p:sp>
      <p:sp>
        <p:nvSpPr>
          <p:cNvPr id="3" name="Not Yer Tutucusu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tr-TR" b="0" baseline="0">
              <a:latin typeface="Garamond" panose="02020404030301010803" pitchFamily="18" charset="0"/>
              <a:cs typeface="Times New Roman" panose="02020603050405020304" pitchFamily="18" charset="0"/>
            </a:endParaRPr>
          </a:p>
        </p:txBody>
      </p:sp>
      <p:sp>
        <p:nvSpPr>
          <p:cNvPr id="4" name="Slayt Numarası Yer Tutucusu 3"/>
          <p:cNvSpPr>
            <a:spLocks noGrp="1"/>
          </p:cNvSpPr>
          <p:nvPr>
            <p:ph type="sldNum" sz="quarter" idx="10"/>
          </p:nvPr>
        </p:nvSpPr>
        <p:spPr/>
        <p:txBody>
          <a:bodyPr/>
          <a:lstStyle/>
          <a:p>
            <a:fld id="{87B3C15C-C27C-4FF5-B429-995D138FC104}" type="slidenum">
              <a:rPr lang="tr-TR" smtClean="0"/>
              <a:t>3</a:t>
            </a:fld>
            <a:endParaRPr lang="tr-TR"/>
          </a:p>
        </p:txBody>
      </p:sp>
    </p:spTree>
    <p:extLst>
      <p:ext uri="{BB962C8B-B14F-4D97-AF65-F5344CB8AC3E}">
        <p14:creationId xmlns:p14="http://schemas.microsoft.com/office/powerpoint/2010/main" val="18575951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a:xfrm>
            <a:off x="2922588" y="849313"/>
            <a:ext cx="4081462" cy="2295525"/>
          </a:xfrm>
        </p:spPr>
      </p:sp>
      <p:sp>
        <p:nvSpPr>
          <p:cNvPr id="3" name="Not Yer Tutucusu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tr-TR" b="0" baseline="0">
              <a:latin typeface="Garamond" panose="02020404030301010803" pitchFamily="18" charset="0"/>
              <a:cs typeface="Times New Roman" panose="02020603050405020304" pitchFamily="18" charset="0"/>
            </a:endParaRPr>
          </a:p>
        </p:txBody>
      </p:sp>
      <p:sp>
        <p:nvSpPr>
          <p:cNvPr id="4" name="Slayt Numarası Yer Tutucusu 3"/>
          <p:cNvSpPr>
            <a:spLocks noGrp="1"/>
          </p:cNvSpPr>
          <p:nvPr>
            <p:ph type="sldNum" sz="quarter" idx="10"/>
          </p:nvPr>
        </p:nvSpPr>
        <p:spPr/>
        <p:txBody>
          <a:bodyPr/>
          <a:lstStyle/>
          <a:p>
            <a:fld id="{87B3C15C-C27C-4FF5-B429-995D138FC104}" type="slidenum">
              <a:rPr lang="tr-TR" smtClean="0"/>
              <a:t>4</a:t>
            </a:fld>
            <a:endParaRPr lang="tr-TR"/>
          </a:p>
        </p:txBody>
      </p:sp>
    </p:spTree>
    <p:extLst>
      <p:ext uri="{BB962C8B-B14F-4D97-AF65-F5344CB8AC3E}">
        <p14:creationId xmlns:p14="http://schemas.microsoft.com/office/powerpoint/2010/main" val="30144119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a:xfrm>
            <a:off x="2922588" y="849313"/>
            <a:ext cx="4081462" cy="2295525"/>
          </a:xfrm>
        </p:spPr>
      </p:sp>
      <p:sp>
        <p:nvSpPr>
          <p:cNvPr id="3" name="Not Yer Tutucusu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tr-TR" b="0" baseline="0">
              <a:latin typeface="Garamond" panose="02020404030301010803" pitchFamily="18" charset="0"/>
              <a:cs typeface="Times New Roman" panose="02020603050405020304" pitchFamily="18" charset="0"/>
            </a:endParaRPr>
          </a:p>
        </p:txBody>
      </p:sp>
      <p:sp>
        <p:nvSpPr>
          <p:cNvPr id="4" name="Slayt Numarası Yer Tutucusu 3"/>
          <p:cNvSpPr>
            <a:spLocks noGrp="1"/>
          </p:cNvSpPr>
          <p:nvPr>
            <p:ph type="sldNum" sz="quarter" idx="10"/>
          </p:nvPr>
        </p:nvSpPr>
        <p:spPr/>
        <p:txBody>
          <a:bodyPr/>
          <a:lstStyle/>
          <a:p>
            <a:fld id="{87B3C15C-C27C-4FF5-B429-995D138FC104}" type="slidenum">
              <a:rPr lang="tr-TR" smtClean="0"/>
              <a:t>5</a:t>
            </a:fld>
            <a:endParaRPr lang="tr-TR"/>
          </a:p>
        </p:txBody>
      </p:sp>
    </p:spTree>
    <p:extLst>
      <p:ext uri="{BB962C8B-B14F-4D97-AF65-F5344CB8AC3E}">
        <p14:creationId xmlns:p14="http://schemas.microsoft.com/office/powerpoint/2010/main" val="25928682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a:xfrm>
            <a:off x="2922588" y="849313"/>
            <a:ext cx="4081462" cy="2295525"/>
          </a:xfrm>
        </p:spPr>
      </p:sp>
      <p:sp>
        <p:nvSpPr>
          <p:cNvPr id="3" name="Not Yer Tutucusu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tr-TR" b="0" baseline="0">
              <a:latin typeface="Garamond" panose="02020404030301010803" pitchFamily="18" charset="0"/>
              <a:cs typeface="Times New Roman" panose="02020603050405020304" pitchFamily="18" charset="0"/>
            </a:endParaRPr>
          </a:p>
        </p:txBody>
      </p:sp>
      <p:sp>
        <p:nvSpPr>
          <p:cNvPr id="4" name="Slayt Numarası Yer Tutucusu 3"/>
          <p:cNvSpPr>
            <a:spLocks noGrp="1"/>
          </p:cNvSpPr>
          <p:nvPr>
            <p:ph type="sldNum" sz="quarter" idx="10"/>
          </p:nvPr>
        </p:nvSpPr>
        <p:spPr/>
        <p:txBody>
          <a:bodyPr/>
          <a:lstStyle/>
          <a:p>
            <a:fld id="{87B3C15C-C27C-4FF5-B429-995D138FC104}" type="slidenum">
              <a:rPr lang="tr-TR" smtClean="0"/>
              <a:t>6</a:t>
            </a:fld>
            <a:endParaRPr lang="tr-TR"/>
          </a:p>
        </p:txBody>
      </p:sp>
    </p:spTree>
    <p:extLst>
      <p:ext uri="{BB962C8B-B14F-4D97-AF65-F5344CB8AC3E}">
        <p14:creationId xmlns:p14="http://schemas.microsoft.com/office/powerpoint/2010/main" val="23723024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a:xfrm>
            <a:off x="2922588" y="849313"/>
            <a:ext cx="4081462" cy="2295525"/>
          </a:xfrm>
        </p:spPr>
      </p:sp>
      <p:sp>
        <p:nvSpPr>
          <p:cNvPr id="3" name="Not Yer Tutucusu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tr-TR" b="0" baseline="0">
              <a:latin typeface="Garamond" panose="02020404030301010803" pitchFamily="18" charset="0"/>
              <a:cs typeface="Times New Roman" panose="02020603050405020304" pitchFamily="18" charset="0"/>
            </a:endParaRPr>
          </a:p>
        </p:txBody>
      </p:sp>
      <p:sp>
        <p:nvSpPr>
          <p:cNvPr id="4" name="Slayt Numarası Yer Tutucusu 3"/>
          <p:cNvSpPr>
            <a:spLocks noGrp="1"/>
          </p:cNvSpPr>
          <p:nvPr>
            <p:ph type="sldNum" sz="quarter" idx="10"/>
          </p:nvPr>
        </p:nvSpPr>
        <p:spPr/>
        <p:txBody>
          <a:bodyPr/>
          <a:lstStyle/>
          <a:p>
            <a:fld id="{87B3C15C-C27C-4FF5-B429-995D138FC104}" type="slidenum">
              <a:rPr lang="tr-TR" smtClean="0"/>
              <a:t>7</a:t>
            </a:fld>
            <a:endParaRPr lang="tr-TR"/>
          </a:p>
        </p:txBody>
      </p:sp>
    </p:spTree>
    <p:extLst>
      <p:ext uri="{BB962C8B-B14F-4D97-AF65-F5344CB8AC3E}">
        <p14:creationId xmlns:p14="http://schemas.microsoft.com/office/powerpoint/2010/main" val="4606221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a:xfrm>
            <a:off x="2922588" y="849313"/>
            <a:ext cx="4081462" cy="2295525"/>
          </a:xfrm>
        </p:spPr>
      </p:sp>
      <p:sp>
        <p:nvSpPr>
          <p:cNvPr id="3" name="Not Yer Tutucusu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tr-TR" b="0" baseline="0">
              <a:latin typeface="Garamond" panose="02020404030301010803" pitchFamily="18" charset="0"/>
              <a:cs typeface="Times New Roman" panose="02020603050405020304" pitchFamily="18" charset="0"/>
            </a:endParaRPr>
          </a:p>
        </p:txBody>
      </p:sp>
      <p:sp>
        <p:nvSpPr>
          <p:cNvPr id="4" name="Slayt Numarası Yer Tutucusu 3"/>
          <p:cNvSpPr>
            <a:spLocks noGrp="1"/>
          </p:cNvSpPr>
          <p:nvPr>
            <p:ph type="sldNum" sz="quarter" idx="10"/>
          </p:nvPr>
        </p:nvSpPr>
        <p:spPr/>
        <p:txBody>
          <a:bodyPr/>
          <a:lstStyle/>
          <a:p>
            <a:fld id="{87B3C15C-C27C-4FF5-B429-995D138FC104}" type="slidenum">
              <a:rPr lang="tr-TR" smtClean="0"/>
              <a:t>8</a:t>
            </a:fld>
            <a:endParaRPr lang="tr-TR"/>
          </a:p>
        </p:txBody>
      </p:sp>
    </p:spTree>
    <p:extLst>
      <p:ext uri="{BB962C8B-B14F-4D97-AF65-F5344CB8AC3E}">
        <p14:creationId xmlns:p14="http://schemas.microsoft.com/office/powerpoint/2010/main" val="38133563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a:xfrm>
            <a:off x="2922588" y="849313"/>
            <a:ext cx="4081462" cy="2295525"/>
          </a:xfrm>
        </p:spPr>
      </p:sp>
      <p:sp>
        <p:nvSpPr>
          <p:cNvPr id="3" name="Not Yer Tutucusu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tr-TR" b="0" baseline="0">
              <a:latin typeface="Garamond" panose="02020404030301010803" pitchFamily="18" charset="0"/>
              <a:cs typeface="Times New Roman" panose="02020603050405020304" pitchFamily="18" charset="0"/>
            </a:endParaRPr>
          </a:p>
        </p:txBody>
      </p:sp>
      <p:sp>
        <p:nvSpPr>
          <p:cNvPr id="4" name="Slayt Numarası Yer Tutucusu 3"/>
          <p:cNvSpPr>
            <a:spLocks noGrp="1"/>
          </p:cNvSpPr>
          <p:nvPr>
            <p:ph type="sldNum" sz="quarter" idx="10"/>
          </p:nvPr>
        </p:nvSpPr>
        <p:spPr/>
        <p:txBody>
          <a:bodyPr/>
          <a:lstStyle/>
          <a:p>
            <a:fld id="{87B3C15C-C27C-4FF5-B429-995D138FC104}" type="slidenum">
              <a:rPr lang="tr-TR" smtClean="0"/>
              <a:t>9</a:t>
            </a:fld>
            <a:endParaRPr lang="tr-TR"/>
          </a:p>
        </p:txBody>
      </p:sp>
    </p:spTree>
    <p:extLst>
      <p:ext uri="{BB962C8B-B14F-4D97-AF65-F5344CB8AC3E}">
        <p14:creationId xmlns:p14="http://schemas.microsoft.com/office/powerpoint/2010/main" val="161304458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aşlık Slaydı">
    <p:spTree>
      <p:nvGrpSpPr>
        <p:cNvPr id="1" name=""/>
        <p:cNvGrpSpPr/>
        <p:nvPr/>
      </p:nvGrpSpPr>
      <p:grpSpPr>
        <a:xfrm>
          <a:off x="0" y="0"/>
          <a:ext cx="0" cy="0"/>
          <a:chOff x="0" y="0"/>
          <a:chExt cx="0" cy="0"/>
        </a:xfrm>
      </p:grpSpPr>
      <p:sp>
        <p:nvSpPr>
          <p:cNvPr id="8" name="Title 1"/>
          <p:cNvSpPr>
            <a:spLocks noGrp="1"/>
          </p:cNvSpPr>
          <p:nvPr>
            <p:ph type="ctrTitle"/>
          </p:nvPr>
        </p:nvSpPr>
        <p:spPr>
          <a:xfrm>
            <a:off x="1046237" y="4844207"/>
            <a:ext cx="10363200" cy="828032"/>
          </a:xfrm>
        </p:spPr>
        <p:txBody>
          <a:bodyPr anchor="b">
            <a:noAutofit/>
          </a:bodyPr>
          <a:lstStyle>
            <a:lvl1pPr algn="ctr">
              <a:defRPr sz="5400">
                <a:latin typeface="Garamond" panose="02020404030301010803" pitchFamily="18" charset="0"/>
                <a:cs typeface="Times New Roman" panose="02020603050405020304" pitchFamily="18" charset="0"/>
              </a:defRPr>
            </a:lvl1pPr>
          </a:lstStyle>
          <a:p>
            <a:r>
              <a:rPr lang="tr-TR"/>
              <a:t>Asıl başlık stili için tıklatın</a:t>
            </a:r>
            <a:endParaRPr lang="en-US"/>
          </a:p>
        </p:txBody>
      </p:sp>
      <p:sp>
        <p:nvSpPr>
          <p:cNvPr id="9" name="Subtitle 2"/>
          <p:cNvSpPr>
            <a:spLocks noGrp="1"/>
          </p:cNvSpPr>
          <p:nvPr>
            <p:ph type="subTitle" idx="1"/>
          </p:nvPr>
        </p:nvSpPr>
        <p:spPr>
          <a:xfrm>
            <a:off x="1655837" y="6089790"/>
            <a:ext cx="9144000" cy="647743"/>
          </a:xfrm>
        </p:spPr>
        <p:txBody>
          <a:bodyPr/>
          <a:lstStyle>
            <a:lvl1pPr marL="0" indent="0" algn="ctr">
              <a:buNone/>
              <a:defRPr sz="2400">
                <a:latin typeface="Garamond" panose="02020404030301010803"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a:p>
        </p:txBody>
      </p:sp>
      <p:pic>
        <p:nvPicPr>
          <p:cNvPr id="5" name="Resim 4">
            <a:extLst>
              <a:ext uri="{FF2B5EF4-FFF2-40B4-BE49-F238E27FC236}">
                <a16:creationId xmlns:a16="http://schemas.microsoft.com/office/drawing/2014/main" id="{72601B34-73A4-415D-B492-A51C13CCEB7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458988"/>
          </a:xfrm>
          <a:prstGeom prst="rect">
            <a:avLst/>
          </a:prstGeom>
        </p:spPr>
      </p:pic>
    </p:spTree>
    <p:extLst>
      <p:ext uri="{BB962C8B-B14F-4D97-AF65-F5344CB8AC3E}">
        <p14:creationId xmlns:p14="http://schemas.microsoft.com/office/powerpoint/2010/main" val="20966719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282C6BB4-FD4A-4C24-9667-62B51D1EF84B}" type="datetime1">
              <a:rPr lang="en-US" smtClean="0"/>
              <a:t>2/21/2025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64FEF47-0BC9-43F1-A28E-D23A1DDFCF4A}" type="slidenum">
              <a:rPr lang="tr-TR" smtClean="0"/>
              <a:t>‹#›</a:t>
            </a:fld>
            <a:endParaRPr lang="tr-TR"/>
          </a:p>
        </p:txBody>
      </p:sp>
    </p:spTree>
    <p:extLst>
      <p:ext uri="{BB962C8B-B14F-4D97-AF65-F5344CB8AC3E}">
        <p14:creationId xmlns:p14="http://schemas.microsoft.com/office/powerpoint/2010/main" val="4306161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1" y="365125"/>
            <a:ext cx="2628900" cy="5811838"/>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838201" y="365125"/>
            <a:ext cx="7683500" cy="5811838"/>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B7909B2E-092F-442E-BDA7-124382D806CF}" type="datetime1">
              <a:rPr lang="en-US" smtClean="0"/>
              <a:t>2/21/2025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64FEF47-0BC9-43F1-A28E-D23A1DDFCF4A}" type="slidenum">
              <a:rPr lang="tr-TR" smtClean="0"/>
              <a:t>‹#›</a:t>
            </a:fld>
            <a:endParaRPr lang="tr-TR"/>
          </a:p>
        </p:txBody>
      </p:sp>
    </p:spTree>
    <p:extLst>
      <p:ext uri="{BB962C8B-B14F-4D97-AF65-F5344CB8AC3E}">
        <p14:creationId xmlns:p14="http://schemas.microsoft.com/office/powerpoint/2010/main" val="20081930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secHead">
  <p:cSld name="1_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1" y="1709740"/>
            <a:ext cx="10515600" cy="2852737"/>
          </a:xfrm>
        </p:spPr>
        <p:txBody>
          <a:bodyPr anchor="b"/>
          <a:lstStyle>
            <a:lvl1pPr>
              <a:defRPr sz="4500"/>
            </a:lvl1pPr>
          </a:lstStyle>
          <a:p>
            <a:r>
              <a:rPr lang="tr-TR"/>
              <a:t>Asıl başlık stili için tıklatın</a:t>
            </a:r>
          </a:p>
        </p:txBody>
      </p:sp>
      <p:sp>
        <p:nvSpPr>
          <p:cNvPr id="3" name="Metin Yer Tutucusu 2"/>
          <p:cNvSpPr>
            <a:spLocks noGrp="1"/>
          </p:cNvSpPr>
          <p:nvPr>
            <p:ph type="body" idx="1"/>
          </p:nvPr>
        </p:nvSpPr>
        <p:spPr>
          <a:xfrm>
            <a:off x="831851" y="4589465"/>
            <a:ext cx="105156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tr-TR"/>
              <a:t>Asıl metin stillerini düzenle</a:t>
            </a:r>
          </a:p>
        </p:txBody>
      </p:sp>
      <p:sp>
        <p:nvSpPr>
          <p:cNvPr id="4" name="Veri Yer Tutucusu 3"/>
          <p:cNvSpPr>
            <a:spLocks noGrp="1"/>
          </p:cNvSpPr>
          <p:nvPr>
            <p:ph type="dt" sz="half" idx="10"/>
          </p:nvPr>
        </p:nvSpPr>
        <p:spPr/>
        <p:txBody>
          <a:bodyPr/>
          <a:lstStyle/>
          <a:p>
            <a:fld id="{22FD51E8-E94C-4B56-92B1-C37A6B5AEE7C}" type="datetime1">
              <a:rPr lang="en-US" smtClean="0"/>
              <a:t>2/21/2025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885776FF-AC16-4B72-9C8A-C6C7B834E379}" type="slidenum">
              <a:rPr lang="tr-TR" smtClean="0"/>
              <a:t>‹#›</a:t>
            </a:fld>
            <a:endParaRPr lang="tr-TR"/>
          </a:p>
        </p:txBody>
      </p:sp>
    </p:spTree>
    <p:extLst>
      <p:ext uri="{BB962C8B-B14F-4D97-AF65-F5344CB8AC3E}">
        <p14:creationId xmlns:p14="http://schemas.microsoft.com/office/powerpoint/2010/main" val="41936223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Başlık Slaydı">
    <p:spTree>
      <p:nvGrpSpPr>
        <p:cNvPr id="1" name=""/>
        <p:cNvGrpSpPr/>
        <p:nvPr/>
      </p:nvGrpSpPr>
      <p:grpSpPr>
        <a:xfrm>
          <a:off x="0" y="0"/>
          <a:ext cx="0" cy="0"/>
          <a:chOff x="0" y="0"/>
          <a:chExt cx="0" cy="0"/>
        </a:xfrm>
      </p:grpSpPr>
      <p:sp>
        <p:nvSpPr>
          <p:cNvPr id="7" name="Title 1"/>
          <p:cNvSpPr>
            <a:spLocks noGrp="1"/>
          </p:cNvSpPr>
          <p:nvPr>
            <p:ph type="ctrTitle"/>
          </p:nvPr>
        </p:nvSpPr>
        <p:spPr>
          <a:xfrm>
            <a:off x="824564" y="3647174"/>
            <a:ext cx="10363200" cy="828032"/>
          </a:xfrm>
        </p:spPr>
        <p:txBody>
          <a:bodyPr anchor="b">
            <a:noAutofit/>
          </a:bodyPr>
          <a:lstStyle>
            <a:lvl1pPr algn="ctr">
              <a:defRPr sz="5400">
                <a:latin typeface="Garamond" panose="02020404030301010803" pitchFamily="18" charset="0"/>
                <a:cs typeface="Times New Roman" panose="02020603050405020304" pitchFamily="18" charset="0"/>
              </a:defRPr>
            </a:lvl1pPr>
          </a:lstStyle>
          <a:p>
            <a:r>
              <a:rPr lang="tr-TR"/>
              <a:t>Asıl başlık stili için tıklatın</a:t>
            </a:r>
            <a:endParaRPr lang="en-US"/>
          </a:p>
        </p:txBody>
      </p:sp>
      <p:sp>
        <p:nvSpPr>
          <p:cNvPr id="8" name="Subtitle 2"/>
          <p:cNvSpPr>
            <a:spLocks noGrp="1"/>
          </p:cNvSpPr>
          <p:nvPr>
            <p:ph type="subTitle" idx="1"/>
          </p:nvPr>
        </p:nvSpPr>
        <p:spPr>
          <a:xfrm>
            <a:off x="1434164" y="4892757"/>
            <a:ext cx="9144000" cy="647743"/>
          </a:xfrm>
        </p:spPr>
        <p:txBody>
          <a:bodyPr/>
          <a:lstStyle>
            <a:lvl1pPr marL="0" indent="0" algn="ctr">
              <a:buNone/>
              <a:defRPr sz="2400">
                <a:latin typeface="Garamond" panose="02020404030301010803"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a:p>
        </p:txBody>
      </p:sp>
    </p:spTree>
    <p:extLst>
      <p:ext uri="{BB962C8B-B14F-4D97-AF65-F5344CB8AC3E}">
        <p14:creationId xmlns:p14="http://schemas.microsoft.com/office/powerpoint/2010/main" val="11166314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aşlık ve İçerik">
    <p:spTree>
      <p:nvGrpSpPr>
        <p:cNvPr id="1" name=""/>
        <p:cNvGrpSpPr/>
        <p:nvPr/>
      </p:nvGrpSpPr>
      <p:grpSpPr>
        <a:xfrm>
          <a:off x="0" y="0"/>
          <a:ext cx="0" cy="0"/>
          <a:chOff x="0" y="0"/>
          <a:chExt cx="0" cy="0"/>
        </a:xfrm>
      </p:grpSpPr>
      <p:sp>
        <p:nvSpPr>
          <p:cNvPr id="8" name="Slayt Numarası Yer Tutucusu 5"/>
          <p:cNvSpPr>
            <a:spLocks noGrp="1"/>
          </p:cNvSpPr>
          <p:nvPr>
            <p:ph type="sldNum" sz="quarter" idx="12"/>
          </p:nvPr>
        </p:nvSpPr>
        <p:spPr>
          <a:xfrm>
            <a:off x="8997243" y="6396038"/>
            <a:ext cx="2743200" cy="365125"/>
          </a:xfrm>
        </p:spPr>
        <p:txBody>
          <a:bodyPr/>
          <a:lstStyle>
            <a:lvl1pPr>
              <a:defRPr sz="1400" b="1">
                <a:solidFill>
                  <a:srgbClr val="9D1D1D"/>
                </a:solidFill>
                <a:latin typeface="Garamond" panose="02020404030301010803" pitchFamily="18" charset="0"/>
                <a:cs typeface="Times New Roman" panose="02020603050405020304" pitchFamily="18" charset="0"/>
              </a:defRPr>
            </a:lvl1pPr>
          </a:lstStyle>
          <a:p>
            <a:fld id="{885776FF-AC16-4B72-9C8A-C6C7B834E379}" type="slidenum">
              <a:rPr lang="tr-TR" smtClean="0"/>
              <a:pPr/>
              <a:t>‹#›</a:t>
            </a:fld>
            <a:r>
              <a:rPr lang="tr-TR"/>
              <a:t>/99</a:t>
            </a:r>
          </a:p>
        </p:txBody>
      </p:sp>
    </p:spTree>
    <p:extLst>
      <p:ext uri="{BB962C8B-B14F-4D97-AF65-F5344CB8AC3E}">
        <p14:creationId xmlns:p14="http://schemas.microsoft.com/office/powerpoint/2010/main" val="15390674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ölüm Üstbilgisi">
    <p:spTree>
      <p:nvGrpSpPr>
        <p:cNvPr id="1" name=""/>
        <p:cNvGrpSpPr/>
        <p:nvPr/>
      </p:nvGrpSpPr>
      <p:grpSpPr>
        <a:xfrm>
          <a:off x="0" y="0"/>
          <a:ext cx="0" cy="0"/>
          <a:chOff x="0" y="0"/>
          <a:chExt cx="0" cy="0"/>
        </a:xfrm>
      </p:grpSpPr>
    </p:spTree>
    <p:extLst>
      <p:ext uri="{BB962C8B-B14F-4D97-AF65-F5344CB8AC3E}">
        <p14:creationId xmlns:p14="http://schemas.microsoft.com/office/powerpoint/2010/main" val="31198547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838200" y="1825625"/>
            <a:ext cx="51562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6197600" y="1825625"/>
            <a:ext cx="51562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DD813526-5451-4CD6-8AF0-7F23432AE98D}" type="datetime1">
              <a:rPr lang="en-US" smtClean="0"/>
              <a:t>2/21/2025</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33B117C-F9D4-46D5-B41D-87C45773BC26}" type="slidenum">
              <a:rPr lang="tr-TR" smtClean="0"/>
              <a:t>‹#›</a:t>
            </a:fld>
            <a:endParaRPr lang="tr-TR"/>
          </a:p>
        </p:txBody>
      </p:sp>
    </p:spTree>
    <p:extLst>
      <p:ext uri="{BB962C8B-B14F-4D97-AF65-F5344CB8AC3E}">
        <p14:creationId xmlns:p14="http://schemas.microsoft.com/office/powerpoint/2010/main" val="90908460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40317" y="365126"/>
            <a:ext cx="10515600" cy="1325563"/>
          </a:xfrm>
        </p:spPr>
        <p:txBody>
          <a:bodyPr/>
          <a:lstStyle/>
          <a:p>
            <a:r>
              <a:rPr lang="tr-TR"/>
              <a:t>Asıl başlık stili için tıklatın</a:t>
            </a:r>
          </a:p>
        </p:txBody>
      </p:sp>
      <p:sp>
        <p:nvSpPr>
          <p:cNvPr id="3" name="Metin Yer Tutucusu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İçerik Yer Tutucusu 3"/>
          <p:cNvSpPr>
            <a:spLocks noGrp="1"/>
          </p:cNvSpPr>
          <p:nvPr>
            <p:ph sz="half" idx="2"/>
          </p:nvPr>
        </p:nvSpPr>
        <p:spPr>
          <a:xfrm>
            <a:off x="840318" y="2505075"/>
            <a:ext cx="5158316"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İçerik Yer Tutucusu 5"/>
          <p:cNvSpPr>
            <a:spLocks noGrp="1"/>
          </p:cNvSpPr>
          <p:nvPr>
            <p:ph sz="quarter" idx="4"/>
          </p:nvPr>
        </p:nvSpPr>
        <p:spPr>
          <a:xfrm>
            <a:off x="6172200" y="2505075"/>
            <a:ext cx="5183717"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D5E2B8E5-236A-4C16-9E99-1E1CD02BCC7E}" type="datetime1">
              <a:rPr lang="en-US" smtClean="0"/>
              <a:t>2/21/2025</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33B117C-F9D4-46D5-B41D-87C45773BC26}" type="slidenum">
              <a:rPr lang="tr-TR" smtClean="0"/>
              <a:t>‹#›</a:t>
            </a:fld>
            <a:endParaRPr lang="tr-TR"/>
          </a:p>
        </p:txBody>
      </p:sp>
    </p:spTree>
    <p:extLst>
      <p:ext uri="{BB962C8B-B14F-4D97-AF65-F5344CB8AC3E}">
        <p14:creationId xmlns:p14="http://schemas.microsoft.com/office/powerpoint/2010/main" val="401097732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A486D323-BB4F-4F22-A8B1-BC25AAA2BE14}" type="datetime1">
              <a:rPr lang="en-US" smtClean="0"/>
              <a:t>2/21/2025</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33B117C-F9D4-46D5-B41D-87C45773BC26}" type="slidenum">
              <a:rPr lang="tr-TR" smtClean="0"/>
              <a:t>‹#›</a:t>
            </a:fld>
            <a:endParaRPr lang="tr-TR"/>
          </a:p>
        </p:txBody>
      </p:sp>
    </p:spTree>
    <p:extLst>
      <p:ext uri="{BB962C8B-B14F-4D97-AF65-F5344CB8AC3E}">
        <p14:creationId xmlns:p14="http://schemas.microsoft.com/office/powerpoint/2010/main" val="418590885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3CC55B5-4665-4CD9-A23F-481C4045A55D}" type="datetime1">
              <a:rPr lang="en-US" smtClean="0"/>
              <a:t>2/21/2025</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33B117C-F9D4-46D5-B41D-87C45773BC26}" type="slidenum">
              <a:rPr lang="tr-TR" smtClean="0"/>
              <a:t>‹#›</a:t>
            </a:fld>
            <a:endParaRPr lang="tr-TR"/>
          </a:p>
        </p:txBody>
      </p:sp>
    </p:spTree>
    <p:extLst>
      <p:ext uri="{BB962C8B-B14F-4D97-AF65-F5344CB8AC3E}">
        <p14:creationId xmlns:p14="http://schemas.microsoft.com/office/powerpoint/2010/main" val="20161478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aşlık ve İçerik">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483060" y="221381"/>
            <a:ext cx="9659753" cy="1238302"/>
          </a:xfrm>
        </p:spPr>
        <p:txBody>
          <a:bodyPr>
            <a:normAutofit/>
          </a:bodyPr>
          <a:lstStyle>
            <a:lvl1pPr>
              <a:defRPr sz="3600" b="1" baseline="0">
                <a:solidFill>
                  <a:schemeClr val="bg1"/>
                </a:solidFill>
                <a:latin typeface="Garamond" panose="02020404030301010803" pitchFamily="18" charset="0"/>
                <a:cs typeface="Times New Roman" panose="02020603050405020304" pitchFamily="18" charset="0"/>
              </a:defRPr>
            </a:lvl1pPr>
          </a:lstStyle>
          <a:p>
            <a:r>
              <a:rPr lang="tr-TR"/>
              <a:t>YANSI BAŞLIĞI</a:t>
            </a:r>
            <a:endParaRPr lang="en-US"/>
          </a:p>
        </p:txBody>
      </p:sp>
      <p:sp>
        <p:nvSpPr>
          <p:cNvPr id="10" name="İçerik Yer Tutucusu 2"/>
          <p:cNvSpPr>
            <a:spLocks noGrp="1"/>
          </p:cNvSpPr>
          <p:nvPr>
            <p:ph idx="1"/>
          </p:nvPr>
        </p:nvSpPr>
        <p:spPr>
          <a:xfrm>
            <a:off x="618066" y="1681932"/>
            <a:ext cx="10724441" cy="4351338"/>
          </a:xfrm>
        </p:spPr>
        <p:txBody>
          <a:bodyPr>
            <a:noAutofit/>
          </a:bodyPr>
          <a:lstStyle>
            <a:lvl1pPr marL="0" indent="0">
              <a:buNone/>
              <a:defRPr/>
            </a:lvl1pPr>
          </a:lstStyle>
          <a:p>
            <a:pPr>
              <a:buClr>
                <a:srgbClr val="9D1D1D"/>
              </a:buClr>
              <a:buFont typeface="Wingdings" panose="05000000000000000000" pitchFamily="2" charset="2"/>
              <a:buChar char="v"/>
            </a:pPr>
            <a:endParaRPr lang="tr-TR" sz="2800">
              <a:latin typeface="Garamond" panose="02020404030301010803" pitchFamily="18" charset="0"/>
              <a:cs typeface="Arial" panose="020B0604020202020204" pitchFamily="34" charset="0"/>
            </a:endParaRPr>
          </a:p>
          <a:p>
            <a:pPr>
              <a:buClr>
                <a:srgbClr val="9D1D1D"/>
              </a:buClr>
              <a:buFont typeface="Wingdings" panose="05000000000000000000" pitchFamily="2" charset="2"/>
              <a:buChar char="v"/>
            </a:pPr>
            <a:endParaRPr lang="tr-TR" sz="2800">
              <a:latin typeface="Garamond" panose="02020404030301010803" pitchFamily="18" charset="0"/>
              <a:cs typeface="Arial" panose="020B0604020202020204" pitchFamily="34" charset="0"/>
            </a:endParaRPr>
          </a:p>
          <a:p>
            <a:pPr>
              <a:buClr>
                <a:srgbClr val="9D1D1D"/>
              </a:buClr>
              <a:buFont typeface="Wingdings" panose="05000000000000000000" pitchFamily="2" charset="2"/>
              <a:buChar char="v"/>
            </a:pPr>
            <a:endParaRPr lang="tr-TR" sz="2800">
              <a:latin typeface="Garamond" panose="02020404030301010803" pitchFamily="18" charset="0"/>
              <a:cs typeface="Arial" panose="020B0604020202020204" pitchFamily="34" charset="0"/>
            </a:endParaRPr>
          </a:p>
          <a:p>
            <a:pPr>
              <a:buClr>
                <a:srgbClr val="9D1D1D"/>
              </a:buClr>
              <a:buFont typeface="Wingdings" panose="05000000000000000000" pitchFamily="2" charset="2"/>
              <a:buChar char="v"/>
            </a:pPr>
            <a:endParaRPr lang="tr-TR" sz="2800">
              <a:latin typeface="Garamond" panose="02020404030301010803" pitchFamily="18" charset="0"/>
              <a:cs typeface="Arial" panose="020B0604020202020204" pitchFamily="34" charset="0"/>
            </a:endParaRPr>
          </a:p>
          <a:p>
            <a:pPr>
              <a:buClr>
                <a:srgbClr val="9D1D1D"/>
              </a:buClr>
              <a:buFont typeface="Wingdings" panose="05000000000000000000" pitchFamily="2" charset="2"/>
              <a:buChar char="v"/>
            </a:pPr>
            <a:endParaRPr lang="tr-TR" sz="2800">
              <a:latin typeface="Garamond" panose="02020404030301010803" pitchFamily="18" charset="0"/>
              <a:cs typeface="Arial" panose="020B0604020202020204" pitchFamily="34" charset="0"/>
            </a:endParaRPr>
          </a:p>
          <a:p>
            <a:pPr>
              <a:buClr>
                <a:srgbClr val="9D1D1D"/>
              </a:buClr>
              <a:buFont typeface="Wingdings" panose="05000000000000000000" pitchFamily="2" charset="2"/>
              <a:buChar char="v"/>
            </a:pPr>
            <a:endParaRPr lang="tr-TR" sz="2800">
              <a:latin typeface="Garamond" panose="02020404030301010803" pitchFamily="18" charset="0"/>
              <a:cs typeface="Arial" panose="020B0604020202020204" pitchFamily="34" charset="0"/>
            </a:endParaRPr>
          </a:p>
        </p:txBody>
      </p:sp>
      <p:sp>
        <p:nvSpPr>
          <p:cNvPr id="5" name="Slayt Numarası Yer Tutucusu 6">
            <a:extLst>
              <a:ext uri="{FF2B5EF4-FFF2-40B4-BE49-F238E27FC236}">
                <a16:creationId xmlns:a16="http://schemas.microsoft.com/office/drawing/2014/main" id="{35DDECBE-DBDF-4798-8393-E1E5C83AAD4D}"/>
              </a:ext>
            </a:extLst>
          </p:cNvPr>
          <p:cNvSpPr txBox="1">
            <a:spLocks/>
          </p:cNvSpPr>
          <p:nvPr userDrawn="1"/>
        </p:nvSpPr>
        <p:spPr>
          <a:xfrm>
            <a:off x="8610600" y="6356352"/>
            <a:ext cx="2743200" cy="365125"/>
          </a:xfrm>
          <a:prstGeom prst="rect">
            <a:avLst/>
          </a:prstGeom>
        </p:spPr>
        <p:txBody>
          <a:bodyPr vert="horz" lIns="91440" tIns="45720" rIns="91440" bIns="45720" rtlCol="0" anchor="ctr"/>
          <a:lstStyle>
            <a:defPPr>
              <a:defRPr lang="tr-TR"/>
            </a:defPPr>
            <a:lvl1pPr marL="0" algn="r" defTabSz="914400" rtl="0" eaLnBrk="1" latinLnBrk="0" hangingPunct="1">
              <a:defRPr sz="1200" kern="1200">
                <a:solidFill>
                  <a:schemeClr val="bg1"/>
                </a:solidFill>
                <a:latin typeface="Cambria" panose="02040503050406030204" pitchFamily="18" charset="0"/>
                <a:ea typeface="Cambria" panose="02040503050406030204" pitchFamily="18" charset="0"/>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85776FF-AC16-4B72-9C8A-C6C7B834E379}" type="slidenum">
              <a:rPr lang="tr-TR" sz="1200" smtClean="0"/>
              <a:pPr/>
              <a:t>‹#›</a:t>
            </a:fld>
            <a:r>
              <a:rPr lang="tr-TR" sz="1200"/>
              <a:t>/100</a:t>
            </a:r>
          </a:p>
        </p:txBody>
      </p:sp>
    </p:spTree>
    <p:extLst>
      <p:ext uri="{BB962C8B-B14F-4D97-AF65-F5344CB8AC3E}">
        <p14:creationId xmlns:p14="http://schemas.microsoft.com/office/powerpoint/2010/main" val="261773516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40318" y="457200"/>
            <a:ext cx="3932767" cy="1600200"/>
          </a:xfrm>
        </p:spPr>
        <p:txBody>
          <a:bodyPr anchor="b"/>
          <a:lstStyle>
            <a:lvl1pPr>
              <a:defRPr sz="3200"/>
            </a:lvl1pPr>
          </a:lstStyle>
          <a:p>
            <a:r>
              <a:rPr lang="tr-TR"/>
              <a:t>Asıl başlık stili için tıklatın</a:t>
            </a:r>
          </a:p>
        </p:txBody>
      </p:sp>
      <p:sp>
        <p:nvSpPr>
          <p:cNvPr id="3" name="İçerik Yer Tutucusu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p:cNvSpPr>
            <a:spLocks noGrp="1"/>
          </p:cNvSpPr>
          <p:nvPr>
            <p:ph type="dt" sz="half" idx="10"/>
          </p:nvPr>
        </p:nvSpPr>
        <p:spPr/>
        <p:txBody>
          <a:bodyPr/>
          <a:lstStyle/>
          <a:p>
            <a:fld id="{E862AFDD-62F7-4860-8D54-75389D9F91A0}" type="datetime1">
              <a:rPr lang="en-US" smtClean="0"/>
              <a:t>2/21/2025</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33B117C-F9D4-46D5-B41D-87C45773BC26}" type="slidenum">
              <a:rPr lang="tr-TR" smtClean="0"/>
              <a:t>‹#›</a:t>
            </a:fld>
            <a:endParaRPr lang="tr-TR"/>
          </a:p>
        </p:txBody>
      </p:sp>
    </p:spTree>
    <p:extLst>
      <p:ext uri="{BB962C8B-B14F-4D97-AF65-F5344CB8AC3E}">
        <p14:creationId xmlns:p14="http://schemas.microsoft.com/office/powerpoint/2010/main" val="75429822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40318" y="457200"/>
            <a:ext cx="3932767" cy="1600200"/>
          </a:xfrm>
        </p:spPr>
        <p:txBody>
          <a:bodyPr anchor="b"/>
          <a:lstStyle>
            <a:lvl1pPr>
              <a:defRPr sz="3200"/>
            </a:lvl1pPr>
          </a:lstStyle>
          <a:p>
            <a:r>
              <a:rPr lang="tr-TR"/>
              <a:t>Asıl başlık stili için tıklatın</a:t>
            </a:r>
          </a:p>
        </p:txBody>
      </p:sp>
      <p:sp>
        <p:nvSpPr>
          <p:cNvPr id="3" name="Resim Yer Tutucusu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p:cNvSpPr>
            <a:spLocks noGrp="1"/>
          </p:cNvSpPr>
          <p:nvPr>
            <p:ph type="dt" sz="half" idx="10"/>
          </p:nvPr>
        </p:nvSpPr>
        <p:spPr/>
        <p:txBody>
          <a:bodyPr/>
          <a:lstStyle/>
          <a:p>
            <a:fld id="{4939BBAA-7157-4F5C-B73E-E7AF81182E33}" type="datetime1">
              <a:rPr lang="en-US" smtClean="0"/>
              <a:t>2/21/2025</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33B117C-F9D4-46D5-B41D-87C45773BC26}" type="slidenum">
              <a:rPr lang="tr-TR" smtClean="0"/>
              <a:t>‹#›</a:t>
            </a:fld>
            <a:endParaRPr lang="tr-TR"/>
          </a:p>
        </p:txBody>
      </p:sp>
    </p:spTree>
    <p:extLst>
      <p:ext uri="{BB962C8B-B14F-4D97-AF65-F5344CB8AC3E}">
        <p14:creationId xmlns:p14="http://schemas.microsoft.com/office/powerpoint/2010/main" val="156163756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352863F9-EF0F-451B-9DF2-D152E84128A2}" type="datetime1">
              <a:rPr lang="en-US" smtClean="0"/>
              <a:t>2/21/2025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3B117C-F9D4-46D5-B41D-87C45773BC26}" type="slidenum">
              <a:rPr lang="tr-TR" smtClean="0"/>
              <a:t>‹#›</a:t>
            </a:fld>
            <a:endParaRPr lang="tr-TR"/>
          </a:p>
        </p:txBody>
      </p:sp>
    </p:spTree>
    <p:extLst>
      <p:ext uri="{BB962C8B-B14F-4D97-AF65-F5344CB8AC3E}">
        <p14:creationId xmlns:p14="http://schemas.microsoft.com/office/powerpoint/2010/main" val="98580444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1" y="365125"/>
            <a:ext cx="2628900" cy="5811838"/>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838201" y="365125"/>
            <a:ext cx="7683500" cy="5811838"/>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E9E6DEAC-6032-48CB-A367-520DCA8799A6}" type="datetime1">
              <a:rPr lang="en-US" smtClean="0"/>
              <a:t>2/21/2025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3B117C-F9D4-46D5-B41D-87C45773BC26}" type="slidenum">
              <a:rPr lang="tr-TR" smtClean="0"/>
              <a:t>‹#›</a:t>
            </a:fld>
            <a:endParaRPr lang="tr-TR"/>
          </a:p>
        </p:txBody>
      </p:sp>
    </p:spTree>
    <p:extLst>
      <p:ext uri="{BB962C8B-B14F-4D97-AF65-F5344CB8AC3E}">
        <p14:creationId xmlns:p14="http://schemas.microsoft.com/office/powerpoint/2010/main" val="399008590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Başlık Slaydı">
    <p:spTree>
      <p:nvGrpSpPr>
        <p:cNvPr id="1" name=""/>
        <p:cNvGrpSpPr/>
        <p:nvPr/>
      </p:nvGrpSpPr>
      <p:grpSpPr>
        <a:xfrm>
          <a:off x="0" y="0"/>
          <a:ext cx="0" cy="0"/>
          <a:chOff x="0" y="0"/>
          <a:chExt cx="0" cy="0"/>
        </a:xfrm>
      </p:grpSpPr>
      <p:sp>
        <p:nvSpPr>
          <p:cNvPr id="8" name="Title 1"/>
          <p:cNvSpPr>
            <a:spLocks noGrp="1"/>
          </p:cNvSpPr>
          <p:nvPr>
            <p:ph type="ctrTitle"/>
          </p:nvPr>
        </p:nvSpPr>
        <p:spPr>
          <a:xfrm>
            <a:off x="824564" y="3647174"/>
            <a:ext cx="10363200" cy="828032"/>
          </a:xfrm>
        </p:spPr>
        <p:txBody>
          <a:bodyPr anchor="b">
            <a:noAutofit/>
          </a:bodyPr>
          <a:lstStyle>
            <a:lvl1pPr algn="ctr">
              <a:defRPr sz="5400">
                <a:latin typeface="Garamond" panose="02020404030301010803" pitchFamily="18" charset="0"/>
                <a:cs typeface="Times New Roman" panose="02020603050405020304" pitchFamily="18" charset="0"/>
              </a:defRPr>
            </a:lvl1pPr>
          </a:lstStyle>
          <a:p>
            <a:r>
              <a:rPr lang="tr-TR"/>
              <a:t>Asıl başlık stili için tıklatın</a:t>
            </a:r>
            <a:endParaRPr lang="en-US"/>
          </a:p>
        </p:txBody>
      </p:sp>
      <p:sp>
        <p:nvSpPr>
          <p:cNvPr id="9" name="Subtitle 2"/>
          <p:cNvSpPr>
            <a:spLocks noGrp="1"/>
          </p:cNvSpPr>
          <p:nvPr>
            <p:ph type="subTitle" idx="1"/>
          </p:nvPr>
        </p:nvSpPr>
        <p:spPr>
          <a:xfrm>
            <a:off x="1434164" y="4892757"/>
            <a:ext cx="9144000" cy="647743"/>
          </a:xfrm>
        </p:spPr>
        <p:txBody>
          <a:bodyPr/>
          <a:lstStyle>
            <a:lvl1pPr marL="0" indent="0" algn="ctr">
              <a:buNone/>
              <a:defRPr sz="2400">
                <a:latin typeface="Garamond" panose="02020404030301010803"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a:p>
        </p:txBody>
      </p:sp>
    </p:spTree>
    <p:extLst>
      <p:ext uri="{BB962C8B-B14F-4D97-AF65-F5344CB8AC3E}">
        <p14:creationId xmlns:p14="http://schemas.microsoft.com/office/powerpoint/2010/main" val="399489179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Başlık ve İçerik">
    <p:spTree>
      <p:nvGrpSpPr>
        <p:cNvPr id="1" name=""/>
        <p:cNvGrpSpPr/>
        <p:nvPr/>
      </p:nvGrpSpPr>
      <p:grpSpPr>
        <a:xfrm>
          <a:off x="0" y="0"/>
          <a:ext cx="0" cy="0"/>
          <a:chOff x="0" y="0"/>
          <a:chExt cx="0" cy="0"/>
        </a:xfrm>
      </p:grpSpPr>
      <p:sp>
        <p:nvSpPr>
          <p:cNvPr id="8" name="Slayt Numarası Yer Tutucusu 5"/>
          <p:cNvSpPr>
            <a:spLocks noGrp="1"/>
          </p:cNvSpPr>
          <p:nvPr>
            <p:ph type="sldNum" sz="quarter" idx="12"/>
          </p:nvPr>
        </p:nvSpPr>
        <p:spPr>
          <a:xfrm>
            <a:off x="8599308" y="6352645"/>
            <a:ext cx="2743200" cy="365125"/>
          </a:xfrm>
        </p:spPr>
        <p:txBody>
          <a:bodyPr/>
          <a:lstStyle>
            <a:lvl1pPr>
              <a:defRPr sz="1200" b="1">
                <a:solidFill>
                  <a:schemeClr val="bg1"/>
                </a:solidFill>
                <a:latin typeface="Garamond" panose="02020404030301010803" pitchFamily="18" charset="0"/>
                <a:cs typeface="Times New Roman" panose="02020603050405020304" pitchFamily="18" charset="0"/>
              </a:defRPr>
            </a:lvl1pPr>
          </a:lstStyle>
          <a:p>
            <a:fld id="{885776FF-AC16-4B72-9C8A-C6C7B834E379}" type="slidenum">
              <a:rPr lang="tr-TR" smtClean="0"/>
              <a:pPr/>
              <a:t>‹#›</a:t>
            </a:fld>
            <a:r>
              <a:rPr lang="tr-TR"/>
              <a:t>/99</a:t>
            </a:r>
          </a:p>
        </p:txBody>
      </p:sp>
      <p:sp>
        <p:nvSpPr>
          <p:cNvPr id="9" name="Title 1"/>
          <p:cNvSpPr>
            <a:spLocks noGrp="1"/>
          </p:cNvSpPr>
          <p:nvPr>
            <p:ph type="title" hasCustomPrompt="1"/>
          </p:nvPr>
        </p:nvSpPr>
        <p:spPr>
          <a:xfrm>
            <a:off x="1826437" y="221381"/>
            <a:ext cx="9659753" cy="1238302"/>
          </a:xfrm>
        </p:spPr>
        <p:txBody>
          <a:bodyPr>
            <a:normAutofit/>
          </a:bodyPr>
          <a:lstStyle>
            <a:lvl1pPr>
              <a:defRPr sz="3600" b="1" baseline="0">
                <a:solidFill>
                  <a:schemeClr val="bg1"/>
                </a:solidFill>
                <a:latin typeface="Garamond" panose="02020404030301010803" pitchFamily="18" charset="0"/>
                <a:cs typeface="Times New Roman" panose="02020603050405020304" pitchFamily="18" charset="0"/>
              </a:defRPr>
            </a:lvl1pPr>
          </a:lstStyle>
          <a:p>
            <a:r>
              <a:rPr lang="tr-TR"/>
              <a:t>YANSI BAŞLIĞI</a:t>
            </a:r>
            <a:endParaRPr lang="en-US"/>
          </a:p>
        </p:txBody>
      </p:sp>
    </p:spTree>
    <p:extLst>
      <p:ext uri="{BB962C8B-B14F-4D97-AF65-F5344CB8AC3E}">
        <p14:creationId xmlns:p14="http://schemas.microsoft.com/office/powerpoint/2010/main" val="40685310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Bölüm Üstbilgisi">
    <p:spTree>
      <p:nvGrpSpPr>
        <p:cNvPr id="1" name=""/>
        <p:cNvGrpSpPr/>
        <p:nvPr/>
      </p:nvGrpSpPr>
      <p:grpSpPr>
        <a:xfrm>
          <a:off x="0" y="0"/>
          <a:ext cx="0" cy="0"/>
          <a:chOff x="0" y="0"/>
          <a:chExt cx="0" cy="0"/>
        </a:xfrm>
      </p:grpSpPr>
    </p:spTree>
    <p:extLst>
      <p:ext uri="{BB962C8B-B14F-4D97-AF65-F5344CB8AC3E}">
        <p14:creationId xmlns:p14="http://schemas.microsoft.com/office/powerpoint/2010/main" val="305482501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838200" y="1825625"/>
            <a:ext cx="51562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6197600" y="1825625"/>
            <a:ext cx="51562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083CC3FB-6B91-4EEA-A93D-DF744B91A4E7}" type="datetime1">
              <a:rPr lang="en-US" smtClean="0"/>
              <a:t>2/21/2025</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8292884-4097-4ADF-87B2-EE356CE5A6AB}" type="slidenum">
              <a:rPr lang="tr-TR" smtClean="0"/>
              <a:t>‹#›</a:t>
            </a:fld>
            <a:endParaRPr lang="tr-TR"/>
          </a:p>
        </p:txBody>
      </p:sp>
    </p:spTree>
    <p:extLst>
      <p:ext uri="{BB962C8B-B14F-4D97-AF65-F5344CB8AC3E}">
        <p14:creationId xmlns:p14="http://schemas.microsoft.com/office/powerpoint/2010/main" val="78044532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40317" y="365126"/>
            <a:ext cx="10515600" cy="1325563"/>
          </a:xfrm>
        </p:spPr>
        <p:txBody>
          <a:bodyPr/>
          <a:lstStyle/>
          <a:p>
            <a:r>
              <a:rPr lang="tr-TR"/>
              <a:t>Asıl başlık stili için tıklatın</a:t>
            </a:r>
          </a:p>
        </p:txBody>
      </p:sp>
      <p:sp>
        <p:nvSpPr>
          <p:cNvPr id="3" name="Metin Yer Tutucusu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İçerik Yer Tutucusu 3"/>
          <p:cNvSpPr>
            <a:spLocks noGrp="1"/>
          </p:cNvSpPr>
          <p:nvPr>
            <p:ph sz="half" idx="2"/>
          </p:nvPr>
        </p:nvSpPr>
        <p:spPr>
          <a:xfrm>
            <a:off x="840318" y="2505075"/>
            <a:ext cx="5158316"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İçerik Yer Tutucusu 5"/>
          <p:cNvSpPr>
            <a:spLocks noGrp="1"/>
          </p:cNvSpPr>
          <p:nvPr>
            <p:ph sz="quarter" idx="4"/>
          </p:nvPr>
        </p:nvSpPr>
        <p:spPr>
          <a:xfrm>
            <a:off x="6172200" y="2505075"/>
            <a:ext cx="5183717"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FAA27859-3EAD-4A56-974B-EC7E99FEFE3C}" type="datetime1">
              <a:rPr lang="en-US" smtClean="0"/>
              <a:t>2/21/2025</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E8292884-4097-4ADF-87B2-EE356CE5A6AB}" type="slidenum">
              <a:rPr lang="tr-TR" smtClean="0"/>
              <a:t>‹#›</a:t>
            </a:fld>
            <a:endParaRPr lang="tr-TR"/>
          </a:p>
        </p:txBody>
      </p:sp>
    </p:spTree>
    <p:extLst>
      <p:ext uri="{BB962C8B-B14F-4D97-AF65-F5344CB8AC3E}">
        <p14:creationId xmlns:p14="http://schemas.microsoft.com/office/powerpoint/2010/main" val="25876920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85F79E82-DFFE-414F-B212-DAFF6EBEDD6C}" type="datetime1">
              <a:rPr lang="en-US" smtClean="0"/>
              <a:t>2/21/2025</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E8292884-4097-4ADF-87B2-EE356CE5A6AB}" type="slidenum">
              <a:rPr lang="tr-TR" smtClean="0"/>
              <a:t>‹#›</a:t>
            </a:fld>
            <a:endParaRPr lang="tr-TR"/>
          </a:p>
        </p:txBody>
      </p:sp>
    </p:spTree>
    <p:extLst>
      <p:ext uri="{BB962C8B-B14F-4D97-AF65-F5344CB8AC3E}">
        <p14:creationId xmlns:p14="http://schemas.microsoft.com/office/powerpoint/2010/main" val="20085958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ölüm Üstbilgisi">
    <p:spTree>
      <p:nvGrpSpPr>
        <p:cNvPr id="1" name=""/>
        <p:cNvGrpSpPr/>
        <p:nvPr/>
      </p:nvGrpSpPr>
      <p:grpSpPr>
        <a:xfrm>
          <a:off x="0" y="0"/>
          <a:ext cx="0" cy="0"/>
          <a:chOff x="0" y="0"/>
          <a:chExt cx="0" cy="0"/>
        </a:xfrm>
      </p:grpSpPr>
    </p:spTree>
    <p:extLst>
      <p:ext uri="{BB962C8B-B14F-4D97-AF65-F5344CB8AC3E}">
        <p14:creationId xmlns:p14="http://schemas.microsoft.com/office/powerpoint/2010/main" val="260520200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E64E3B5-068C-4C4E-896A-16D42CF19AF1}" type="datetime1">
              <a:rPr lang="en-US" smtClean="0"/>
              <a:t>2/21/2025</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E8292884-4097-4ADF-87B2-EE356CE5A6AB}" type="slidenum">
              <a:rPr lang="tr-TR" smtClean="0"/>
              <a:t>‹#›</a:t>
            </a:fld>
            <a:endParaRPr lang="tr-TR"/>
          </a:p>
        </p:txBody>
      </p:sp>
    </p:spTree>
    <p:extLst>
      <p:ext uri="{BB962C8B-B14F-4D97-AF65-F5344CB8AC3E}">
        <p14:creationId xmlns:p14="http://schemas.microsoft.com/office/powerpoint/2010/main" val="381557827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40318" y="457200"/>
            <a:ext cx="3932767" cy="1600200"/>
          </a:xfrm>
        </p:spPr>
        <p:txBody>
          <a:bodyPr anchor="b"/>
          <a:lstStyle>
            <a:lvl1pPr>
              <a:defRPr sz="3200"/>
            </a:lvl1pPr>
          </a:lstStyle>
          <a:p>
            <a:r>
              <a:rPr lang="tr-TR"/>
              <a:t>Asıl başlık stili için tıklatın</a:t>
            </a:r>
          </a:p>
        </p:txBody>
      </p:sp>
      <p:sp>
        <p:nvSpPr>
          <p:cNvPr id="3" name="İçerik Yer Tutucusu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p:cNvSpPr>
            <a:spLocks noGrp="1"/>
          </p:cNvSpPr>
          <p:nvPr>
            <p:ph type="dt" sz="half" idx="10"/>
          </p:nvPr>
        </p:nvSpPr>
        <p:spPr/>
        <p:txBody>
          <a:bodyPr/>
          <a:lstStyle/>
          <a:p>
            <a:fld id="{FF1930F9-04CC-4467-84E0-A49E338BCB7A}" type="datetime1">
              <a:rPr lang="en-US" smtClean="0"/>
              <a:t>2/21/2025</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8292884-4097-4ADF-87B2-EE356CE5A6AB}" type="slidenum">
              <a:rPr lang="tr-TR" smtClean="0"/>
              <a:t>‹#›</a:t>
            </a:fld>
            <a:endParaRPr lang="tr-TR"/>
          </a:p>
        </p:txBody>
      </p:sp>
    </p:spTree>
    <p:extLst>
      <p:ext uri="{BB962C8B-B14F-4D97-AF65-F5344CB8AC3E}">
        <p14:creationId xmlns:p14="http://schemas.microsoft.com/office/powerpoint/2010/main" val="400571327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40318" y="457200"/>
            <a:ext cx="3932767" cy="1600200"/>
          </a:xfrm>
        </p:spPr>
        <p:txBody>
          <a:bodyPr anchor="b"/>
          <a:lstStyle>
            <a:lvl1pPr>
              <a:defRPr sz="3200"/>
            </a:lvl1pPr>
          </a:lstStyle>
          <a:p>
            <a:r>
              <a:rPr lang="tr-TR"/>
              <a:t>Asıl başlık stili için tıklatın</a:t>
            </a:r>
          </a:p>
        </p:txBody>
      </p:sp>
      <p:sp>
        <p:nvSpPr>
          <p:cNvPr id="3" name="Resim Yer Tutucusu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p:cNvSpPr>
            <a:spLocks noGrp="1"/>
          </p:cNvSpPr>
          <p:nvPr>
            <p:ph type="dt" sz="half" idx="10"/>
          </p:nvPr>
        </p:nvSpPr>
        <p:spPr/>
        <p:txBody>
          <a:bodyPr/>
          <a:lstStyle/>
          <a:p>
            <a:fld id="{76102B53-1157-45B1-B100-CC59F800298C}" type="datetime1">
              <a:rPr lang="en-US" smtClean="0"/>
              <a:t>2/21/2025</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8292884-4097-4ADF-87B2-EE356CE5A6AB}" type="slidenum">
              <a:rPr lang="tr-TR" smtClean="0"/>
              <a:t>‹#›</a:t>
            </a:fld>
            <a:endParaRPr lang="tr-TR"/>
          </a:p>
        </p:txBody>
      </p:sp>
    </p:spTree>
    <p:extLst>
      <p:ext uri="{BB962C8B-B14F-4D97-AF65-F5344CB8AC3E}">
        <p14:creationId xmlns:p14="http://schemas.microsoft.com/office/powerpoint/2010/main" val="26477161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B8A6C75D-5F29-4823-B5FA-4922814C3717}" type="datetime1">
              <a:rPr lang="en-US" smtClean="0"/>
              <a:t>2/21/2025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8292884-4097-4ADF-87B2-EE356CE5A6AB}" type="slidenum">
              <a:rPr lang="tr-TR" smtClean="0"/>
              <a:t>‹#›</a:t>
            </a:fld>
            <a:endParaRPr lang="tr-TR"/>
          </a:p>
        </p:txBody>
      </p:sp>
    </p:spTree>
    <p:extLst>
      <p:ext uri="{BB962C8B-B14F-4D97-AF65-F5344CB8AC3E}">
        <p14:creationId xmlns:p14="http://schemas.microsoft.com/office/powerpoint/2010/main" val="282763352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1" y="365125"/>
            <a:ext cx="2628900" cy="5811838"/>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838201" y="365125"/>
            <a:ext cx="7683500" cy="5811838"/>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A82CF632-B288-44CF-8189-B163D0E54FC9}" type="datetime1">
              <a:rPr lang="en-US" smtClean="0"/>
              <a:t>2/21/2025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8292884-4097-4ADF-87B2-EE356CE5A6AB}" type="slidenum">
              <a:rPr lang="tr-TR" smtClean="0"/>
              <a:t>‹#›</a:t>
            </a:fld>
            <a:endParaRPr lang="tr-TR"/>
          </a:p>
        </p:txBody>
      </p:sp>
    </p:spTree>
    <p:extLst>
      <p:ext uri="{BB962C8B-B14F-4D97-AF65-F5344CB8AC3E}">
        <p14:creationId xmlns:p14="http://schemas.microsoft.com/office/powerpoint/2010/main" val="307508223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838200" y="1825625"/>
            <a:ext cx="51562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6197600" y="1825625"/>
            <a:ext cx="51562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BE6307C4-54EB-4E6B-BD2D-F1485EBC4EAA}" type="datetime1">
              <a:rPr lang="en-US" smtClean="0"/>
              <a:t>2/21/2025</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A62A676-7EAD-4A88-92E7-D75C369EE8D7}" type="slidenum">
              <a:rPr lang="tr-TR" smtClean="0"/>
              <a:t>‹#›</a:t>
            </a:fld>
            <a:endParaRPr lang="tr-TR"/>
          </a:p>
        </p:txBody>
      </p:sp>
    </p:spTree>
    <p:extLst>
      <p:ext uri="{BB962C8B-B14F-4D97-AF65-F5344CB8AC3E}">
        <p14:creationId xmlns:p14="http://schemas.microsoft.com/office/powerpoint/2010/main" val="424546667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40317" y="365126"/>
            <a:ext cx="10515600" cy="1325563"/>
          </a:xfrm>
        </p:spPr>
        <p:txBody>
          <a:bodyPr/>
          <a:lstStyle/>
          <a:p>
            <a:r>
              <a:rPr lang="tr-TR"/>
              <a:t>Asıl başlık stili için tıklatın</a:t>
            </a:r>
          </a:p>
        </p:txBody>
      </p:sp>
      <p:sp>
        <p:nvSpPr>
          <p:cNvPr id="3" name="Metin Yer Tutucusu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İçerik Yer Tutucusu 3"/>
          <p:cNvSpPr>
            <a:spLocks noGrp="1"/>
          </p:cNvSpPr>
          <p:nvPr>
            <p:ph sz="half" idx="2"/>
          </p:nvPr>
        </p:nvSpPr>
        <p:spPr>
          <a:xfrm>
            <a:off x="840318" y="2505075"/>
            <a:ext cx="5158316"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İçerik Yer Tutucusu 5"/>
          <p:cNvSpPr>
            <a:spLocks noGrp="1"/>
          </p:cNvSpPr>
          <p:nvPr>
            <p:ph sz="quarter" idx="4"/>
          </p:nvPr>
        </p:nvSpPr>
        <p:spPr>
          <a:xfrm>
            <a:off x="6172200" y="2505075"/>
            <a:ext cx="5183717"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99538F9A-6D34-49E9-B5A3-9CC3FF79B1DA}" type="datetime1">
              <a:rPr lang="en-US" smtClean="0"/>
              <a:t>2/21/2025</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0A62A676-7EAD-4A88-92E7-D75C369EE8D7}" type="slidenum">
              <a:rPr lang="tr-TR" smtClean="0"/>
              <a:t>‹#›</a:t>
            </a:fld>
            <a:endParaRPr lang="tr-TR"/>
          </a:p>
        </p:txBody>
      </p:sp>
    </p:spTree>
    <p:extLst>
      <p:ext uri="{BB962C8B-B14F-4D97-AF65-F5344CB8AC3E}">
        <p14:creationId xmlns:p14="http://schemas.microsoft.com/office/powerpoint/2010/main" val="4068528215"/>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7FA412F4-11D3-4844-8292-F75332BA48AA}" type="datetime1">
              <a:rPr lang="en-US" smtClean="0"/>
              <a:t>2/21/2025</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0A62A676-7EAD-4A88-92E7-D75C369EE8D7}" type="slidenum">
              <a:rPr lang="tr-TR" smtClean="0"/>
              <a:t>‹#›</a:t>
            </a:fld>
            <a:endParaRPr lang="tr-TR"/>
          </a:p>
        </p:txBody>
      </p:sp>
    </p:spTree>
    <p:extLst>
      <p:ext uri="{BB962C8B-B14F-4D97-AF65-F5344CB8AC3E}">
        <p14:creationId xmlns:p14="http://schemas.microsoft.com/office/powerpoint/2010/main" val="557721670"/>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C76C3BF4-3493-4E4C-9293-2E9FD658463D}" type="datetime1">
              <a:rPr lang="en-US" smtClean="0"/>
              <a:t>2/21/2025</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0A62A676-7EAD-4A88-92E7-D75C369EE8D7}" type="slidenum">
              <a:rPr lang="tr-TR" smtClean="0"/>
              <a:t>‹#›</a:t>
            </a:fld>
            <a:endParaRPr lang="tr-TR"/>
          </a:p>
        </p:txBody>
      </p:sp>
    </p:spTree>
    <p:extLst>
      <p:ext uri="{BB962C8B-B14F-4D97-AF65-F5344CB8AC3E}">
        <p14:creationId xmlns:p14="http://schemas.microsoft.com/office/powerpoint/2010/main" val="418312107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40318" y="457200"/>
            <a:ext cx="3932767" cy="1600200"/>
          </a:xfrm>
        </p:spPr>
        <p:txBody>
          <a:bodyPr anchor="b"/>
          <a:lstStyle>
            <a:lvl1pPr>
              <a:defRPr sz="3200"/>
            </a:lvl1pPr>
          </a:lstStyle>
          <a:p>
            <a:r>
              <a:rPr lang="tr-TR"/>
              <a:t>Asıl başlık stili için tıklatın</a:t>
            </a:r>
          </a:p>
        </p:txBody>
      </p:sp>
      <p:sp>
        <p:nvSpPr>
          <p:cNvPr id="3" name="İçerik Yer Tutucusu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p:cNvSpPr>
            <a:spLocks noGrp="1"/>
          </p:cNvSpPr>
          <p:nvPr>
            <p:ph type="dt" sz="half" idx="10"/>
          </p:nvPr>
        </p:nvSpPr>
        <p:spPr/>
        <p:txBody>
          <a:bodyPr/>
          <a:lstStyle/>
          <a:p>
            <a:fld id="{2E8A1F07-1784-4207-B7B2-024DB46A27AB}" type="datetime1">
              <a:rPr lang="en-US" smtClean="0"/>
              <a:t>2/21/2025</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A62A676-7EAD-4A88-92E7-D75C369EE8D7}" type="slidenum">
              <a:rPr lang="tr-TR" smtClean="0"/>
              <a:t>‹#›</a:t>
            </a:fld>
            <a:endParaRPr lang="tr-TR"/>
          </a:p>
        </p:txBody>
      </p:sp>
    </p:spTree>
    <p:extLst>
      <p:ext uri="{BB962C8B-B14F-4D97-AF65-F5344CB8AC3E}">
        <p14:creationId xmlns:p14="http://schemas.microsoft.com/office/powerpoint/2010/main" val="29851739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838200" y="1825625"/>
            <a:ext cx="51562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6197600" y="1825625"/>
            <a:ext cx="51562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D4C76F49-E6AA-4DED-A832-B8DD3BE58E5D}" type="datetime1">
              <a:rPr lang="en-US" smtClean="0"/>
              <a:t>2/21/2025</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64FEF47-0BC9-43F1-A28E-D23A1DDFCF4A}" type="slidenum">
              <a:rPr lang="tr-TR" smtClean="0"/>
              <a:t>‹#›</a:t>
            </a:fld>
            <a:endParaRPr lang="tr-TR"/>
          </a:p>
        </p:txBody>
      </p:sp>
    </p:spTree>
    <p:extLst>
      <p:ext uri="{BB962C8B-B14F-4D97-AF65-F5344CB8AC3E}">
        <p14:creationId xmlns:p14="http://schemas.microsoft.com/office/powerpoint/2010/main" val="700297025"/>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40318" y="457200"/>
            <a:ext cx="3932767" cy="1600200"/>
          </a:xfrm>
        </p:spPr>
        <p:txBody>
          <a:bodyPr anchor="b"/>
          <a:lstStyle>
            <a:lvl1pPr>
              <a:defRPr sz="3200"/>
            </a:lvl1pPr>
          </a:lstStyle>
          <a:p>
            <a:r>
              <a:rPr lang="tr-TR"/>
              <a:t>Asıl başlık stili için tıklatın</a:t>
            </a:r>
          </a:p>
        </p:txBody>
      </p:sp>
      <p:sp>
        <p:nvSpPr>
          <p:cNvPr id="3" name="Resim Yer Tutucusu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p:cNvSpPr>
            <a:spLocks noGrp="1"/>
          </p:cNvSpPr>
          <p:nvPr>
            <p:ph type="dt" sz="half" idx="10"/>
          </p:nvPr>
        </p:nvSpPr>
        <p:spPr/>
        <p:txBody>
          <a:bodyPr/>
          <a:lstStyle/>
          <a:p>
            <a:fld id="{73575282-D2E1-417F-B332-8B6A1984CC84}" type="datetime1">
              <a:rPr lang="en-US" smtClean="0"/>
              <a:t>2/21/2025</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A62A676-7EAD-4A88-92E7-D75C369EE8D7}" type="slidenum">
              <a:rPr lang="tr-TR" smtClean="0"/>
              <a:t>‹#›</a:t>
            </a:fld>
            <a:endParaRPr lang="tr-TR"/>
          </a:p>
        </p:txBody>
      </p:sp>
    </p:spTree>
    <p:extLst>
      <p:ext uri="{BB962C8B-B14F-4D97-AF65-F5344CB8AC3E}">
        <p14:creationId xmlns:p14="http://schemas.microsoft.com/office/powerpoint/2010/main" val="237019840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5912B18E-69C0-4E8E-8962-1ECC7C4E4787}" type="datetime1">
              <a:rPr lang="en-US" smtClean="0"/>
              <a:t>2/21/2025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A62A676-7EAD-4A88-92E7-D75C369EE8D7}" type="slidenum">
              <a:rPr lang="tr-TR" smtClean="0"/>
              <a:t>‹#›</a:t>
            </a:fld>
            <a:endParaRPr lang="tr-TR"/>
          </a:p>
        </p:txBody>
      </p:sp>
    </p:spTree>
    <p:extLst>
      <p:ext uri="{BB962C8B-B14F-4D97-AF65-F5344CB8AC3E}">
        <p14:creationId xmlns:p14="http://schemas.microsoft.com/office/powerpoint/2010/main" val="740217156"/>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1" y="365125"/>
            <a:ext cx="2628900" cy="5811838"/>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838201" y="365125"/>
            <a:ext cx="7683500" cy="5811838"/>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61691067-7666-4800-9701-DD3DB9CF42EE}" type="datetime1">
              <a:rPr lang="en-US" smtClean="0"/>
              <a:t>2/21/2025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A62A676-7EAD-4A88-92E7-D75C369EE8D7}" type="slidenum">
              <a:rPr lang="tr-TR" smtClean="0"/>
              <a:t>‹#›</a:t>
            </a:fld>
            <a:endParaRPr lang="tr-TR"/>
          </a:p>
        </p:txBody>
      </p:sp>
    </p:spTree>
    <p:extLst>
      <p:ext uri="{BB962C8B-B14F-4D97-AF65-F5344CB8AC3E}">
        <p14:creationId xmlns:p14="http://schemas.microsoft.com/office/powerpoint/2010/main" val="1112015060"/>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a:p>
        </p:txBody>
      </p:sp>
      <p:sp>
        <p:nvSpPr>
          <p:cNvPr id="4" name="Date Placeholder 3"/>
          <p:cNvSpPr>
            <a:spLocks noGrp="1"/>
          </p:cNvSpPr>
          <p:nvPr>
            <p:ph type="dt" sz="half" idx="10"/>
          </p:nvPr>
        </p:nvSpPr>
        <p:spPr/>
        <p:txBody>
          <a:bodyPr/>
          <a:lstStyle/>
          <a:p>
            <a:fld id="{1FA92EB0-C245-49F1-8A96-7E53EC9F657B}" type="datetime1">
              <a:rPr lang="en-US" smtClean="0"/>
              <a:t>2/21/2025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pic>
        <p:nvPicPr>
          <p:cNvPr id="7" name="Resim 6">
            <a:extLst>
              <a:ext uri="{FF2B5EF4-FFF2-40B4-BE49-F238E27FC236}">
                <a16:creationId xmlns:a16="http://schemas.microsoft.com/office/drawing/2014/main" id="{6E906DEF-C940-444B-9A46-BCEAE675718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458988"/>
          </a:xfrm>
          <a:prstGeom prst="rect">
            <a:avLst/>
          </a:prstGeom>
        </p:spPr>
      </p:pic>
    </p:spTree>
    <p:extLst>
      <p:ext uri="{BB962C8B-B14F-4D97-AF65-F5344CB8AC3E}">
        <p14:creationId xmlns:p14="http://schemas.microsoft.com/office/powerpoint/2010/main" val="263450317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CD143DE1-EFA4-4511-9DB0-3C0643FBA5D7}" type="datetime1">
              <a:rPr lang="en-US" smtClean="0"/>
              <a:t>2/21/2025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
        <p:nvSpPr>
          <p:cNvPr id="7" name="Slayt Numarası Yer Tutucusu 6">
            <a:extLst>
              <a:ext uri="{FF2B5EF4-FFF2-40B4-BE49-F238E27FC236}">
                <a16:creationId xmlns:a16="http://schemas.microsoft.com/office/drawing/2014/main" id="{A5705E8D-EB3A-48E8-A848-6ED613CDAE98}"/>
              </a:ext>
            </a:extLst>
          </p:cNvPr>
          <p:cNvSpPr txBox="1">
            <a:spLocks/>
          </p:cNvSpPr>
          <p:nvPr userDrawn="1"/>
        </p:nvSpPr>
        <p:spPr>
          <a:xfrm>
            <a:off x="8610600" y="6356352"/>
            <a:ext cx="2743200" cy="365125"/>
          </a:xfrm>
          <a:prstGeom prst="rect">
            <a:avLst/>
          </a:prstGeom>
        </p:spPr>
        <p:txBody>
          <a:bodyPr vert="horz" lIns="91440" tIns="45720" rIns="91440" bIns="45720" rtlCol="0" anchor="ctr"/>
          <a:lstStyle>
            <a:defPPr>
              <a:defRPr lang="tr-TR"/>
            </a:defPPr>
            <a:lvl1pPr marL="0" algn="r" defTabSz="914400" rtl="0" eaLnBrk="1" latinLnBrk="0" hangingPunct="1">
              <a:defRPr sz="1200" kern="1200">
                <a:solidFill>
                  <a:schemeClr val="bg1"/>
                </a:solidFill>
                <a:latin typeface="Cambria" panose="02040503050406030204" pitchFamily="18" charset="0"/>
                <a:ea typeface="Cambria" panose="02040503050406030204" pitchFamily="18" charset="0"/>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85776FF-AC16-4B72-9C8A-C6C7B834E379}" type="slidenum">
              <a:rPr lang="tr-TR" sz="1200" smtClean="0"/>
              <a:pPr/>
              <a:t>‹#›</a:t>
            </a:fld>
            <a:r>
              <a:rPr lang="tr-TR" sz="1200"/>
              <a:t>/100</a:t>
            </a:r>
          </a:p>
        </p:txBody>
      </p:sp>
    </p:spTree>
    <p:extLst>
      <p:ext uri="{BB962C8B-B14F-4D97-AF65-F5344CB8AC3E}">
        <p14:creationId xmlns:p14="http://schemas.microsoft.com/office/powerpoint/2010/main" val="3059777873"/>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BC1D25FC-729B-4312-99EA-197B7DBAB482}" type="datetime1">
              <a:rPr lang="en-US" smtClean="0"/>
              <a:t>2/21/2025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64FEF47-0BC9-43F1-A28E-D23A1DDFCF4A}" type="slidenum">
              <a:rPr lang="tr-TR" smtClean="0"/>
              <a:t>‹#›</a:t>
            </a:fld>
            <a:endParaRPr lang="tr-TR"/>
          </a:p>
        </p:txBody>
      </p:sp>
    </p:spTree>
    <p:extLst>
      <p:ext uri="{BB962C8B-B14F-4D97-AF65-F5344CB8AC3E}">
        <p14:creationId xmlns:p14="http://schemas.microsoft.com/office/powerpoint/2010/main" val="4047964194"/>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350814E6-C9F2-4171-8E0E-EF26E241D522}" type="datetime1">
              <a:rPr lang="en-US" smtClean="0"/>
              <a:t>2/21/2025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64FEF47-0BC9-43F1-A28E-D23A1DDFCF4A}" type="slidenum">
              <a:rPr lang="tr-TR" smtClean="0"/>
              <a:t>‹#›</a:t>
            </a:fld>
            <a:endParaRPr lang="tr-TR"/>
          </a:p>
        </p:txBody>
      </p:sp>
    </p:spTree>
    <p:extLst>
      <p:ext uri="{BB962C8B-B14F-4D97-AF65-F5344CB8AC3E}">
        <p14:creationId xmlns:p14="http://schemas.microsoft.com/office/powerpoint/2010/main" val="3150731007"/>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tr-TR"/>
              <a:t>Asıl başlık stilini düzenlemek için tıklayın</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839788" y="2505075"/>
            <a:ext cx="5157787"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6172200" y="2505075"/>
            <a:ext cx="5183188"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2D69C3D3-10D2-438C-9CD5-E341BB3074A9}" type="datetime1">
              <a:rPr lang="en-US" smtClean="0"/>
              <a:t>2/21/2025</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64FEF47-0BC9-43F1-A28E-D23A1DDFCF4A}" type="slidenum">
              <a:rPr lang="tr-TR" smtClean="0"/>
              <a:t>‹#›</a:t>
            </a:fld>
            <a:endParaRPr lang="tr-TR"/>
          </a:p>
        </p:txBody>
      </p:sp>
    </p:spTree>
    <p:extLst>
      <p:ext uri="{BB962C8B-B14F-4D97-AF65-F5344CB8AC3E}">
        <p14:creationId xmlns:p14="http://schemas.microsoft.com/office/powerpoint/2010/main" val="4248698707"/>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a:p>
        </p:txBody>
      </p:sp>
      <p:sp>
        <p:nvSpPr>
          <p:cNvPr id="3" name="Date Placeholder 2"/>
          <p:cNvSpPr>
            <a:spLocks noGrp="1"/>
          </p:cNvSpPr>
          <p:nvPr>
            <p:ph type="dt" sz="half" idx="10"/>
          </p:nvPr>
        </p:nvSpPr>
        <p:spPr/>
        <p:txBody>
          <a:bodyPr/>
          <a:lstStyle/>
          <a:p>
            <a:fld id="{3B1005F5-C6AD-45AE-9B57-FB901939DFCB}" type="datetime1">
              <a:rPr lang="en-US" smtClean="0"/>
              <a:t>2/21/2025</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64FEF47-0BC9-43F1-A28E-D23A1DDFCF4A}" type="slidenum">
              <a:rPr lang="tr-TR" smtClean="0"/>
              <a:t>‹#›</a:t>
            </a:fld>
            <a:endParaRPr lang="tr-TR"/>
          </a:p>
        </p:txBody>
      </p:sp>
    </p:spTree>
    <p:extLst>
      <p:ext uri="{BB962C8B-B14F-4D97-AF65-F5344CB8AC3E}">
        <p14:creationId xmlns:p14="http://schemas.microsoft.com/office/powerpoint/2010/main" val="2975186320"/>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DBA4E9-22D6-4457-9FC0-4C1E5BFBD775}" type="datetime1">
              <a:rPr lang="en-US" smtClean="0"/>
              <a:t>2/21/2025</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964FEF47-0BC9-43F1-A28E-D23A1DDFCF4A}" type="slidenum">
              <a:rPr lang="tr-TR" smtClean="0"/>
              <a:t>‹#›</a:t>
            </a:fld>
            <a:endParaRPr lang="tr-TR"/>
          </a:p>
        </p:txBody>
      </p:sp>
    </p:spTree>
    <p:extLst>
      <p:ext uri="{BB962C8B-B14F-4D97-AF65-F5344CB8AC3E}">
        <p14:creationId xmlns:p14="http://schemas.microsoft.com/office/powerpoint/2010/main" val="15255769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40317" y="365126"/>
            <a:ext cx="10515600" cy="1325563"/>
          </a:xfrm>
        </p:spPr>
        <p:txBody>
          <a:bodyPr/>
          <a:lstStyle/>
          <a:p>
            <a:r>
              <a:rPr lang="tr-TR"/>
              <a:t>Asıl başlık stili için tıklatın</a:t>
            </a:r>
          </a:p>
        </p:txBody>
      </p:sp>
      <p:sp>
        <p:nvSpPr>
          <p:cNvPr id="3" name="Metin Yer Tutucusu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İçerik Yer Tutucusu 3"/>
          <p:cNvSpPr>
            <a:spLocks noGrp="1"/>
          </p:cNvSpPr>
          <p:nvPr>
            <p:ph sz="half" idx="2"/>
          </p:nvPr>
        </p:nvSpPr>
        <p:spPr>
          <a:xfrm>
            <a:off x="840318" y="2505075"/>
            <a:ext cx="5158316"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İçerik Yer Tutucusu 5"/>
          <p:cNvSpPr>
            <a:spLocks noGrp="1"/>
          </p:cNvSpPr>
          <p:nvPr>
            <p:ph sz="quarter" idx="4"/>
          </p:nvPr>
        </p:nvSpPr>
        <p:spPr>
          <a:xfrm>
            <a:off x="6172200" y="2505075"/>
            <a:ext cx="5183717"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27CB8A57-BC38-4063-A331-025112B1C358}" type="datetime1">
              <a:rPr lang="en-US" smtClean="0"/>
              <a:t>2/21/2025</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964FEF47-0BC9-43F1-A28E-D23A1DDFCF4A}" type="slidenum">
              <a:rPr lang="tr-TR" smtClean="0"/>
              <a:t>‹#›</a:t>
            </a:fld>
            <a:endParaRPr lang="tr-TR"/>
          </a:p>
        </p:txBody>
      </p:sp>
    </p:spTree>
    <p:extLst>
      <p:ext uri="{BB962C8B-B14F-4D97-AF65-F5344CB8AC3E}">
        <p14:creationId xmlns:p14="http://schemas.microsoft.com/office/powerpoint/2010/main" val="2475158728"/>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B7751FD1-705E-4344-9DAF-2394B8BF828E}" type="datetime1">
              <a:rPr lang="en-US" smtClean="0"/>
              <a:t>2/21/2025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64FEF47-0BC9-43F1-A28E-D23A1DDFCF4A}" type="slidenum">
              <a:rPr lang="tr-TR" smtClean="0"/>
              <a:t>‹#›</a:t>
            </a:fld>
            <a:endParaRPr lang="tr-TR"/>
          </a:p>
        </p:txBody>
      </p:sp>
    </p:spTree>
    <p:extLst>
      <p:ext uri="{BB962C8B-B14F-4D97-AF65-F5344CB8AC3E}">
        <p14:creationId xmlns:p14="http://schemas.microsoft.com/office/powerpoint/2010/main" val="3936174905"/>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endParaRPr lang="en-US"/>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A873C209-182D-439A-A801-FDCC2AE05DFA}" type="datetime1">
              <a:rPr lang="en-US" smtClean="0"/>
              <a:t>2/21/2025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64FEF47-0BC9-43F1-A28E-D23A1DDFCF4A}" type="slidenum">
              <a:rPr lang="tr-TR" smtClean="0"/>
              <a:t>‹#›</a:t>
            </a:fld>
            <a:endParaRPr lang="tr-TR"/>
          </a:p>
        </p:txBody>
      </p:sp>
    </p:spTree>
    <p:extLst>
      <p:ext uri="{BB962C8B-B14F-4D97-AF65-F5344CB8AC3E}">
        <p14:creationId xmlns:p14="http://schemas.microsoft.com/office/powerpoint/2010/main" val="442360784"/>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a:p>
        </p:txBody>
      </p:sp>
      <p:sp>
        <p:nvSpPr>
          <p:cNvPr id="3" name="Vertical Text Placeholder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7C587688-6EB8-4956-809D-525BF52535A1}" type="datetime1">
              <a:rPr lang="en-US" smtClean="0"/>
              <a:t>2/21/2025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64FEF47-0BC9-43F1-A28E-D23A1DDFCF4A}" type="slidenum">
              <a:rPr lang="tr-TR" smtClean="0"/>
              <a:t>‹#›</a:t>
            </a:fld>
            <a:endParaRPr lang="tr-TR"/>
          </a:p>
        </p:txBody>
      </p:sp>
    </p:spTree>
    <p:extLst>
      <p:ext uri="{BB962C8B-B14F-4D97-AF65-F5344CB8AC3E}">
        <p14:creationId xmlns:p14="http://schemas.microsoft.com/office/powerpoint/2010/main" val="3260090602"/>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tr-TR"/>
              <a:t>Asıl başlık stilini düzenlemek için tıklayın</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4E8F515-0CCC-49F0-BA48-E6A8923E229B}" type="datetime1">
              <a:rPr lang="en-US" smtClean="0"/>
              <a:t>2/21/2025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64FEF47-0BC9-43F1-A28E-D23A1DDFCF4A}" type="slidenum">
              <a:rPr lang="tr-TR" smtClean="0"/>
              <a:t>‹#›</a:t>
            </a:fld>
            <a:endParaRPr lang="tr-TR"/>
          </a:p>
        </p:txBody>
      </p:sp>
    </p:spTree>
    <p:extLst>
      <p:ext uri="{BB962C8B-B14F-4D97-AF65-F5344CB8AC3E}">
        <p14:creationId xmlns:p14="http://schemas.microsoft.com/office/powerpoint/2010/main" val="399103592"/>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a:p>
        </p:txBody>
      </p:sp>
      <p:sp>
        <p:nvSpPr>
          <p:cNvPr id="4" name="Date Placeholder 3"/>
          <p:cNvSpPr>
            <a:spLocks noGrp="1"/>
          </p:cNvSpPr>
          <p:nvPr>
            <p:ph type="dt" sz="half" idx="10"/>
          </p:nvPr>
        </p:nvSpPr>
        <p:spPr/>
        <p:txBody>
          <a:bodyPr/>
          <a:lstStyle/>
          <a:p>
            <a:fld id="{9306D5B3-8B37-43C0-8C6B-F935566C6AEA}" type="datetime1">
              <a:rPr lang="en-US" smtClean="0"/>
              <a:t>2/21/2025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630506484"/>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785C86A5-1957-4A88-8832-4C46A541C3E0}" type="datetime1">
              <a:rPr lang="en-US" smtClean="0"/>
              <a:t>2/21/2025</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2134114043"/>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Özel Düzen">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8521D4B2-1DA9-4434-A78D-BF12ECCC14D8}"/>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75FF9E57-7DCF-42E5-983F-E33DCC3A41FB}"/>
              </a:ext>
            </a:extLst>
          </p:cNvPr>
          <p:cNvSpPr>
            <a:spLocks noGrp="1"/>
          </p:cNvSpPr>
          <p:nvPr>
            <p:ph type="dt" sz="half" idx="10"/>
          </p:nvPr>
        </p:nvSpPr>
        <p:spPr/>
        <p:txBody>
          <a:bodyPr/>
          <a:lstStyle/>
          <a:p>
            <a:fld id="{6765883D-4BC3-4494-BD25-0A2E1C54C804}" type="datetime1">
              <a:rPr lang="en-US" smtClean="0"/>
              <a:t>2/21/2025</a:t>
            </a:fld>
            <a:endParaRPr lang="tr-TR"/>
          </a:p>
        </p:txBody>
      </p:sp>
      <p:sp>
        <p:nvSpPr>
          <p:cNvPr id="4" name="Alt Bilgi Yer Tutucusu 3">
            <a:extLst>
              <a:ext uri="{FF2B5EF4-FFF2-40B4-BE49-F238E27FC236}">
                <a16:creationId xmlns:a16="http://schemas.microsoft.com/office/drawing/2014/main" id="{B356DA3A-EA53-405B-8124-4F05E7EAAFA5}"/>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C9EEB7B4-CA80-48B0-9597-9951703E4241}"/>
              </a:ext>
            </a:extLst>
          </p:cNvPr>
          <p:cNvSpPr>
            <a:spLocks noGrp="1"/>
          </p:cNvSpPr>
          <p:nvPr>
            <p:ph type="sldNum" sz="quarter" idx="12"/>
          </p:nvPr>
        </p:nvSpPr>
        <p:spPr>
          <a:xfrm>
            <a:off x="7593650" y="6310312"/>
            <a:ext cx="2743200" cy="365125"/>
          </a:xfrm>
        </p:spPr>
        <p:txBody>
          <a:bodyPr/>
          <a:lstStyle/>
          <a:p>
            <a:fld id="{885776FF-AC16-4B72-9C8A-C6C7B834E379}" type="slidenum">
              <a:rPr lang="tr-TR" smtClean="0"/>
              <a:t>‹#›</a:t>
            </a:fld>
            <a:endParaRPr lang="tr-TR"/>
          </a:p>
        </p:txBody>
      </p:sp>
    </p:spTree>
    <p:extLst>
      <p:ext uri="{BB962C8B-B14F-4D97-AF65-F5344CB8AC3E}">
        <p14:creationId xmlns:p14="http://schemas.microsoft.com/office/powerpoint/2010/main" val="3881667281"/>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305D0AB9-6E70-4650-86CF-AC2E8E8E6EEA}" type="datetime1">
              <a:rPr lang="en-US" smtClean="0"/>
              <a:t>2/21/2025</a:t>
            </a:fld>
            <a:endParaRPr lang="tr-TR"/>
          </a:p>
        </p:txBody>
      </p:sp>
      <p:sp>
        <p:nvSpPr>
          <p:cNvPr id="5" name="Footer Placeholder 4"/>
          <p:cNvSpPr>
            <a:spLocks noGrp="1"/>
          </p:cNvSpPr>
          <p:nvPr>
            <p:ph type="ftr" sz="quarter" idx="11"/>
          </p:nvPr>
        </p:nvSpPr>
        <p:spPr/>
        <p:txBody>
          <a:bodyPr/>
          <a:lstStyle/>
          <a:p>
            <a:endParaRPr lang="tr-TR"/>
          </a:p>
        </p:txBody>
      </p:sp>
    </p:spTree>
    <p:extLst>
      <p:ext uri="{BB962C8B-B14F-4D97-AF65-F5344CB8AC3E}">
        <p14:creationId xmlns:p14="http://schemas.microsoft.com/office/powerpoint/2010/main" val="191723235"/>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432FE0A-D885-4BC7-903B-7F709604027D}" type="datetime1">
              <a:rPr lang="en-US" smtClean="0"/>
              <a:t>2/21/2025</a:t>
            </a:fld>
            <a:endParaRPr lang="tr-TR"/>
          </a:p>
        </p:txBody>
      </p:sp>
      <p:sp>
        <p:nvSpPr>
          <p:cNvPr id="6" name="Footer Placeholder 5"/>
          <p:cNvSpPr>
            <a:spLocks noGrp="1"/>
          </p:cNvSpPr>
          <p:nvPr>
            <p:ph type="ftr" sz="quarter" idx="11"/>
          </p:nvPr>
        </p:nvSpPr>
        <p:spPr/>
        <p:txBody>
          <a:bodyPr/>
          <a:lstStyle/>
          <a:p>
            <a:endParaRPr lang="tr-TR"/>
          </a:p>
        </p:txBody>
      </p:sp>
    </p:spTree>
    <p:extLst>
      <p:ext uri="{BB962C8B-B14F-4D97-AF65-F5344CB8AC3E}">
        <p14:creationId xmlns:p14="http://schemas.microsoft.com/office/powerpoint/2010/main" val="1183850989"/>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tr-TR"/>
              <a:t>Asıl başlık stilini düzenlemek için tıklayın</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839788" y="2505075"/>
            <a:ext cx="5157787"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6172200" y="2505075"/>
            <a:ext cx="5183188"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85B6A013-0A69-4DD8-BF61-68BD98A0A9FC}" type="datetime1">
              <a:rPr lang="en-US" smtClean="0"/>
              <a:t>2/21/2025</a:t>
            </a:fld>
            <a:endParaRPr lang="tr-TR"/>
          </a:p>
        </p:txBody>
      </p:sp>
      <p:sp>
        <p:nvSpPr>
          <p:cNvPr id="8" name="Footer Placeholder 7"/>
          <p:cNvSpPr>
            <a:spLocks noGrp="1"/>
          </p:cNvSpPr>
          <p:nvPr>
            <p:ph type="ftr" sz="quarter" idx="11"/>
          </p:nvPr>
        </p:nvSpPr>
        <p:spPr/>
        <p:txBody>
          <a:bodyPr/>
          <a:lstStyle/>
          <a:p>
            <a:endParaRPr lang="tr-TR"/>
          </a:p>
        </p:txBody>
      </p:sp>
    </p:spTree>
    <p:extLst>
      <p:ext uri="{BB962C8B-B14F-4D97-AF65-F5344CB8AC3E}">
        <p14:creationId xmlns:p14="http://schemas.microsoft.com/office/powerpoint/2010/main" val="40867021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5A359816-6263-483F-8053-F1EA35BC452F}" type="datetime1">
              <a:rPr lang="en-US" smtClean="0"/>
              <a:t>2/21/2025</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964FEF47-0BC9-43F1-A28E-D23A1DDFCF4A}" type="slidenum">
              <a:rPr lang="tr-TR" smtClean="0"/>
              <a:t>‹#›</a:t>
            </a:fld>
            <a:endParaRPr lang="tr-TR"/>
          </a:p>
        </p:txBody>
      </p:sp>
    </p:spTree>
    <p:extLst>
      <p:ext uri="{BB962C8B-B14F-4D97-AF65-F5344CB8AC3E}">
        <p14:creationId xmlns:p14="http://schemas.microsoft.com/office/powerpoint/2010/main" val="4025680050"/>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a:p>
        </p:txBody>
      </p:sp>
      <p:sp>
        <p:nvSpPr>
          <p:cNvPr id="3" name="Date Placeholder 2"/>
          <p:cNvSpPr>
            <a:spLocks noGrp="1"/>
          </p:cNvSpPr>
          <p:nvPr>
            <p:ph type="dt" sz="half" idx="10"/>
          </p:nvPr>
        </p:nvSpPr>
        <p:spPr/>
        <p:txBody>
          <a:bodyPr/>
          <a:lstStyle/>
          <a:p>
            <a:fld id="{781EF8C4-694E-49EF-A369-6042D48C5B61}" type="datetime1">
              <a:rPr lang="en-US" smtClean="0"/>
              <a:t>2/21/2025</a:t>
            </a:fld>
            <a:endParaRPr lang="tr-TR"/>
          </a:p>
        </p:txBody>
      </p:sp>
      <p:sp>
        <p:nvSpPr>
          <p:cNvPr id="4" name="Footer Placeholder 3"/>
          <p:cNvSpPr>
            <a:spLocks noGrp="1"/>
          </p:cNvSpPr>
          <p:nvPr>
            <p:ph type="ftr" sz="quarter" idx="11"/>
          </p:nvPr>
        </p:nvSpPr>
        <p:spPr/>
        <p:txBody>
          <a:bodyPr/>
          <a:lstStyle/>
          <a:p>
            <a:endParaRPr lang="tr-TR"/>
          </a:p>
        </p:txBody>
      </p:sp>
    </p:spTree>
    <p:extLst>
      <p:ext uri="{BB962C8B-B14F-4D97-AF65-F5344CB8AC3E}">
        <p14:creationId xmlns:p14="http://schemas.microsoft.com/office/powerpoint/2010/main" val="2626774939"/>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131971-2CD0-4A7D-A80A-9B8C9B374EDF}" type="datetime1">
              <a:rPr lang="en-US" smtClean="0"/>
              <a:t>2/21/2025</a:t>
            </a:fld>
            <a:endParaRPr lang="tr-TR"/>
          </a:p>
        </p:txBody>
      </p:sp>
      <p:sp>
        <p:nvSpPr>
          <p:cNvPr id="3" name="Footer Placeholder 2"/>
          <p:cNvSpPr>
            <a:spLocks noGrp="1"/>
          </p:cNvSpPr>
          <p:nvPr>
            <p:ph type="ftr" sz="quarter" idx="11"/>
          </p:nvPr>
        </p:nvSpPr>
        <p:spPr/>
        <p:txBody>
          <a:bodyPr/>
          <a:lstStyle/>
          <a:p>
            <a:endParaRPr lang="tr-TR"/>
          </a:p>
        </p:txBody>
      </p:sp>
    </p:spTree>
    <p:extLst>
      <p:ext uri="{BB962C8B-B14F-4D97-AF65-F5344CB8AC3E}">
        <p14:creationId xmlns:p14="http://schemas.microsoft.com/office/powerpoint/2010/main" val="20532873"/>
      </p:ext>
    </p:extLst>
  </p:cSld>
  <p:clrMapOvr>
    <a:masterClrMapping/>
  </p:clrMapOvr>
  <p:hf hdr="0" ftr="0" dt="0"/>
</p:sldLayout>
</file>

<file path=ppt/slideLayouts/slideLayout62.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F0DC29A5-74ED-46D1-90A6-57E7E9437B26}" type="datetime1">
              <a:rPr lang="en-US" smtClean="0"/>
              <a:t>2/21/2025</a:t>
            </a:fld>
            <a:endParaRPr lang="tr-TR"/>
          </a:p>
        </p:txBody>
      </p:sp>
      <p:sp>
        <p:nvSpPr>
          <p:cNvPr id="6" name="Footer Placeholder 5"/>
          <p:cNvSpPr>
            <a:spLocks noGrp="1"/>
          </p:cNvSpPr>
          <p:nvPr>
            <p:ph type="ftr" sz="quarter" idx="11"/>
          </p:nvPr>
        </p:nvSpPr>
        <p:spPr/>
        <p:txBody>
          <a:bodyPr/>
          <a:lstStyle/>
          <a:p>
            <a:endParaRPr lang="tr-TR"/>
          </a:p>
        </p:txBody>
      </p:sp>
    </p:spTree>
    <p:extLst>
      <p:ext uri="{BB962C8B-B14F-4D97-AF65-F5344CB8AC3E}">
        <p14:creationId xmlns:p14="http://schemas.microsoft.com/office/powerpoint/2010/main" val="938620901"/>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endParaRPr lang="en-US"/>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92601288-00CF-409D-9E12-D5FFD4D73D4E}" type="datetime1">
              <a:rPr lang="en-US" smtClean="0"/>
              <a:t>2/21/2025</a:t>
            </a:fld>
            <a:endParaRPr lang="tr-TR"/>
          </a:p>
        </p:txBody>
      </p:sp>
      <p:sp>
        <p:nvSpPr>
          <p:cNvPr id="6" name="Footer Placeholder 5"/>
          <p:cNvSpPr>
            <a:spLocks noGrp="1"/>
          </p:cNvSpPr>
          <p:nvPr>
            <p:ph type="ftr" sz="quarter" idx="11"/>
          </p:nvPr>
        </p:nvSpPr>
        <p:spPr/>
        <p:txBody>
          <a:bodyPr/>
          <a:lstStyle/>
          <a:p>
            <a:endParaRPr lang="tr-TR"/>
          </a:p>
        </p:txBody>
      </p:sp>
    </p:spTree>
    <p:extLst>
      <p:ext uri="{BB962C8B-B14F-4D97-AF65-F5344CB8AC3E}">
        <p14:creationId xmlns:p14="http://schemas.microsoft.com/office/powerpoint/2010/main" val="2758686287"/>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a:p>
        </p:txBody>
      </p:sp>
      <p:sp>
        <p:nvSpPr>
          <p:cNvPr id="3" name="Vertical Text Placeholder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01118B6C-6FC5-4E0C-B8E1-A48040B39443}" type="datetime1">
              <a:rPr lang="en-US" smtClean="0"/>
              <a:t>2/21/2025</a:t>
            </a:fld>
            <a:endParaRPr lang="tr-TR"/>
          </a:p>
        </p:txBody>
      </p:sp>
      <p:sp>
        <p:nvSpPr>
          <p:cNvPr id="5" name="Footer Placeholder 4"/>
          <p:cNvSpPr>
            <a:spLocks noGrp="1"/>
          </p:cNvSpPr>
          <p:nvPr>
            <p:ph type="ftr" sz="quarter" idx="11"/>
          </p:nvPr>
        </p:nvSpPr>
        <p:spPr/>
        <p:txBody>
          <a:bodyPr/>
          <a:lstStyle/>
          <a:p>
            <a:endParaRPr lang="tr-TR"/>
          </a:p>
        </p:txBody>
      </p:sp>
    </p:spTree>
    <p:extLst>
      <p:ext uri="{BB962C8B-B14F-4D97-AF65-F5344CB8AC3E}">
        <p14:creationId xmlns:p14="http://schemas.microsoft.com/office/powerpoint/2010/main" val="738224428"/>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tr-TR"/>
              <a:t>Asıl başlık stilini düzenlemek için tıklayın</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DE35942-D328-4BFC-9BE5-D861A304C274}" type="datetime1">
              <a:rPr lang="en-US" smtClean="0"/>
              <a:t>2/21/2025</a:t>
            </a:fld>
            <a:endParaRPr lang="tr-TR"/>
          </a:p>
        </p:txBody>
      </p:sp>
      <p:sp>
        <p:nvSpPr>
          <p:cNvPr id="5" name="Footer Placeholder 4"/>
          <p:cNvSpPr>
            <a:spLocks noGrp="1"/>
          </p:cNvSpPr>
          <p:nvPr>
            <p:ph type="ftr" sz="quarter" idx="11"/>
          </p:nvPr>
        </p:nvSpPr>
        <p:spPr/>
        <p:txBody>
          <a:bodyPr/>
          <a:lstStyle/>
          <a:p>
            <a:endParaRPr lang="tr-TR"/>
          </a:p>
        </p:txBody>
      </p:sp>
    </p:spTree>
    <p:extLst>
      <p:ext uri="{BB962C8B-B14F-4D97-AF65-F5344CB8AC3E}">
        <p14:creationId xmlns:p14="http://schemas.microsoft.com/office/powerpoint/2010/main" val="3502219284"/>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userDrawn="1">
  <p:cSld name="1_Başlık Slaydı">
    <p:spTree>
      <p:nvGrpSpPr>
        <p:cNvPr id="1" name=""/>
        <p:cNvGrpSpPr/>
        <p:nvPr/>
      </p:nvGrpSpPr>
      <p:grpSpPr>
        <a:xfrm>
          <a:off x="0" y="0"/>
          <a:ext cx="0" cy="0"/>
          <a:chOff x="0" y="0"/>
          <a:chExt cx="0" cy="0"/>
        </a:xfrm>
      </p:grpSpPr>
      <p:sp>
        <p:nvSpPr>
          <p:cNvPr id="8" name="Title 1"/>
          <p:cNvSpPr>
            <a:spLocks noGrp="1"/>
          </p:cNvSpPr>
          <p:nvPr>
            <p:ph type="ctrTitle"/>
          </p:nvPr>
        </p:nvSpPr>
        <p:spPr>
          <a:xfrm>
            <a:off x="824564" y="3570974"/>
            <a:ext cx="10363200" cy="828032"/>
          </a:xfrm>
        </p:spPr>
        <p:txBody>
          <a:bodyPr anchor="b">
            <a:noAutofit/>
          </a:bodyPr>
          <a:lstStyle>
            <a:lvl1pPr algn="ctr">
              <a:defRPr sz="5400">
                <a:latin typeface="Garamond" panose="02020404030301010803" pitchFamily="18" charset="0"/>
                <a:cs typeface="Times New Roman" panose="02020603050405020304" pitchFamily="18" charset="0"/>
              </a:defRPr>
            </a:lvl1pPr>
          </a:lstStyle>
          <a:p>
            <a:r>
              <a:rPr lang="tr-TR" dirty="0"/>
              <a:t>Asıl başlık stili için tıklatın</a:t>
            </a:r>
            <a:endParaRPr lang="en-US" dirty="0"/>
          </a:p>
        </p:txBody>
      </p:sp>
      <p:sp>
        <p:nvSpPr>
          <p:cNvPr id="9" name="Subtitle 2"/>
          <p:cNvSpPr>
            <a:spLocks noGrp="1"/>
          </p:cNvSpPr>
          <p:nvPr>
            <p:ph type="subTitle" idx="1"/>
          </p:nvPr>
        </p:nvSpPr>
        <p:spPr>
          <a:xfrm>
            <a:off x="1434164" y="4816557"/>
            <a:ext cx="9144000" cy="647743"/>
          </a:xfrm>
        </p:spPr>
        <p:txBody>
          <a:bodyPr/>
          <a:lstStyle>
            <a:lvl1pPr marL="0" indent="0" algn="ctr">
              <a:buNone/>
              <a:defRPr sz="2400">
                <a:latin typeface="Garamond" panose="02020404030301010803"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dirty="0"/>
              <a:t>Asıl alt başlık stilini düzenlemek için tıklayın</a:t>
            </a:r>
            <a:endParaRPr lang="en-US" dirty="0"/>
          </a:p>
        </p:txBody>
      </p:sp>
    </p:spTree>
    <p:extLst>
      <p:ext uri="{BB962C8B-B14F-4D97-AF65-F5344CB8AC3E}">
        <p14:creationId xmlns:p14="http://schemas.microsoft.com/office/powerpoint/2010/main" val="1147975368"/>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userDrawn="1">
  <p:cSld name="1_Başlık ve İçerik">
    <p:spTree>
      <p:nvGrpSpPr>
        <p:cNvPr id="1" name=""/>
        <p:cNvGrpSpPr/>
        <p:nvPr/>
      </p:nvGrpSpPr>
      <p:grpSpPr>
        <a:xfrm>
          <a:off x="0" y="0"/>
          <a:ext cx="0" cy="0"/>
          <a:chOff x="0" y="0"/>
          <a:chExt cx="0" cy="0"/>
        </a:xfrm>
      </p:grpSpPr>
      <p:sp>
        <p:nvSpPr>
          <p:cNvPr id="8" name="Title 1"/>
          <p:cNvSpPr>
            <a:spLocks noGrp="1"/>
          </p:cNvSpPr>
          <p:nvPr>
            <p:ph type="title" hasCustomPrompt="1"/>
          </p:nvPr>
        </p:nvSpPr>
        <p:spPr>
          <a:xfrm>
            <a:off x="6694518" y="1"/>
            <a:ext cx="5014373" cy="742895"/>
          </a:xfrm>
        </p:spPr>
        <p:txBody>
          <a:bodyPr>
            <a:normAutofit/>
          </a:bodyPr>
          <a:lstStyle>
            <a:lvl1pPr algn="r">
              <a:defRPr sz="2800" b="1" baseline="0">
                <a:solidFill>
                  <a:schemeClr val="bg1"/>
                </a:solidFill>
                <a:latin typeface="Cambria" panose="02040503050406030204" pitchFamily="18" charset="0"/>
                <a:ea typeface="Cambria" panose="02040503050406030204" pitchFamily="18" charset="0"/>
                <a:cs typeface="Times New Roman" panose="02020603050405020304" pitchFamily="18" charset="0"/>
              </a:defRPr>
            </a:lvl1pPr>
          </a:lstStyle>
          <a:p>
            <a:r>
              <a:rPr lang="tr-TR"/>
              <a:t>YANSI BAŞLIĞI</a:t>
            </a:r>
            <a:endParaRPr lang="en-US"/>
          </a:p>
        </p:txBody>
      </p:sp>
      <p:sp>
        <p:nvSpPr>
          <p:cNvPr id="10" name="İçerik Yer Tutucusu 2"/>
          <p:cNvSpPr>
            <a:spLocks noGrp="1"/>
          </p:cNvSpPr>
          <p:nvPr>
            <p:ph idx="1"/>
          </p:nvPr>
        </p:nvSpPr>
        <p:spPr>
          <a:xfrm>
            <a:off x="1026867" y="1449625"/>
            <a:ext cx="10515600" cy="4351338"/>
          </a:xfrm>
        </p:spPr>
        <p:txBody>
          <a:bodyPr>
            <a:noAutofit/>
          </a:bodyPr>
          <a:lstStyle>
            <a:lvl1pPr marL="171450" indent="-171450">
              <a:buClr>
                <a:schemeClr val="accent5">
                  <a:lumMod val="75000"/>
                </a:schemeClr>
              </a:buClr>
              <a:buFont typeface="Wingdings" panose="05000000000000000000" pitchFamily="2" charset="2"/>
              <a:buChar char="Ø"/>
              <a:defRPr sz="2000">
                <a:latin typeface="Cambria" panose="02040503050406030204" pitchFamily="18" charset="0"/>
                <a:ea typeface="Cambria" panose="02040503050406030204" pitchFamily="18" charset="0"/>
              </a:defRPr>
            </a:lvl1pPr>
          </a:lstStyle>
          <a:p>
            <a:pPr>
              <a:buClr>
                <a:srgbClr val="9D1D1D"/>
              </a:buClr>
              <a:buFont typeface="Wingdings" panose="05000000000000000000" pitchFamily="2" charset="2"/>
              <a:buChar char="v"/>
            </a:pPr>
            <a:endParaRPr lang="tr-TR" sz="2800">
              <a:latin typeface="Garamond" panose="02020404030301010803" pitchFamily="18" charset="0"/>
              <a:cs typeface="Arial" panose="020B0604020202020204" pitchFamily="34" charset="0"/>
            </a:endParaRPr>
          </a:p>
          <a:p>
            <a:pPr>
              <a:buClr>
                <a:srgbClr val="9D1D1D"/>
              </a:buClr>
              <a:buFont typeface="Wingdings" panose="05000000000000000000" pitchFamily="2" charset="2"/>
              <a:buChar char="v"/>
            </a:pPr>
            <a:endParaRPr lang="tr-TR" sz="2800">
              <a:latin typeface="Garamond" panose="02020404030301010803" pitchFamily="18" charset="0"/>
              <a:cs typeface="Arial" panose="020B0604020202020204" pitchFamily="34" charset="0"/>
            </a:endParaRPr>
          </a:p>
          <a:p>
            <a:pPr>
              <a:buClr>
                <a:srgbClr val="9D1D1D"/>
              </a:buClr>
              <a:buFont typeface="Wingdings" panose="05000000000000000000" pitchFamily="2" charset="2"/>
              <a:buChar char="v"/>
            </a:pPr>
            <a:endParaRPr lang="tr-TR" sz="2800">
              <a:latin typeface="Garamond" panose="02020404030301010803" pitchFamily="18" charset="0"/>
              <a:cs typeface="Arial" panose="020B0604020202020204" pitchFamily="34" charset="0"/>
            </a:endParaRPr>
          </a:p>
          <a:p>
            <a:pPr>
              <a:buClr>
                <a:srgbClr val="9D1D1D"/>
              </a:buClr>
              <a:buFont typeface="Wingdings" panose="05000000000000000000" pitchFamily="2" charset="2"/>
              <a:buChar char="v"/>
            </a:pPr>
            <a:endParaRPr lang="tr-TR" sz="2800">
              <a:latin typeface="Garamond" panose="02020404030301010803" pitchFamily="18" charset="0"/>
              <a:cs typeface="Arial" panose="020B0604020202020204" pitchFamily="34" charset="0"/>
            </a:endParaRPr>
          </a:p>
          <a:p>
            <a:pPr>
              <a:buClr>
                <a:srgbClr val="9D1D1D"/>
              </a:buClr>
              <a:buFont typeface="Wingdings" panose="05000000000000000000" pitchFamily="2" charset="2"/>
              <a:buChar char="v"/>
            </a:pPr>
            <a:endParaRPr lang="tr-TR" sz="2800">
              <a:latin typeface="Garamond" panose="02020404030301010803" pitchFamily="18" charset="0"/>
              <a:cs typeface="Arial" panose="020B0604020202020204" pitchFamily="34" charset="0"/>
            </a:endParaRPr>
          </a:p>
          <a:p>
            <a:pPr>
              <a:buClr>
                <a:srgbClr val="9D1D1D"/>
              </a:buClr>
              <a:buFont typeface="Wingdings" panose="05000000000000000000" pitchFamily="2" charset="2"/>
              <a:buChar char="v"/>
            </a:pPr>
            <a:endParaRPr lang="tr-TR" sz="2800">
              <a:latin typeface="Garamond" panose="02020404030301010803" pitchFamily="18" charset="0"/>
              <a:cs typeface="Arial" panose="020B0604020202020204" pitchFamily="34" charset="0"/>
            </a:endParaRPr>
          </a:p>
        </p:txBody>
      </p:sp>
    </p:spTree>
    <p:extLst>
      <p:ext uri="{BB962C8B-B14F-4D97-AF65-F5344CB8AC3E}">
        <p14:creationId xmlns:p14="http://schemas.microsoft.com/office/powerpoint/2010/main" val="29702607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CC297824-ADFA-4B18-9B98-A14E7805314C}" type="datetime1">
              <a:rPr lang="en-US" smtClean="0"/>
              <a:t>2/21/2025</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964FEF47-0BC9-43F1-A28E-D23A1DDFCF4A}" type="slidenum">
              <a:rPr lang="tr-TR" smtClean="0"/>
              <a:t>‹#›</a:t>
            </a:fld>
            <a:endParaRPr lang="tr-TR"/>
          </a:p>
        </p:txBody>
      </p:sp>
    </p:spTree>
    <p:extLst>
      <p:ext uri="{BB962C8B-B14F-4D97-AF65-F5344CB8AC3E}">
        <p14:creationId xmlns:p14="http://schemas.microsoft.com/office/powerpoint/2010/main" val="402579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40318" y="457200"/>
            <a:ext cx="3932767" cy="1600200"/>
          </a:xfrm>
        </p:spPr>
        <p:txBody>
          <a:bodyPr anchor="b"/>
          <a:lstStyle>
            <a:lvl1pPr>
              <a:defRPr sz="3200"/>
            </a:lvl1pPr>
          </a:lstStyle>
          <a:p>
            <a:r>
              <a:rPr lang="tr-TR"/>
              <a:t>Asıl başlık stili için tıklatın</a:t>
            </a:r>
          </a:p>
        </p:txBody>
      </p:sp>
      <p:sp>
        <p:nvSpPr>
          <p:cNvPr id="3" name="İçerik Yer Tutucusu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p:cNvSpPr>
            <a:spLocks noGrp="1"/>
          </p:cNvSpPr>
          <p:nvPr>
            <p:ph type="dt" sz="half" idx="10"/>
          </p:nvPr>
        </p:nvSpPr>
        <p:spPr/>
        <p:txBody>
          <a:bodyPr/>
          <a:lstStyle/>
          <a:p>
            <a:fld id="{BD0F62AF-9D04-460D-AB6D-9B7EC07D7CCA}" type="datetime1">
              <a:rPr lang="en-US" smtClean="0"/>
              <a:t>2/21/2025</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64FEF47-0BC9-43F1-A28E-D23A1DDFCF4A}" type="slidenum">
              <a:rPr lang="tr-TR" smtClean="0"/>
              <a:t>‹#›</a:t>
            </a:fld>
            <a:endParaRPr lang="tr-TR"/>
          </a:p>
        </p:txBody>
      </p:sp>
    </p:spTree>
    <p:extLst>
      <p:ext uri="{BB962C8B-B14F-4D97-AF65-F5344CB8AC3E}">
        <p14:creationId xmlns:p14="http://schemas.microsoft.com/office/powerpoint/2010/main" val="7693084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40318" y="457200"/>
            <a:ext cx="3932767" cy="1600200"/>
          </a:xfrm>
        </p:spPr>
        <p:txBody>
          <a:bodyPr anchor="b"/>
          <a:lstStyle>
            <a:lvl1pPr>
              <a:defRPr sz="3200"/>
            </a:lvl1pPr>
          </a:lstStyle>
          <a:p>
            <a:r>
              <a:rPr lang="tr-TR"/>
              <a:t>Asıl başlık stili için tıklatın</a:t>
            </a:r>
          </a:p>
        </p:txBody>
      </p:sp>
      <p:sp>
        <p:nvSpPr>
          <p:cNvPr id="3" name="Resim Yer Tutucusu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p:cNvSpPr>
            <a:spLocks noGrp="1"/>
          </p:cNvSpPr>
          <p:nvPr>
            <p:ph type="dt" sz="half" idx="10"/>
          </p:nvPr>
        </p:nvSpPr>
        <p:spPr/>
        <p:txBody>
          <a:bodyPr/>
          <a:lstStyle/>
          <a:p>
            <a:fld id="{94AF27FB-D74D-4364-BAC6-7785018F9B01}" type="datetime1">
              <a:rPr lang="en-US" smtClean="0"/>
              <a:t>2/21/2025</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64FEF47-0BC9-43F1-A28E-D23A1DDFCF4A}" type="slidenum">
              <a:rPr lang="tr-TR" smtClean="0"/>
              <a:t>‹#›</a:t>
            </a:fld>
            <a:endParaRPr lang="tr-TR"/>
          </a:p>
        </p:txBody>
      </p:sp>
    </p:spTree>
    <p:extLst>
      <p:ext uri="{BB962C8B-B14F-4D97-AF65-F5344CB8AC3E}">
        <p14:creationId xmlns:p14="http://schemas.microsoft.com/office/powerpoint/2010/main" val="17802018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2.xml"/><Relationship Id="rId3" Type="http://schemas.openxmlformats.org/officeDocument/2006/relationships/slideLayout" Target="../slideLayouts/slideLayout37.xml"/><Relationship Id="rId7" Type="http://schemas.openxmlformats.org/officeDocument/2006/relationships/slideLayout" Target="../slideLayouts/slideLayout41.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5" Type="http://schemas.openxmlformats.org/officeDocument/2006/relationships/slideLayout" Target="../slideLayouts/slideLayout39.xml"/><Relationship Id="rId4" Type="http://schemas.openxmlformats.org/officeDocument/2006/relationships/slideLayout" Target="../slideLayouts/slideLayout38.xml"/><Relationship Id="rId9" Type="http://schemas.openxmlformats.org/officeDocument/2006/relationships/theme" Target="../theme/theme4.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0.xml"/><Relationship Id="rId3" Type="http://schemas.openxmlformats.org/officeDocument/2006/relationships/slideLayout" Target="../slideLayouts/slideLayout45.xml"/><Relationship Id="rId7" Type="http://schemas.openxmlformats.org/officeDocument/2006/relationships/slideLayout" Target="../slideLayouts/slideLayout49.xml"/><Relationship Id="rId12" Type="http://schemas.openxmlformats.org/officeDocument/2006/relationships/theme" Target="../theme/theme5.xml"/><Relationship Id="rId2" Type="http://schemas.openxmlformats.org/officeDocument/2006/relationships/slideLayout" Target="../slideLayouts/slideLayout44.xml"/><Relationship Id="rId1" Type="http://schemas.openxmlformats.org/officeDocument/2006/relationships/slideLayout" Target="../slideLayouts/slideLayout43.xml"/><Relationship Id="rId6" Type="http://schemas.openxmlformats.org/officeDocument/2006/relationships/slideLayout" Target="../slideLayouts/slideLayout48.xml"/><Relationship Id="rId11" Type="http://schemas.openxmlformats.org/officeDocument/2006/relationships/slideLayout" Target="../slideLayouts/slideLayout53.xml"/><Relationship Id="rId5" Type="http://schemas.openxmlformats.org/officeDocument/2006/relationships/slideLayout" Target="../slideLayouts/slideLayout47.xml"/><Relationship Id="rId10" Type="http://schemas.openxmlformats.org/officeDocument/2006/relationships/slideLayout" Target="../slideLayouts/slideLayout52.xml"/><Relationship Id="rId4" Type="http://schemas.openxmlformats.org/officeDocument/2006/relationships/slideLayout" Target="../slideLayouts/slideLayout46.xml"/><Relationship Id="rId9" Type="http://schemas.openxmlformats.org/officeDocument/2006/relationships/slideLayout" Target="../slideLayouts/slideLayout51.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1.xml"/><Relationship Id="rId13" Type="http://schemas.openxmlformats.org/officeDocument/2006/relationships/slideLayout" Target="../slideLayouts/slideLayout66.xml"/><Relationship Id="rId3" Type="http://schemas.openxmlformats.org/officeDocument/2006/relationships/slideLayout" Target="../slideLayouts/slideLayout56.xml"/><Relationship Id="rId7" Type="http://schemas.openxmlformats.org/officeDocument/2006/relationships/slideLayout" Target="../slideLayouts/slideLayout60.xml"/><Relationship Id="rId12" Type="http://schemas.openxmlformats.org/officeDocument/2006/relationships/slideLayout" Target="../slideLayouts/slideLayout65.xml"/><Relationship Id="rId2" Type="http://schemas.openxmlformats.org/officeDocument/2006/relationships/slideLayout" Target="../slideLayouts/slideLayout55.xml"/><Relationship Id="rId16" Type="http://schemas.openxmlformats.org/officeDocument/2006/relationships/image" Target="../media/image2.png"/><Relationship Id="rId1" Type="http://schemas.openxmlformats.org/officeDocument/2006/relationships/slideLayout" Target="../slideLayouts/slideLayout54.xml"/><Relationship Id="rId6" Type="http://schemas.openxmlformats.org/officeDocument/2006/relationships/slideLayout" Target="../slideLayouts/slideLayout59.xml"/><Relationship Id="rId11" Type="http://schemas.openxmlformats.org/officeDocument/2006/relationships/slideLayout" Target="../slideLayouts/slideLayout64.xml"/><Relationship Id="rId5" Type="http://schemas.openxmlformats.org/officeDocument/2006/relationships/slideLayout" Target="../slideLayouts/slideLayout58.xml"/><Relationship Id="rId15" Type="http://schemas.openxmlformats.org/officeDocument/2006/relationships/theme" Target="../theme/theme6.xml"/><Relationship Id="rId10" Type="http://schemas.openxmlformats.org/officeDocument/2006/relationships/slideLayout" Target="../slideLayouts/slideLayout63.xml"/><Relationship Id="rId4" Type="http://schemas.openxmlformats.org/officeDocument/2006/relationships/slideLayout" Target="../slideLayouts/slideLayout57.xml"/><Relationship Id="rId9" Type="http://schemas.openxmlformats.org/officeDocument/2006/relationships/slideLayout" Target="../slideLayouts/slideLayout62.xml"/><Relationship Id="rId14" Type="http://schemas.openxmlformats.org/officeDocument/2006/relationships/slideLayout" Target="../slideLayouts/slideLayout6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6"/>
            <a:ext cx="10515600" cy="1325563"/>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838200" y="6356351"/>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93B058-05F4-41B6-A181-B9A84898DE38}" type="datetime1">
              <a:rPr lang="en-US" smtClean="0"/>
              <a:t>2/21/2025</a:t>
            </a:fld>
            <a:endParaRPr lang="tr-TR"/>
          </a:p>
        </p:txBody>
      </p:sp>
      <p:sp>
        <p:nvSpPr>
          <p:cNvPr id="5" name="Altbilgi Yer Tutucusu 4"/>
          <p:cNvSpPr>
            <a:spLocks noGrp="1"/>
          </p:cNvSpPr>
          <p:nvPr>
            <p:ph type="ftr" sz="quarter" idx="3"/>
          </p:nvPr>
        </p:nvSpPr>
        <p:spPr>
          <a:xfrm>
            <a:off x="4038600" y="635635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64FEF47-0BC9-43F1-A28E-D23A1DDFCF4A}" type="slidenum">
              <a:rPr lang="tr-TR" smtClean="0"/>
              <a:t>‹#›</a:t>
            </a:fld>
            <a:endParaRPr lang="tr-TR"/>
          </a:p>
        </p:txBody>
      </p:sp>
    </p:spTree>
    <p:extLst>
      <p:ext uri="{BB962C8B-B14F-4D97-AF65-F5344CB8AC3E}">
        <p14:creationId xmlns:p14="http://schemas.microsoft.com/office/powerpoint/2010/main" val="4118522143"/>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 id="2147483732" r:id="rId12"/>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6"/>
            <a:ext cx="10515600" cy="1325563"/>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838200" y="6356351"/>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ED2EF3-8EF5-47FA-B7C0-DE067F9FDA5F}" type="datetime1">
              <a:rPr lang="en-US" smtClean="0"/>
              <a:t>2/21/2025</a:t>
            </a:fld>
            <a:endParaRPr lang="tr-TR"/>
          </a:p>
        </p:txBody>
      </p:sp>
      <p:sp>
        <p:nvSpPr>
          <p:cNvPr id="5" name="Altbilgi Yer Tutucusu 4"/>
          <p:cNvSpPr>
            <a:spLocks noGrp="1"/>
          </p:cNvSpPr>
          <p:nvPr>
            <p:ph type="ftr" sz="quarter" idx="3"/>
          </p:nvPr>
        </p:nvSpPr>
        <p:spPr>
          <a:xfrm>
            <a:off x="4038600" y="635635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3B117C-F9D4-46D5-B41D-87C45773BC26}" type="slidenum">
              <a:rPr lang="tr-TR" smtClean="0"/>
              <a:t>‹#›</a:t>
            </a:fld>
            <a:endParaRPr lang="tr-TR"/>
          </a:p>
        </p:txBody>
      </p:sp>
    </p:spTree>
    <p:extLst>
      <p:ext uri="{BB962C8B-B14F-4D97-AF65-F5344CB8AC3E}">
        <p14:creationId xmlns:p14="http://schemas.microsoft.com/office/powerpoint/2010/main" val="979640768"/>
      </p:ext>
    </p:extLst>
  </p:cSld>
  <p:clrMap bg1="lt1" tx1="dk1" bg2="lt2" tx2="dk2" accent1="accent1" accent2="accent2" accent3="accent3" accent4="accent4" accent5="accent5" accent6="accent6" hlink="hlink" folHlink="folHlink"/>
  <p:sldLayoutIdLst>
    <p:sldLayoutId id="2147483734" r:id="rId1"/>
    <p:sldLayoutId id="2147483735" r:id="rId2"/>
    <p:sldLayoutId id="2147483736" r:id="rId3"/>
    <p:sldLayoutId id="2147483737" r:id="rId4"/>
    <p:sldLayoutId id="2147483738" r:id="rId5"/>
    <p:sldLayoutId id="2147483739" r:id="rId6"/>
    <p:sldLayoutId id="2147483740" r:id="rId7"/>
    <p:sldLayoutId id="2147483741" r:id="rId8"/>
    <p:sldLayoutId id="2147483742" r:id="rId9"/>
    <p:sldLayoutId id="2147483743" r:id="rId10"/>
    <p:sldLayoutId id="2147483744"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6"/>
            <a:ext cx="10515600" cy="1325563"/>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838200" y="6356351"/>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820D9C-54E3-474B-AEEF-08AC01EF4185}" type="datetime1">
              <a:rPr lang="en-US" smtClean="0"/>
              <a:t>2/21/2025</a:t>
            </a:fld>
            <a:endParaRPr lang="tr-TR"/>
          </a:p>
        </p:txBody>
      </p:sp>
      <p:sp>
        <p:nvSpPr>
          <p:cNvPr id="5" name="Altbilgi Yer Tutucusu 4"/>
          <p:cNvSpPr>
            <a:spLocks noGrp="1"/>
          </p:cNvSpPr>
          <p:nvPr>
            <p:ph type="ftr" sz="quarter" idx="3"/>
          </p:nvPr>
        </p:nvSpPr>
        <p:spPr>
          <a:xfrm>
            <a:off x="4038600" y="635635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8292884-4097-4ADF-87B2-EE356CE5A6AB}" type="slidenum">
              <a:rPr lang="tr-TR" smtClean="0"/>
              <a:t>‹#›</a:t>
            </a:fld>
            <a:endParaRPr lang="tr-TR"/>
          </a:p>
        </p:txBody>
      </p:sp>
    </p:spTree>
    <p:extLst>
      <p:ext uri="{BB962C8B-B14F-4D97-AF65-F5344CB8AC3E}">
        <p14:creationId xmlns:p14="http://schemas.microsoft.com/office/powerpoint/2010/main" val="464322240"/>
      </p:ext>
    </p:extLst>
  </p:cSld>
  <p:clrMap bg1="lt1" tx1="dk1" bg2="lt2" tx2="dk2" accent1="accent1" accent2="accent2" accent3="accent3" accent4="accent4" accent5="accent5" accent6="accent6" hlink="hlink" folHlink="folHlink"/>
  <p:sldLayoutIdLst>
    <p:sldLayoutId id="2147483746" r:id="rId1"/>
    <p:sldLayoutId id="2147483747" r:id="rId2"/>
    <p:sldLayoutId id="2147483748" r:id="rId3"/>
    <p:sldLayoutId id="2147483749" r:id="rId4"/>
    <p:sldLayoutId id="2147483750" r:id="rId5"/>
    <p:sldLayoutId id="2147483751" r:id="rId6"/>
    <p:sldLayoutId id="2147483752" r:id="rId7"/>
    <p:sldLayoutId id="2147483753" r:id="rId8"/>
    <p:sldLayoutId id="2147483754" r:id="rId9"/>
    <p:sldLayoutId id="2147483755" r:id="rId10"/>
    <p:sldLayoutId id="2147483756"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6"/>
            <a:ext cx="10515600" cy="1325563"/>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838200" y="6356351"/>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AEC9037-56D1-4DEA-ABE5-0C55EF75D523}" type="datetime1">
              <a:rPr lang="en-US" smtClean="0"/>
              <a:t>2/21/2025</a:t>
            </a:fld>
            <a:endParaRPr lang="tr-TR"/>
          </a:p>
        </p:txBody>
      </p:sp>
      <p:sp>
        <p:nvSpPr>
          <p:cNvPr id="5" name="Altbilgi Yer Tutucusu 4"/>
          <p:cNvSpPr>
            <a:spLocks noGrp="1"/>
          </p:cNvSpPr>
          <p:nvPr>
            <p:ph type="ftr" sz="quarter" idx="3"/>
          </p:nvPr>
        </p:nvSpPr>
        <p:spPr>
          <a:xfrm>
            <a:off x="4038600" y="635635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62A676-7EAD-4A88-92E7-D75C369EE8D7}" type="slidenum">
              <a:rPr lang="tr-TR" smtClean="0"/>
              <a:t>‹#›</a:t>
            </a:fld>
            <a:endParaRPr lang="tr-TR"/>
          </a:p>
        </p:txBody>
      </p:sp>
    </p:spTree>
    <p:extLst>
      <p:ext uri="{BB962C8B-B14F-4D97-AF65-F5344CB8AC3E}">
        <p14:creationId xmlns:p14="http://schemas.microsoft.com/office/powerpoint/2010/main" val="2007744181"/>
      </p:ext>
    </p:extLst>
  </p:cSld>
  <p:clrMap bg1="lt1" tx1="dk1" bg2="lt2" tx2="dk2" accent1="accent1" accent2="accent2" accent3="accent3" accent4="accent4" accent5="accent5" accent6="accent6" hlink="hlink" folHlink="folHlink"/>
  <p:sldLayoutIdLst>
    <p:sldLayoutId id="2147483761" r:id="rId1"/>
    <p:sldLayoutId id="2147483762" r:id="rId2"/>
    <p:sldLayoutId id="2147483763" r:id="rId3"/>
    <p:sldLayoutId id="2147483764" r:id="rId4"/>
    <p:sldLayoutId id="2147483765" r:id="rId5"/>
    <p:sldLayoutId id="2147483766" r:id="rId6"/>
    <p:sldLayoutId id="2147483767" r:id="rId7"/>
    <p:sldLayoutId id="2147483768" r:id="rId8"/>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B2842B-21C4-4860-B53F-5D5CAE714EDF}" type="datetime1">
              <a:rPr lang="en-US" smtClean="0"/>
              <a:t>2/21/2025</a:t>
            </a:fld>
            <a:endParaRPr lang="tr-T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5776FF-AC16-4B72-9C8A-C6C7B834E379}" type="slidenum">
              <a:rPr lang="tr-TR" smtClean="0"/>
              <a:t>‹#›</a:t>
            </a:fld>
            <a:endParaRPr lang="tr-TR"/>
          </a:p>
        </p:txBody>
      </p:sp>
    </p:spTree>
    <p:extLst>
      <p:ext uri="{BB962C8B-B14F-4D97-AF65-F5344CB8AC3E}">
        <p14:creationId xmlns:p14="http://schemas.microsoft.com/office/powerpoint/2010/main" val="2135186873"/>
      </p:ext>
    </p:extLst>
  </p:cSld>
  <p:clrMap bg1="lt1" tx1="dk1" bg2="lt2" tx2="dk2" accent1="accent1" accent2="accent2" accent3="accent3" accent4="accent4" accent5="accent5" accent6="accent6" hlink="hlink" folHlink="folHlink"/>
  <p:sldLayoutIdLst>
    <p:sldLayoutId id="2147483771" r:id="rId1"/>
    <p:sldLayoutId id="2147483772" r:id="rId2"/>
    <p:sldLayoutId id="2147483773" r:id="rId3"/>
    <p:sldLayoutId id="2147483774" r:id="rId4"/>
    <p:sldLayoutId id="2147483775" r:id="rId5"/>
    <p:sldLayoutId id="2147483776" r:id="rId6"/>
    <p:sldLayoutId id="2147483777" r:id="rId7"/>
    <p:sldLayoutId id="2147483778" r:id="rId8"/>
    <p:sldLayoutId id="2147483779" r:id="rId9"/>
    <p:sldLayoutId id="2147483780" r:id="rId10"/>
    <p:sldLayoutId id="2147483781"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FD5017-CF02-4C29-B765-44584DE6C3BF}" type="datetime1">
              <a:rPr lang="en-US" smtClean="0"/>
              <a:t>2/21/2025</a:t>
            </a:fld>
            <a:endParaRPr lang="tr-T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5776FF-AC16-4B72-9C8A-C6C7B834E379}" type="slidenum">
              <a:rPr lang="tr-TR" smtClean="0"/>
              <a:t>‹#›</a:t>
            </a:fld>
            <a:endParaRPr lang="tr-TR"/>
          </a:p>
        </p:txBody>
      </p:sp>
      <p:pic>
        <p:nvPicPr>
          <p:cNvPr id="7" name="Resim 6">
            <a:extLst>
              <a:ext uri="{FF2B5EF4-FFF2-40B4-BE49-F238E27FC236}">
                <a16:creationId xmlns:a16="http://schemas.microsoft.com/office/drawing/2014/main" id="{241CA648-8299-4922-984B-79BD00C94040}"/>
              </a:ext>
            </a:extLst>
          </p:cNvPr>
          <p:cNvPicPr>
            <a:picLocks noChangeAspect="1"/>
          </p:cNvPicPr>
          <p:nvPr userDrawn="1"/>
        </p:nvPicPr>
        <p:blipFill>
          <a:blip r:embed="rId16">
            <a:extLst>
              <a:ext uri="{28A0092B-C50C-407E-A947-70E740481C1C}">
                <a14:useLocalDpi xmlns:a14="http://schemas.microsoft.com/office/drawing/2010/main" val="0"/>
              </a:ext>
            </a:extLst>
          </a:blip>
          <a:srcRect/>
          <a:stretch/>
        </p:blipFill>
        <p:spPr>
          <a:xfrm>
            <a:off x="0" y="0"/>
            <a:ext cx="12192000" cy="6858000"/>
          </a:xfrm>
          <a:prstGeom prst="rect">
            <a:avLst/>
          </a:prstGeom>
        </p:spPr>
      </p:pic>
    </p:spTree>
    <p:extLst>
      <p:ext uri="{BB962C8B-B14F-4D97-AF65-F5344CB8AC3E}">
        <p14:creationId xmlns:p14="http://schemas.microsoft.com/office/powerpoint/2010/main" val="3011849945"/>
      </p:ext>
    </p:extLst>
  </p:cSld>
  <p:clrMap bg1="lt1" tx1="dk1" bg2="lt2" tx2="dk2" accent1="accent1" accent2="accent2" accent3="accent3" accent4="accent4" accent5="accent5" accent6="accent6" hlink="hlink" folHlink="folHlink"/>
  <p:sldLayoutIdLst>
    <p:sldLayoutId id="2147483783" r:id="rId1"/>
    <p:sldLayoutId id="2147483784" r:id="rId2"/>
    <p:sldLayoutId id="2147483794" r:id="rId3"/>
    <p:sldLayoutId id="2147483785" r:id="rId4"/>
    <p:sldLayoutId id="2147483786" r:id="rId5"/>
    <p:sldLayoutId id="2147483787" r:id="rId6"/>
    <p:sldLayoutId id="2147483788" r:id="rId7"/>
    <p:sldLayoutId id="2147483789" r:id="rId8"/>
    <p:sldLayoutId id="2147483790" r:id="rId9"/>
    <p:sldLayoutId id="2147483791" r:id="rId10"/>
    <p:sldLayoutId id="2147483792" r:id="rId11"/>
    <p:sldLayoutId id="2147483793" r:id="rId12"/>
    <p:sldLayoutId id="2147483709" r:id="rId13"/>
    <p:sldLayoutId id="2147483710" r:id="rId14"/>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5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5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5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5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5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5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5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Metin kutusu 7">
            <a:extLst>
              <a:ext uri="{FF2B5EF4-FFF2-40B4-BE49-F238E27FC236}">
                <a16:creationId xmlns:a16="http://schemas.microsoft.com/office/drawing/2014/main" id="{A3948C96-EAF5-44AA-9EF6-A8AAB65CC645}"/>
              </a:ext>
            </a:extLst>
          </p:cNvPr>
          <p:cNvSpPr txBox="1"/>
          <p:nvPr/>
        </p:nvSpPr>
        <p:spPr>
          <a:xfrm>
            <a:off x="1050068" y="5039295"/>
            <a:ext cx="10091853" cy="707886"/>
          </a:xfrm>
          <a:prstGeom prst="rect">
            <a:avLst/>
          </a:prstGeom>
          <a:noFill/>
        </p:spPr>
        <p:txBody>
          <a:bodyPr wrap="square" rtlCol="0">
            <a:spAutoFit/>
          </a:bodyPr>
          <a:lstStyle/>
          <a:p>
            <a:pPr algn="ctr"/>
            <a:r>
              <a:rPr lang="tr-TR" sz="4000" b="1" dirty="0">
                <a:latin typeface="Garamond" panose="02020404030301010803" pitchFamily="18" charset="0"/>
                <a:ea typeface="Cambria" panose="02040503050406030204" pitchFamily="18" charset="0"/>
              </a:rPr>
              <a:t>SİGORTA PRİMİ TEŞVİKLERİ</a:t>
            </a:r>
          </a:p>
        </p:txBody>
      </p:sp>
      <p:sp>
        <p:nvSpPr>
          <p:cNvPr id="2" name="Dikdörtgen 1"/>
          <p:cNvSpPr/>
          <p:nvPr/>
        </p:nvSpPr>
        <p:spPr>
          <a:xfrm>
            <a:off x="4304319" y="5626894"/>
            <a:ext cx="3583353" cy="1169551"/>
          </a:xfrm>
          <a:prstGeom prst="rect">
            <a:avLst/>
          </a:prstGeom>
        </p:spPr>
        <p:txBody>
          <a:bodyPr wrap="none" lIns="91440" tIns="45720" rIns="91440" bIns="45720" anchor="t">
            <a:spAutoFit/>
          </a:bodyPr>
          <a:lstStyle/>
          <a:p>
            <a:pPr algn="ctr"/>
            <a:r>
              <a:rPr lang="tr-TR" sz="3200" dirty="0">
                <a:latin typeface="Garamond"/>
                <a:ea typeface="Cambria"/>
              </a:rPr>
              <a:t>2025</a:t>
            </a:r>
            <a:endParaRPr lang="tr-TR" sz="2800" dirty="0">
              <a:latin typeface="Garamond"/>
              <a:ea typeface="Cambria"/>
            </a:endParaRPr>
          </a:p>
          <a:p>
            <a:pPr algn="ctr"/>
            <a:endParaRPr lang="tr-TR" dirty="0">
              <a:latin typeface="Garamond"/>
              <a:ea typeface="Cambria"/>
            </a:endParaRPr>
          </a:p>
          <a:p>
            <a:pPr algn="ctr"/>
            <a:r>
              <a:rPr lang="tr-TR" sz="2000" dirty="0">
                <a:latin typeface="Garamond"/>
                <a:ea typeface="Cambria"/>
              </a:rPr>
              <a:t>Sigorta Primleri Genel Müdürlüğü</a:t>
            </a:r>
          </a:p>
        </p:txBody>
      </p:sp>
    </p:spTree>
    <p:extLst>
      <p:ext uri="{BB962C8B-B14F-4D97-AF65-F5344CB8AC3E}">
        <p14:creationId xmlns:p14="http://schemas.microsoft.com/office/powerpoint/2010/main" val="14897073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Tablo 20">
            <a:extLst>
              <a:ext uri="{FF2B5EF4-FFF2-40B4-BE49-F238E27FC236}">
                <a16:creationId xmlns:a16="http://schemas.microsoft.com/office/drawing/2014/main" id="{D3235B00-4990-49B1-9373-38046AF00DFF}"/>
              </a:ext>
            </a:extLst>
          </p:cNvPr>
          <p:cNvGraphicFramePr>
            <a:graphicFrameLocks noGrp="1"/>
          </p:cNvGraphicFramePr>
          <p:nvPr>
            <p:extLst>
              <p:ext uri="{D42A27DB-BD31-4B8C-83A1-F6EECF244321}">
                <p14:modId xmlns:p14="http://schemas.microsoft.com/office/powerpoint/2010/main" val="261237240"/>
              </p:ext>
            </p:extLst>
          </p:nvPr>
        </p:nvGraphicFramePr>
        <p:xfrm>
          <a:off x="63205" y="1264513"/>
          <a:ext cx="12075943" cy="5006143"/>
        </p:xfrm>
        <a:graphic>
          <a:graphicData uri="http://schemas.openxmlformats.org/drawingml/2006/table">
            <a:tbl>
              <a:tblPr firstRow="1" firstCol="1" bandRow="1">
                <a:tableStyleId>{5C22544A-7EE6-4342-B048-85BDC9FD1C3A}</a:tableStyleId>
              </a:tblPr>
              <a:tblGrid>
                <a:gridCol w="1772045">
                  <a:extLst>
                    <a:ext uri="{9D8B030D-6E8A-4147-A177-3AD203B41FA5}">
                      <a16:colId xmlns:a16="http://schemas.microsoft.com/office/drawing/2014/main" val="2564627808"/>
                    </a:ext>
                  </a:extLst>
                </a:gridCol>
                <a:gridCol w="1937426">
                  <a:extLst>
                    <a:ext uri="{9D8B030D-6E8A-4147-A177-3AD203B41FA5}">
                      <a16:colId xmlns:a16="http://schemas.microsoft.com/office/drawing/2014/main" val="3048014946"/>
                    </a:ext>
                  </a:extLst>
                </a:gridCol>
                <a:gridCol w="2186523">
                  <a:extLst>
                    <a:ext uri="{9D8B030D-6E8A-4147-A177-3AD203B41FA5}">
                      <a16:colId xmlns:a16="http://schemas.microsoft.com/office/drawing/2014/main" val="2577724729"/>
                    </a:ext>
                  </a:extLst>
                </a:gridCol>
                <a:gridCol w="1880539">
                  <a:extLst>
                    <a:ext uri="{9D8B030D-6E8A-4147-A177-3AD203B41FA5}">
                      <a16:colId xmlns:a16="http://schemas.microsoft.com/office/drawing/2014/main" val="3708009783"/>
                    </a:ext>
                  </a:extLst>
                </a:gridCol>
                <a:gridCol w="2040650">
                  <a:extLst>
                    <a:ext uri="{9D8B030D-6E8A-4147-A177-3AD203B41FA5}">
                      <a16:colId xmlns:a16="http://schemas.microsoft.com/office/drawing/2014/main" val="812310856"/>
                    </a:ext>
                  </a:extLst>
                </a:gridCol>
                <a:gridCol w="2258760">
                  <a:extLst>
                    <a:ext uri="{9D8B030D-6E8A-4147-A177-3AD203B41FA5}">
                      <a16:colId xmlns:a16="http://schemas.microsoft.com/office/drawing/2014/main" val="198867333"/>
                    </a:ext>
                  </a:extLst>
                </a:gridCol>
              </a:tblGrid>
              <a:tr h="306316">
                <a:tc gridSpan="3">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tr-TR" sz="1200" dirty="0">
                          <a:solidFill>
                            <a:schemeClr val="tx1"/>
                          </a:solidFill>
                          <a:effectLst/>
                          <a:latin typeface="Garamond" panose="02020404030301010803" pitchFamily="18" charset="0"/>
                        </a:rPr>
                        <a:t>PEK ALT SINIRINDAN</a:t>
                      </a:r>
                      <a:endParaRPr lang="tr-TR" sz="1200" b="1" kern="1200" dirty="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solidFill>
                      <a:schemeClr val="tx2">
                        <a:lumMod val="40000"/>
                        <a:lumOff val="60000"/>
                        <a:alpha val="58000"/>
                      </a:schemeClr>
                    </a:solidFill>
                  </a:tcPr>
                </a:tc>
                <a:tc hMerge="1">
                  <a:txBody>
                    <a:bodyPr/>
                    <a:lstStyle/>
                    <a:p>
                      <a:pPr marL="0" algn="ctr" defTabSz="914400" rtl="0" eaLnBrk="1" latinLnBrk="0" hangingPunct="1">
                        <a:lnSpc>
                          <a:spcPct val="107000"/>
                        </a:lnSpc>
                        <a:spcAft>
                          <a:spcPts val="0"/>
                        </a:spcAft>
                      </a:pPr>
                      <a:endParaRPr lang="tr-TR" sz="1300" b="1" kern="1200" dirty="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solidFill>
                      <a:schemeClr val="tx2">
                        <a:lumMod val="40000"/>
                        <a:lumOff val="60000"/>
                        <a:alpha val="58000"/>
                      </a:schemeClr>
                    </a:solidFill>
                  </a:tcPr>
                </a:tc>
                <a:tc hMerge="1">
                  <a:txBody>
                    <a:bodyPr/>
                    <a:lstStyle/>
                    <a:p>
                      <a:pPr marL="0" algn="ctr" defTabSz="914400" rtl="0" eaLnBrk="1" latinLnBrk="0" hangingPunct="1">
                        <a:lnSpc>
                          <a:spcPct val="107000"/>
                        </a:lnSpc>
                        <a:spcAft>
                          <a:spcPts val="0"/>
                        </a:spcAft>
                      </a:pPr>
                      <a:endParaRPr lang="tr-TR" sz="1300" b="1" kern="1200" dirty="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solidFill>
                      <a:schemeClr val="tx2">
                        <a:lumMod val="40000"/>
                        <a:lumOff val="60000"/>
                        <a:alpha val="58000"/>
                      </a:schemeClr>
                    </a:solidFill>
                  </a:tcPr>
                </a:tc>
                <a:tc gridSpan="3">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tr-TR" sz="1200" dirty="0">
                          <a:solidFill>
                            <a:schemeClr val="tx1"/>
                          </a:solidFill>
                          <a:effectLst/>
                          <a:latin typeface="Garamond" panose="02020404030301010803" pitchFamily="18" charset="0"/>
                        </a:rPr>
                        <a:t>PEK ÜST SINIRINDAN</a:t>
                      </a:r>
                      <a:endParaRPr lang="tr-TR" sz="12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1">
                        <a:alpha val="58000"/>
                      </a:schemeClr>
                    </a:solidFill>
                  </a:tcPr>
                </a:tc>
                <a:tc hMerge="1">
                  <a:txBody>
                    <a:bodyPr/>
                    <a:lstStyle/>
                    <a:p>
                      <a:pPr marL="0" algn="ctr" defTabSz="914400" rtl="0" eaLnBrk="1" latinLnBrk="0" hangingPunct="1">
                        <a:lnSpc>
                          <a:spcPct val="107000"/>
                        </a:lnSpc>
                        <a:spcAft>
                          <a:spcPts val="0"/>
                        </a:spcAft>
                      </a:pPr>
                      <a:endParaRPr lang="tr-TR" sz="1300" b="1" kern="1200" dirty="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solidFill>
                      <a:schemeClr val="accent1">
                        <a:alpha val="58000"/>
                      </a:schemeClr>
                    </a:solidFill>
                  </a:tcPr>
                </a:tc>
                <a:tc hMerge="1">
                  <a:txBody>
                    <a:bodyPr/>
                    <a:lstStyle/>
                    <a:p>
                      <a:pPr marL="0" algn="ctr" defTabSz="914400" rtl="0" eaLnBrk="1" latinLnBrk="0" hangingPunct="1">
                        <a:lnSpc>
                          <a:spcPct val="107000"/>
                        </a:lnSpc>
                        <a:spcAft>
                          <a:spcPts val="0"/>
                        </a:spcAft>
                      </a:pPr>
                      <a:endParaRPr lang="tr-TR" sz="1300" b="1" kern="1200" dirty="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solidFill>
                      <a:schemeClr val="accent1">
                        <a:alpha val="58000"/>
                      </a:schemeClr>
                    </a:solidFill>
                  </a:tcPr>
                </a:tc>
                <a:extLst>
                  <a:ext uri="{0D108BD9-81ED-4DB2-BD59-A6C34878D82A}">
                    <a16:rowId xmlns:a16="http://schemas.microsoft.com/office/drawing/2014/main" val="340633354"/>
                  </a:ext>
                </a:extLst>
              </a:tr>
              <a:tr h="201695">
                <a:tc gridSpan="6">
                  <a:txBody>
                    <a:bodyPr/>
                    <a:lstStyle/>
                    <a:p>
                      <a:pPr algn="ctr" fontAlgn="base">
                        <a:lnSpc>
                          <a:spcPct val="115000"/>
                        </a:lnSpc>
                        <a:spcAft>
                          <a:spcPts val="0"/>
                        </a:spcAft>
                      </a:pPr>
                      <a:r>
                        <a:rPr lang="tr-TR" sz="12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1,2,3,4 ve 5. BÖLGELER İMALAT DIŞI SEKTÖRLER</a:t>
                      </a:r>
                      <a:endParaRPr lang="tr-TR" sz="12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accent4">
                        <a:lumMod val="20000"/>
                        <a:lumOff val="80000"/>
                        <a:alpha val="58000"/>
                      </a:schemeClr>
                    </a:solidFill>
                  </a:tcPr>
                </a:tc>
                <a:tc hMerge="1">
                  <a:txBody>
                    <a:bodyPr/>
                    <a:lstStyle/>
                    <a:p>
                      <a:pPr algn="ctr" fontAlgn="base">
                        <a:lnSpc>
                          <a:spcPct val="115000"/>
                        </a:lnSpc>
                        <a:spcAft>
                          <a:spcPts val="0"/>
                        </a:spcAft>
                      </a:pP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tx2">
                        <a:lumMod val="40000"/>
                        <a:lumOff val="60000"/>
                        <a:alpha val="58000"/>
                      </a:schemeClr>
                    </a:solidFill>
                  </a:tcPr>
                </a:tc>
                <a:tc hMerge="1">
                  <a:txBody>
                    <a:bodyPr/>
                    <a:lstStyle/>
                    <a:p>
                      <a:pPr algn="ctr" fontAlgn="base">
                        <a:lnSpc>
                          <a:spcPct val="115000"/>
                        </a:lnSpc>
                        <a:spcAft>
                          <a:spcPts val="0"/>
                        </a:spcAft>
                      </a:pP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tx2">
                        <a:lumMod val="40000"/>
                        <a:lumOff val="60000"/>
                        <a:alpha val="58000"/>
                      </a:schemeClr>
                    </a:solidFill>
                  </a:tcPr>
                </a:tc>
                <a:tc hMerge="1">
                  <a:txBody>
                    <a:bodyPr/>
                    <a:lstStyle/>
                    <a:p>
                      <a:pPr marL="0" marR="0" lvl="0" indent="0" algn="ctr" defTabSz="914400" rtl="0" eaLnBrk="1" fontAlgn="base" latinLnBrk="0" hangingPunct="1">
                        <a:lnSpc>
                          <a:spcPct val="115000"/>
                        </a:lnSpc>
                        <a:spcBef>
                          <a:spcPts val="0"/>
                        </a:spcBef>
                        <a:spcAft>
                          <a:spcPts val="0"/>
                        </a:spcAft>
                        <a:buClrTx/>
                        <a:buSzTx/>
                        <a:buFontTx/>
                        <a:buNone/>
                        <a:tabLst/>
                        <a:defRPr/>
                      </a:pPr>
                      <a:endParaRPr lang="tr-TR" sz="1300" b="1" kern="12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accent4">
                        <a:alpha val="58000"/>
                      </a:schemeClr>
                    </a:solidFill>
                  </a:tcPr>
                </a:tc>
                <a:tc hMerge="1">
                  <a:txBody>
                    <a:bodyPr/>
                    <a:lstStyle/>
                    <a:p>
                      <a:endParaRPr lang="tr-TR"/>
                    </a:p>
                  </a:txBody>
                  <a:tcPr marL="68580" marR="68580" marT="0" marB="0">
                    <a:solidFill>
                      <a:schemeClr val="accent1">
                        <a:alpha val="58000"/>
                      </a:schemeClr>
                    </a:solidFill>
                  </a:tcPr>
                </a:tc>
                <a:tc hMerge="1">
                  <a:txBody>
                    <a:bodyPr/>
                    <a:lstStyle/>
                    <a:p>
                      <a:endParaRPr lang="tr-TR" dirty="0"/>
                    </a:p>
                  </a:txBody>
                  <a:tcPr marL="68580" marR="68580" marT="0" marB="0">
                    <a:solidFill>
                      <a:schemeClr val="accent1">
                        <a:alpha val="58000"/>
                      </a:schemeClr>
                    </a:solidFill>
                  </a:tcPr>
                </a:tc>
                <a:extLst>
                  <a:ext uri="{0D108BD9-81ED-4DB2-BD59-A6C34878D82A}">
                    <a16:rowId xmlns:a16="http://schemas.microsoft.com/office/drawing/2014/main" val="723532410"/>
                  </a:ext>
                </a:extLst>
              </a:tr>
              <a:tr h="548913">
                <a:tc>
                  <a:txBody>
                    <a:bodyPr/>
                    <a:lstStyle/>
                    <a:p>
                      <a:pPr marL="0" algn="ctr" defTabSz="914400" rtl="0" eaLnBrk="1" latinLnBrk="0" hangingPunct="1">
                        <a:lnSpc>
                          <a:spcPct val="107000"/>
                        </a:lnSpc>
                        <a:spcAft>
                          <a:spcPts val="0"/>
                        </a:spcAft>
                      </a:pPr>
                      <a:r>
                        <a:rPr lang="tr-TR" sz="12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TEŞVİKSİZ TUTAR</a:t>
                      </a:r>
                    </a:p>
                    <a:p>
                      <a:pPr marL="0" algn="ctr" defTabSz="914400" rtl="0" eaLnBrk="1" latinLnBrk="0" hangingPunct="1">
                        <a:lnSpc>
                          <a:spcPct val="107000"/>
                        </a:lnSpc>
                        <a:spcAft>
                          <a:spcPts val="0"/>
                        </a:spcAft>
                      </a:pPr>
                      <a:r>
                        <a:rPr lang="tr-TR" sz="12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(%37,75)</a:t>
                      </a:r>
                    </a:p>
                  </a:txBody>
                  <a:tcPr marL="68580" marR="68580" marT="0" marB="0" anchor="ctr">
                    <a:solidFill>
                      <a:schemeClr val="tx2">
                        <a:lumMod val="40000"/>
                        <a:lumOff val="60000"/>
                        <a:alpha val="40000"/>
                      </a:schemeClr>
                    </a:solidFill>
                  </a:tcPr>
                </a:tc>
                <a:tc>
                  <a:txBody>
                    <a:bodyPr/>
                    <a:lstStyle/>
                    <a:p>
                      <a:pPr marL="0" algn="ctr" defTabSz="914400" rtl="0" eaLnBrk="1" latinLnBrk="0" hangingPunct="1">
                        <a:lnSpc>
                          <a:spcPct val="107000"/>
                        </a:lnSpc>
                        <a:spcAft>
                          <a:spcPts val="0"/>
                        </a:spcAft>
                      </a:pPr>
                      <a:r>
                        <a:rPr lang="tr-TR" sz="12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  TUTARI</a:t>
                      </a:r>
                    </a:p>
                    <a:p>
                      <a:pPr marL="0" algn="ctr" defTabSz="914400" rtl="0" eaLnBrk="1" latinLnBrk="0" hangingPunct="1">
                        <a:lnSpc>
                          <a:spcPct val="107000"/>
                        </a:lnSpc>
                        <a:spcAft>
                          <a:spcPts val="0"/>
                        </a:spcAft>
                      </a:pPr>
                      <a:r>
                        <a:rPr lang="tr-TR" sz="12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(%4 + %16,75)</a:t>
                      </a:r>
                    </a:p>
                  </a:txBody>
                  <a:tcPr marL="68580" marR="68580" marT="0" marB="0" anchor="ctr">
                    <a:solidFill>
                      <a:schemeClr val="tx2">
                        <a:lumMod val="40000"/>
                        <a:lumOff val="60000"/>
                        <a:alpha val="40000"/>
                      </a:schemeClr>
                    </a:solidFill>
                  </a:tcPr>
                </a:tc>
                <a:tc>
                  <a:txBody>
                    <a:bodyPr/>
                    <a:lstStyle/>
                    <a:p>
                      <a:pPr marL="0" algn="ctr" defTabSz="914400" rtl="0" eaLnBrk="1" latinLnBrk="0" hangingPunct="1">
                        <a:lnSpc>
                          <a:spcPct val="107000"/>
                        </a:lnSpc>
                        <a:spcAft>
                          <a:spcPts val="0"/>
                        </a:spcAft>
                      </a:pPr>
                      <a:r>
                        <a:rPr lang="tr-TR" sz="12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 SONRASI TUTAR</a:t>
                      </a:r>
                    </a:p>
                    <a:p>
                      <a:pPr marL="0" algn="ctr" defTabSz="914400" rtl="0" eaLnBrk="1" latinLnBrk="0" hangingPunct="1">
                        <a:lnSpc>
                          <a:spcPct val="107000"/>
                        </a:lnSpc>
                        <a:spcAft>
                          <a:spcPts val="0"/>
                        </a:spcAft>
                      </a:pPr>
                      <a:r>
                        <a:rPr lang="tr-TR" sz="12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(%17)</a:t>
                      </a:r>
                    </a:p>
                  </a:txBody>
                  <a:tcPr marL="68580" marR="68580" marT="0" marB="0" anchor="ctr">
                    <a:solidFill>
                      <a:schemeClr val="tx2">
                        <a:lumMod val="40000"/>
                        <a:lumOff val="60000"/>
                        <a:alpha val="40000"/>
                      </a:schemeClr>
                    </a:solidFill>
                  </a:tcPr>
                </a:tc>
                <a:tc>
                  <a:txBody>
                    <a:bodyPr/>
                    <a:lstStyle/>
                    <a:p>
                      <a:pPr marL="0" algn="ctr" defTabSz="914400" rtl="0" eaLnBrk="1" latinLnBrk="0" hangingPunct="1">
                        <a:lnSpc>
                          <a:spcPct val="107000"/>
                        </a:lnSpc>
                        <a:spcAft>
                          <a:spcPts val="0"/>
                        </a:spcAft>
                      </a:pPr>
                      <a:r>
                        <a:rPr lang="tr-TR" sz="12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TEŞVİKSİZ TUTAR</a:t>
                      </a:r>
                    </a:p>
                    <a:p>
                      <a:pPr marL="0" algn="ctr" defTabSz="914400" rtl="0" eaLnBrk="1" latinLnBrk="0" hangingPunct="1">
                        <a:lnSpc>
                          <a:spcPct val="107000"/>
                        </a:lnSpc>
                        <a:spcAft>
                          <a:spcPts val="0"/>
                        </a:spcAft>
                      </a:pPr>
                      <a:r>
                        <a:rPr lang="tr-TR" sz="12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(%37,75)</a:t>
                      </a:r>
                    </a:p>
                  </a:txBody>
                  <a:tcPr marL="68580" marR="68580" marT="0" marB="0">
                    <a:solidFill>
                      <a:schemeClr val="accent1">
                        <a:alpha val="40000"/>
                      </a:schemeClr>
                    </a:solidFill>
                  </a:tcPr>
                </a:tc>
                <a:tc>
                  <a:txBody>
                    <a:bodyPr/>
                    <a:lstStyle/>
                    <a:p>
                      <a:pPr marL="0" algn="ctr" defTabSz="914400" rtl="0" eaLnBrk="1" latinLnBrk="0" hangingPunct="1">
                        <a:lnSpc>
                          <a:spcPct val="107000"/>
                        </a:lnSpc>
                        <a:spcAft>
                          <a:spcPts val="0"/>
                        </a:spcAft>
                      </a:pPr>
                      <a:r>
                        <a:rPr lang="tr-TR" sz="12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 TUTARI</a:t>
                      </a:r>
                    </a:p>
                    <a:p>
                      <a:pPr marL="0" algn="ctr" defTabSz="914400" rtl="0" eaLnBrk="1" latinLnBrk="0" hangingPunct="1">
                        <a:lnSpc>
                          <a:spcPct val="107000"/>
                        </a:lnSpc>
                        <a:spcAft>
                          <a:spcPts val="0"/>
                        </a:spcAft>
                      </a:pPr>
                      <a:r>
                        <a:rPr lang="tr-TR" sz="12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(%4xPEK + %16,75xA.Ü)</a:t>
                      </a:r>
                    </a:p>
                  </a:txBody>
                  <a:tcPr marL="68580" marR="68580" marT="0" marB="0">
                    <a:solidFill>
                      <a:schemeClr val="accent1">
                        <a:alpha val="40000"/>
                      </a:schemeClr>
                    </a:solidFill>
                  </a:tcPr>
                </a:tc>
                <a:tc>
                  <a:txBody>
                    <a:bodyPr/>
                    <a:lstStyle/>
                    <a:p>
                      <a:pPr marL="0" algn="ctr" defTabSz="914400" rtl="0" eaLnBrk="1" latinLnBrk="0" hangingPunct="1">
                        <a:lnSpc>
                          <a:spcPct val="107000"/>
                        </a:lnSpc>
                        <a:spcAft>
                          <a:spcPts val="0"/>
                        </a:spcAft>
                      </a:pPr>
                      <a:r>
                        <a:rPr lang="tr-TR" sz="12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 SONRASI TUTAR</a:t>
                      </a:r>
                    </a:p>
                    <a:p>
                      <a:pPr marL="0" algn="ctr" defTabSz="914400" rtl="0" eaLnBrk="1" latinLnBrk="0" hangingPunct="1">
                        <a:lnSpc>
                          <a:spcPct val="107000"/>
                        </a:lnSpc>
                        <a:spcAft>
                          <a:spcPts val="0"/>
                        </a:spcAft>
                      </a:pPr>
                      <a:r>
                        <a:rPr lang="tr-TR" sz="12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(%37,75 – (%5xPEK +% 16,75xA.Ü))</a:t>
                      </a:r>
                    </a:p>
                  </a:txBody>
                  <a:tcPr marL="68580" marR="68580" marT="0" marB="0">
                    <a:solidFill>
                      <a:schemeClr val="accent1">
                        <a:alpha val="40000"/>
                      </a:schemeClr>
                    </a:solidFill>
                  </a:tcPr>
                </a:tc>
                <a:extLst>
                  <a:ext uri="{0D108BD9-81ED-4DB2-BD59-A6C34878D82A}">
                    <a16:rowId xmlns:a16="http://schemas.microsoft.com/office/drawing/2014/main" val="2439625030"/>
                  </a:ext>
                </a:extLst>
              </a:tr>
              <a:tr h="354906">
                <a:tc>
                  <a:txBody>
                    <a:bodyPr/>
                    <a:lstStyle/>
                    <a:p>
                      <a:pPr marL="0" algn="ctr" defTabSz="914400" rtl="0" eaLnBrk="1" fontAlgn="ctr" latinLnBrk="0" hangingPunct="1">
                        <a:lnSpc>
                          <a:spcPct val="115000"/>
                        </a:lnSpc>
                        <a:spcAft>
                          <a:spcPts val="0"/>
                        </a:spcAft>
                      </a:pPr>
                      <a:r>
                        <a:rPr lang="tr-TR" sz="1400" b="1" kern="1200">
                          <a:solidFill>
                            <a:schemeClr val="bg1"/>
                          </a:solidFill>
                          <a:effectLst/>
                          <a:latin typeface="Garamond" panose="02020404030301010803" pitchFamily="18" charset="0"/>
                          <a:ea typeface="+mn-ea"/>
                          <a:cs typeface="+mn-cs"/>
                        </a:rPr>
                        <a:t>9.817,08 TL</a:t>
                      </a:r>
                    </a:p>
                  </a:txBody>
                  <a:tcPr marL="0" marR="0" marT="0" marB="0" anchor="ctr">
                    <a:solidFill>
                      <a:srgbClr val="00B050">
                        <a:alpha val="40000"/>
                      </a:srgbClr>
                    </a:solidFill>
                  </a:tcPr>
                </a:tc>
                <a:tc>
                  <a:txBody>
                    <a:bodyPr/>
                    <a:lstStyle/>
                    <a:p>
                      <a:pPr marL="0" algn="ctr" defTabSz="914400" rtl="0" eaLnBrk="1" fontAlgn="ctr" latinLnBrk="0" hangingPunct="1">
                        <a:lnSpc>
                          <a:spcPct val="115000"/>
                        </a:lnSpc>
                        <a:spcAft>
                          <a:spcPts val="0"/>
                        </a:spcAft>
                      </a:pPr>
                      <a:r>
                        <a:rPr lang="tr-TR" sz="1400" b="1" kern="1200">
                          <a:solidFill>
                            <a:schemeClr val="bg1"/>
                          </a:solidFill>
                          <a:effectLst/>
                          <a:latin typeface="Garamond" panose="02020404030301010803" pitchFamily="18" charset="0"/>
                          <a:ea typeface="+mn-ea"/>
                          <a:cs typeface="+mn-cs"/>
                        </a:rPr>
                        <a:t>5.396,14 TL</a:t>
                      </a:r>
                    </a:p>
                  </a:txBody>
                  <a:tcPr marL="0" marR="0" marT="0" marB="0" anchor="ctr">
                    <a:solidFill>
                      <a:srgbClr val="00B050">
                        <a:alpha val="40000"/>
                      </a:srgbClr>
                    </a:solidFill>
                  </a:tcPr>
                </a:tc>
                <a:tc>
                  <a:txBody>
                    <a:bodyPr/>
                    <a:lstStyle/>
                    <a:p>
                      <a:pPr marL="0" algn="ctr" defTabSz="914400" rtl="0" eaLnBrk="1" fontAlgn="ctr" latinLnBrk="0" hangingPunct="1">
                        <a:lnSpc>
                          <a:spcPct val="115000"/>
                        </a:lnSpc>
                        <a:spcAft>
                          <a:spcPts val="0"/>
                        </a:spcAft>
                      </a:pPr>
                      <a:r>
                        <a:rPr lang="tr-TR" sz="1400" b="1" kern="1200">
                          <a:solidFill>
                            <a:schemeClr val="bg1"/>
                          </a:solidFill>
                          <a:effectLst/>
                          <a:latin typeface="Garamond" panose="02020404030301010803" pitchFamily="18" charset="0"/>
                          <a:ea typeface="+mn-ea"/>
                          <a:cs typeface="+mn-cs"/>
                        </a:rPr>
                        <a:t>4.420,94 TL</a:t>
                      </a:r>
                    </a:p>
                  </a:txBody>
                  <a:tcPr marL="0" marR="0" marT="0" marB="0" anchor="ctr">
                    <a:solidFill>
                      <a:srgbClr val="00B050">
                        <a:alpha val="40000"/>
                      </a:srgbClr>
                    </a:solidFill>
                  </a:tcPr>
                </a:tc>
                <a:tc>
                  <a:txBody>
                    <a:bodyPr/>
                    <a:lstStyle/>
                    <a:p>
                      <a:pPr marL="0" algn="ctr" defTabSz="914400" rtl="0" eaLnBrk="1" fontAlgn="ctr" latinLnBrk="0" hangingPunct="1">
                        <a:lnSpc>
                          <a:spcPct val="115000"/>
                        </a:lnSpc>
                        <a:spcAft>
                          <a:spcPts val="0"/>
                        </a:spcAft>
                      </a:pPr>
                      <a:r>
                        <a:rPr lang="tr-TR" sz="1400" b="1" kern="1200">
                          <a:solidFill>
                            <a:schemeClr val="bg1"/>
                          </a:solidFill>
                          <a:effectLst/>
                          <a:latin typeface="Garamond" panose="02020404030301010803" pitchFamily="18" charset="0"/>
                          <a:ea typeface="+mn-ea"/>
                          <a:cs typeface="+mn-cs"/>
                        </a:rPr>
                        <a:t>73.628,13 TL</a:t>
                      </a:r>
                    </a:p>
                  </a:txBody>
                  <a:tcPr marL="0" marR="0" marT="0" marB="0" anchor="ctr">
                    <a:solidFill>
                      <a:srgbClr val="C00000">
                        <a:alpha val="40000"/>
                      </a:srgbClr>
                    </a:solidFill>
                  </a:tcPr>
                </a:tc>
                <a:tc>
                  <a:txBody>
                    <a:bodyPr/>
                    <a:lstStyle/>
                    <a:p>
                      <a:pPr marL="0" algn="ctr" defTabSz="914400" rtl="0" eaLnBrk="1" fontAlgn="ctr" latinLnBrk="0" hangingPunct="1">
                        <a:lnSpc>
                          <a:spcPct val="115000"/>
                        </a:lnSpc>
                        <a:spcAft>
                          <a:spcPts val="0"/>
                        </a:spcAft>
                      </a:pPr>
                      <a:r>
                        <a:rPr lang="tr-TR" sz="1400" b="1" kern="1200">
                          <a:solidFill>
                            <a:schemeClr val="bg1"/>
                          </a:solidFill>
                          <a:effectLst/>
                          <a:latin typeface="Garamond" panose="02020404030301010803" pitchFamily="18" charset="0"/>
                          <a:ea typeface="+mn-ea"/>
                          <a:cs typeface="+mn-cs"/>
                        </a:rPr>
                        <a:t>12.157,58 TL</a:t>
                      </a:r>
                    </a:p>
                  </a:txBody>
                  <a:tcPr marL="0" marR="0" marT="0" marB="0" anchor="ctr">
                    <a:solidFill>
                      <a:srgbClr val="C00000">
                        <a:alpha val="40000"/>
                      </a:srgbClr>
                    </a:solidFill>
                  </a:tcPr>
                </a:tc>
                <a:tc>
                  <a:txBody>
                    <a:bodyPr/>
                    <a:lstStyle/>
                    <a:p>
                      <a:pPr marL="0" algn="ctr" defTabSz="914400" rtl="0" eaLnBrk="1" fontAlgn="ctr" latinLnBrk="0" hangingPunct="1">
                        <a:lnSpc>
                          <a:spcPct val="115000"/>
                        </a:lnSpc>
                        <a:spcAft>
                          <a:spcPts val="0"/>
                        </a:spcAft>
                      </a:pPr>
                      <a:r>
                        <a:rPr lang="tr-TR" sz="1400" b="1" kern="1200" dirty="0">
                          <a:solidFill>
                            <a:schemeClr val="bg1"/>
                          </a:solidFill>
                          <a:effectLst/>
                          <a:latin typeface="Garamond" panose="02020404030301010803" pitchFamily="18" charset="0"/>
                          <a:ea typeface="+mn-ea"/>
                          <a:cs typeface="+mn-cs"/>
                        </a:rPr>
                        <a:t>61.470,55 TL</a:t>
                      </a:r>
                    </a:p>
                  </a:txBody>
                  <a:tcPr marL="0" marR="0" marT="0" marB="0" anchor="ctr">
                    <a:solidFill>
                      <a:srgbClr val="C00000">
                        <a:alpha val="40000"/>
                      </a:srgbClr>
                    </a:solidFill>
                  </a:tcPr>
                </a:tc>
                <a:extLst>
                  <a:ext uri="{0D108BD9-81ED-4DB2-BD59-A6C34878D82A}">
                    <a16:rowId xmlns:a16="http://schemas.microsoft.com/office/drawing/2014/main" val="2916590750"/>
                  </a:ext>
                </a:extLst>
              </a:tr>
              <a:tr h="220354">
                <a:tc gridSpan="6">
                  <a:txBody>
                    <a:bodyPr/>
                    <a:lstStyle/>
                    <a:p>
                      <a:pPr marL="0" algn="ctr" defTabSz="914400" rtl="0" eaLnBrk="1" fontAlgn="base" latinLnBrk="0" hangingPunct="1">
                        <a:lnSpc>
                          <a:spcPct val="115000"/>
                        </a:lnSpc>
                        <a:spcAft>
                          <a:spcPts val="0"/>
                        </a:spcAft>
                      </a:pPr>
                      <a:r>
                        <a:rPr lang="tr-TR" sz="12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1,2,3,4 ve 5. BÖLGELER </a:t>
                      </a:r>
                      <a:r>
                        <a:rPr lang="tr-TR" sz="1200" b="1" kern="12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İMALAT SEKTÖRÜ</a:t>
                      </a:r>
                      <a:endParaRPr lang="tr-TR" sz="1200" b="1" kern="12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accent4">
                        <a:lumMod val="20000"/>
                        <a:lumOff val="80000"/>
                        <a:alpha val="58000"/>
                      </a:schemeClr>
                    </a:solidFill>
                  </a:tcPr>
                </a:tc>
                <a:tc hMerge="1">
                  <a:txBody>
                    <a:bodyPr/>
                    <a:lstStyle/>
                    <a:p>
                      <a:pPr marL="0" algn="ctr" defTabSz="914400" rtl="0" eaLnBrk="1" latinLnBrk="0" hangingPunct="1">
                        <a:lnSpc>
                          <a:spcPct val="107000"/>
                        </a:lnSpc>
                        <a:spcAft>
                          <a:spcPts val="0"/>
                        </a:spcAft>
                      </a:pPr>
                      <a:endPar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solidFill>
                      <a:schemeClr val="tx2">
                        <a:lumMod val="40000"/>
                        <a:lumOff val="60000"/>
                        <a:alpha val="40000"/>
                      </a:schemeClr>
                    </a:solidFill>
                  </a:tcPr>
                </a:tc>
                <a:tc hMerge="1">
                  <a:txBody>
                    <a:bodyPr/>
                    <a:lstStyle/>
                    <a:p>
                      <a:pPr marL="0" algn="ctr" defTabSz="914400" rtl="0" eaLnBrk="1" latinLnBrk="0" hangingPunct="1">
                        <a:lnSpc>
                          <a:spcPct val="107000"/>
                        </a:lnSpc>
                        <a:spcAft>
                          <a:spcPts val="0"/>
                        </a:spcAft>
                      </a:pPr>
                      <a:endPar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solidFill>
                      <a:schemeClr val="tx2">
                        <a:lumMod val="40000"/>
                        <a:lumOff val="60000"/>
                        <a:alpha val="40000"/>
                      </a:schemeClr>
                    </a:solidFill>
                  </a:tcPr>
                </a:tc>
                <a:tc hMerge="1">
                  <a:txBody>
                    <a:bodyPr/>
                    <a:lstStyle/>
                    <a:p>
                      <a:pPr marL="0" marR="0" lvl="0" indent="0" algn="ctr" defTabSz="914400" rtl="0" eaLnBrk="1" fontAlgn="base" latinLnBrk="0" hangingPunct="1">
                        <a:lnSpc>
                          <a:spcPct val="115000"/>
                        </a:lnSpc>
                        <a:spcBef>
                          <a:spcPts val="0"/>
                        </a:spcBef>
                        <a:spcAft>
                          <a:spcPts val="0"/>
                        </a:spcAft>
                        <a:buClrTx/>
                        <a:buSzTx/>
                        <a:buFontTx/>
                        <a:buNone/>
                        <a:tabLst/>
                        <a:defRPr/>
                      </a:pPr>
                      <a:endParaRPr lang="tr-TR" sz="1300" b="1" kern="12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accent4">
                        <a:alpha val="58000"/>
                      </a:schemeClr>
                    </a:solidFill>
                  </a:tcPr>
                </a:tc>
                <a:tc hMerge="1">
                  <a:txBody>
                    <a:bodyPr/>
                    <a:lstStyle/>
                    <a:p>
                      <a:pPr marL="0" algn="ctr" defTabSz="914400" rtl="0" eaLnBrk="1" latinLnBrk="0" hangingPunct="1">
                        <a:lnSpc>
                          <a:spcPct val="107000"/>
                        </a:lnSpc>
                        <a:spcAft>
                          <a:spcPts val="0"/>
                        </a:spcAft>
                      </a:pPr>
                      <a:endPar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1">
                        <a:alpha val="40000"/>
                      </a:schemeClr>
                    </a:solidFill>
                  </a:tcPr>
                </a:tc>
                <a:tc hMerge="1">
                  <a:txBody>
                    <a:bodyPr/>
                    <a:lstStyle/>
                    <a:p>
                      <a:pPr marL="0" algn="ctr" defTabSz="914400" rtl="0" eaLnBrk="1" latinLnBrk="0" hangingPunct="1">
                        <a:lnSpc>
                          <a:spcPct val="107000"/>
                        </a:lnSpc>
                        <a:spcAft>
                          <a:spcPts val="0"/>
                        </a:spcAft>
                      </a:pPr>
                      <a:endPar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1">
                        <a:alpha val="40000"/>
                      </a:schemeClr>
                    </a:solidFill>
                  </a:tcPr>
                </a:tc>
                <a:extLst>
                  <a:ext uri="{0D108BD9-81ED-4DB2-BD59-A6C34878D82A}">
                    <a16:rowId xmlns:a16="http://schemas.microsoft.com/office/drawing/2014/main" val="3511928173"/>
                  </a:ext>
                </a:extLst>
              </a:tr>
              <a:tr h="548913">
                <a:tc>
                  <a:txBody>
                    <a:bodyPr/>
                    <a:lstStyle/>
                    <a:p>
                      <a:pPr marL="0" algn="ctr" defTabSz="914400" rtl="0" eaLnBrk="1" latinLnBrk="0" hangingPunct="1">
                        <a:lnSpc>
                          <a:spcPct val="107000"/>
                        </a:lnSpc>
                        <a:spcAft>
                          <a:spcPts val="0"/>
                        </a:spcAft>
                      </a:pPr>
                      <a:r>
                        <a:rPr lang="tr-TR" sz="12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TEŞVİKSİZ TUTAR</a:t>
                      </a:r>
                    </a:p>
                    <a:p>
                      <a:pPr marL="0" algn="ctr" defTabSz="914400" rtl="0" eaLnBrk="1" latinLnBrk="0" hangingPunct="1">
                        <a:lnSpc>
                          <a:spcPct val="107000"/>
                        </a:lnSpc>
                        <a:spcAft>
                          <a:spcPts val="0"/>
                        </a:spcAft>
                      </a:pPr>
                      <a:r>
                        <a:rPr lang="tr-TR" sz="12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(%37,75)</a:t>
                      </a:r>
                    </a:p>
                  </a:txBody>
                  <a:tcPr marL="68580" marR="68580" marT="0" marB="0" anchor="ctr">
                    <a:solidFill>
                      <a:schemeClr val="tx2">
                        <a:lumMod val="40000"/>
                        <a:lumOff val="60000"/>
                        <a:alpha val="40000"/>
                      </a:schemeClr>
                    </a:solidFill>
                  </a:tcPr>
                </a:tc>
                <a:tc>
                  <a:txBody>
                    <a:bodyPr/>
                    <a:lstStyle/>
                    <a:p>
                      <a:pPr marL="0" algn="ctr" defTabSz="914400" rtl="0" eaLnBrk="1" latinLnBrk="0" hangingPunct="1">
                        <a:lnSpc>
                          <a:spcPct val="107000"/>
                        </a:lnSpc>
                        <a:spcAft>
                          <a:spcPts val="0"/>
                        </a:spcAft>
                      </a:pPr>
                      <a:r>
                        <a:rPr lang="tr-TR" sz="12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  TUTARI</a:t>
                      </a:r>
                    </a:p>
                    <a:p>
                      <a:pPr marL="0" algn="ctr" defTabSz="914400" rtl="0" eaLnBrk="1" latinLnBrk="0" hangingPunct="1">
                        <a:lnSpc>
                          <a:spcPct val="107000"/>
                        </a:lnSpc>
                        <a:spcAft>
                          <a:spcPts val="0"/>
                        </a:spcAft>
                      </a:pPr>
                      <a:r>
                        <a:rPr lang="tr-TR" sz="12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a:t>
                      </a:r>
                      <a:r>
                        <a:rPr lang="tr-TR" sz="1200" b="1" kern="1200" dirty="0">
                          <a:solidFill>
                            <a:schemeClr val="accent1">
                              <a:lumMod val="50000"/>
                            </a:schemeClr>
                          </a:solidFill>
                          <a:effectLst/>
                          <a:latin typeface="Garamond" panose="02020404030301010803" pitchFamily="18" charset="0"/>
                          <a:ea typeface="+mn-ea"/>
                          <a:cs typeface="Times New Roman" panose="02020603050405020304" pitchFamily="18" charset="0"/>
                        </a:rPr>
                        <a:t>%5 + %15,75</a:t>
                      </a:r>
                      <a:r>
                        <a:rPr lang="tr-TR" sz="12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a:t>
                      </a:r>
                    </a:p>
                  </a:txBody>
                  <a:tcPr marL="68580" marR="68580" marT="0" marB="0" anchor="ctr">
                    <a:solidFill>
                      <a:schemeClr val="tx2">
                        <a:lumMod val="40000"/>
                        <a:lumOff val="60000"/>
                        <a:alpha val="40000"/>
                      </a:schemeClr>
                    </a:solidFill>
                  </a:tcPr>
                </a:tc>
                <a:tc>
                  <a:txBody>
                    <a:bodyPr/>
                    <a:lstStyle/>
                    <a:p>
                      <a:pPr marL="0" algn="ctr" defTabSz="914400" rtl="0" eaLnBrk="1" latinLnBrk="0" hangingPunct="1">
                        <a:lnSpc>
                          <a:spcPct val="107000"/>
                        </a:lnSpc>
                        <a:spcAft>
                          <a:spcPts val="0"/>
                        </a:spcAft>
                      </a:pPr>
                      <a:r>
                        <a:rPr lang="tr-TR" sz="12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 SONRASI TUTAR</a:t>
                      </a:r>
                    </a:p>
                    <a:p>
                      <a:pPr marL="0" algn="ctr" defTabSz="914400" rtl="0" eaLnBrk="1" latinLnBrk="0" hangingPunct="1">
                        <a:lnSpc>
                          <a:spcPct val="107000"/>
                        </a:lnSpc>
                        <a:spcAft>
                          <a:spcPts val="0"/>
                        </a:spcAft>
                      </a:pPr>
                      <a:r>
                        <a:rPr lang="tr-TR" sz="12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(%17)</a:t>
                      </a:r>
                    </a:p>
                  </a:txBody>
                  <a:tcPr marL="68580" marR="68580" marT="0" marB="0" anchor="ctr">
                    <a:solidFill>
                      <a:schemeClr val="tx2">
                        <a:lumMod val="40000"/>
                        <a:lumOff val="60000"/>
                        <a:alpha val="40000"/>
                      </a:schemeClr>
                    </a:solidFill>
                  </a:tcPr>
                </a:tc>
                <a:tc>
                  <a:txBody>
                    <a:bodyPr/>
                    <a:lstStyle/>
                    <a:p>
                      <a:pPr marL="0" algn="ctr" defTabSz="914400" rtl="0" eaLnBrk="1" latinLnBrk="0" hangingPunct="1">
                        <a:lnSpc>
                          <a:spcPct val="107000"/>
                        </a:lnSpc>
                        <a:spcAft>
                          <a:spcPts val="0"/>
                        </a:spcAft>
                      </a:pPr>
                      <a:r>
                        <a:rPr lang="tr-TR" sz="12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TEŞVİKSİZ TUTAR</a:t>
                      </a:r>
                    </a:p>
                    <a:p>
                      <a:pPr marL="0" algn="ctr" defTabSz="914400" rtl="0" eaLnBrk="1" latinLnBrk="0" hangingPunct="1">
                        <a:lnSpc>
                          <a:spcPct val="107000"/>
                        </a:lnSpc>
                        <a:spcAft>
                          <a:spcPts val="0"/>
                        </a:spcAft>
                      </a:pPr>
                      <a:r>
                        <a:rPr lang="tr-TR" sz="12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(%37,75)</a:t>
                      </a:r>
                    </a:p>
                  </a:txBody>
                  <a:tcPr marL="68580" marR="68580" marT="0" marB="0" anchor="ctr">
                    <a:solidFill>
                      <a:schemeClr val="accent1">
                        <a:alpha val="40000"/>
                      </a:schemeClr>
                    </a:solidFill>
                  </a:tcPr>
                </a:tc>
                <a:tc>
                  <a:txBody>
                    <a:bodyPr/>
                    <a:lstStyle/>
                    <a:p>
                      <a:pPr marL="0" algn="ctr" defTabSz="914400" rtl="0" eaLnBrk="1" latinLnBrk="0" hangingPunct="1">
                        <a:lnSpc>
                          <a:spcPct val="107000"/>
                        </a:lnSpc>
                        <a:spcAft>
                          <a:spcPts val="0"/>
                        </a:spcAft>
                      </a:pPr>
                      <a:r>
                        <a:rPr lang="tr-TR" sz="12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  TUTARI</a:t>
                      </a:r>
                    </a:p>
                    <a:p>
                      <a:pPr marL="0" algn="ctr" defTabSz="914400" rtl="0" eaLnBrk="1" latinLnBrk="0" hangingPunct="1">
                        <a:lnSpc>
                          <a:spcPct val="107000"/>
                        </a:lnSpc>
                        <a:spcAft>
                          <a:spcPts val="0"/>
                        </a:spcAft>
                      </a:pPr>
                      <a:r>
                        <a:rPr lang="tr-TR" sz="12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a:t>
                      </a:r>
                      <a:r>
                        <a:rPr lang="tr-TR" sz="1200" b="1" kern="1200" dirty="0">
                          <a:solidFill>
                            <a:schemeClr val="accent1">
                              <a:lumMod val="50000"/>
                            </a:schemeClr>
                          </a:solidFill>
                          <a:effectLst/>
                          <a:latin typeface="Garamond" panose="02020404030301010803" pitchFamily="18" charset="0"/>
                          <a:ea typeface="+mn-ea"/>
                          <a:cs typeface="Times New Roman" panose="02020603050405020304" pitchFamily="18" charset="0"/>
                        </a:rPr>
                        <a:t>%5xPEK + %15,75xA.Ü</a:t>
                      </a:r>
                      <a:r>
                        <a:rPr lang="tr-TR" sz="12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a:t>
                      </a:r>
                    </a:p>
                  </a:txBody>
                  <a:tcPr marL="68580" marR="68580" marT="0" marB="0" anchor="ctr">
                    <a:solidFill>
                      <a:schemeClr val="accent1">
                        <a:alpha val="40000"/>
                      </a:schemeClr>
                    </a:solidFill>
                  </a:tcPr>
                </a:tc>
                <a:tc>
                  <a:txBody>
                    <a:bodyPr/>
                    <a:lstStyle/>
                    <a:p>
                      <a:pPr marL="0" algn="ctr" defTabSz="914400" rtl="0" eaLnBrk="1" latinLnBrk="0" hangingPunct="1">
                        <a:lnSpc>
                          <a:spcPct val="107000"/>
                        </a:lnSpc>
                        <a:spcAft>
                          <a:spcPts val="0"/>
                        </a:spcAft>
                      </a:pPr>
                      <a:r>
                        <a:rPr lang="tr-TR" sz="12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 SONRASI TUTAR</a:t>
                      </a:r>
                    </a:p>
                    <a:p>
                      <a:pPr marL="0" algn="ctr" defTabSz="914400" rtl="0" eaLnBrk="1" latinLnBrk="0" hangingPunct="1">
                        <a:lnSpc>
                          <a:spcPct val="107000"/>
                        </a:lnSpc>
                        <a:spcAft>
                          <a:spcPts val="0"/>
                        </a:spcAft>
                      </a:pPr>
                      <a:r>
                        <a:rPr lang="tr-TR" sz="12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(%37,75 – (%5xPEK + %15,75xA.Ü))</a:t>
                      </a:r>
                    </a:p>
                  </a:txBody>
                  <a:tcPr marL="68580" marR="68580" marT="0" marB="0" anchor="ctr">
                    <a:solidFill>
                      <a:schemeClr val="accent1">
                        <a:alpha val="40000"/>
                      </a:schemeClr>
                    </a:solidFill>
                  </a:tcPr>
                </a:tc>
                <a:extLst>
                  <a:ext uri="{0D108BD9-81ED-4DB2-BD59-A6C34878D82A}">
                    <a16:rowId xmlns:a16="http://schemas.microsoft.com/office/drawing/2014/main" val="3276680606"/>
                  </a:ext>
                </a:extLst>
              </a:tr>
              <a:tr h="354906">
                <a:tc>
                  <a:txBody>
                    <a:bodyPr/>
                    <a:lstStyle/>
                    <a:p>
                      <a:pPr marL="0" algn="ctr" defTabSz="914400" rtl="0" eaLnBrk="1" fontAlgn="ctr" latinLnBrk="0" hangingPunct="1">
                        <a:lnSpc>
                          <a:spcPct val="115000"/>
                        </a:lnSpc>
                        <a:spcAft>
                          <a:spcPts val="0"/>
                        </a:spcAft>
                      </a:pPr>
                      <a:r>
                        <a:rPr lang="tr-TR" sz="1400" b="1" kern="1200">
                          <a:solidFill>
                            <a:schemeClr val="bg1"/>
                          </a:solidFill>
                          <a:effectLst/>
                          <a:latin typeface="Garamond" panose="02020404030301010803" pitchFamily="18" charset="0"/>
                          <a:ea typeface="+mn-ea"/>
                          <a:cs typeface="+mn-cs"/>
                        </a:rPr>
                        <a:t>9.817,08 TL</a:t>
                      </a:r>
                    </a:p>
                  </a:txBody>
                  <a:tcPr marL="0" marR="0" marT="0" marB="0" anchor="ctr">
                    <a:solidFill>
                      <a:srgbClr val="00B050">
                        <a:alpha val="40000"/>
                      </a:srgbClr>
                    </a:solidFill>
                  </a:tcPr>
                </a:tc>
                <a:tc>
                  <a:txBody>
                    <a:bodyPr/>
                    <a:lstStyle/>
                    <a:p>
                      <a:pPr marL="0" algn="ctr" defTabSz="914400" rtl="0" eaLnBrk="1" fontAlgn="ctr" latinLnBrk="0" hangingPunct="1">
                        <a:lnSpc>
                          <a:spcPct val="115000"/>
                        </a:lnSpc>
                        <a:spcAft>
                          <a:spcPts val="0"/>
                        </a:spcAft>
                      </a:pPr>
                      <a:r>
                        <a:rPr lang="tr-TR" sz="1400" b="1" kern="1200">
                          <a:solidFill>
                            <a:schemeClr val="bg1"/>
                          </a:solidFill>
                          <a:effectLst/>
                          <a:latin typeface="Garamond" panose="02020404030301010803" pitchFamily="18" charset="0"/>
                          <a:ea typeface="+mn-ea"/>
                          <a:cs typeface="+mn-cs"/>
                        </a:rPr>
                        <a:t>5.396,14 TL</a:t>
                      </a:r>
                    </a:p>
                  </a:txBody>
                  <a:tcPr marL="0" marR="0" marT="0" marB="0" anchor="ctr">
                    <a:solidFill>
                      <a:srgbClr val="00B050">
                        <a:alpha val="40000"/>
                      </a:srgbClr>
                    </a:solidFill>
                  </a:tcPr>
                </a:tc>
                <a:tc>
                  <a:txBody>
                    <a:bodyPr/>
                    <a:lstStyle/>
                    <a:p>
                      <a:pPr marL="0" algn="ctr" defTabSz="914400" rtl="0" eaLnBrk="1" fontAlgn="ctr" latinLnBrk="0" hangingPunct="1">
                        <a:lnSpc>
                          <a:spcPct val="115000"/>
                        </a:lnSpc>
                        <a:spcAft>
                          <a:spcPts val="0"/>
                        </a:spcAft>
                      </a:pPr>
                      <a:r>
                        <a:rPr lang="tr-TR" sz="1400" b="1" kern="1200">
                          <a:solidFill>
                            <a:schemeClr val="bg1"/>
                          </a:solidFill>
                          <a:effectLst/>
                          <a:latin typeface="Garamond" panose="02020404030301010803" pitchFamily="18" charset="0"/>
                          <a:ea typeface="+mn-ea"/>
                          <a:cs typeface="+mn-cs"/>
                        </a:rPr>
                        <a:t>4.420,94 TL</a:t>
                      </a:r>
                    </a:p>
                  </a:txBody>
                  <a:tcPr marL="0" marR="0" marT="0" marB="0" anchor="ctr">
                    <a:solidFill>
                      <a:srgbClr val="00B050">
                        <a:alpha val="40000"/>
                      </a:srgbClr>
                    </a:solidFill>
                  </a:tcPr>
                </a:tc>
                <a:tc>
                  <a:txBody>
                    <a:bodyPr/>
                    <a:lstStyle/>
                    <a:p>
                      <a:pPr marL="0" algn="ctr" defTabSz="914400" rtl="0" eaLnBrk="1" fontAlgn="ctr" latinLnBrk="0" hangingPunct="1">
                        <a:lnSpc>
                          <a:spcPct val="115000"/>
                        </a:lnSpc>
                        <a:spcAft>
                          <a:spcPts val="0"/>
                        </a:spcAft>
                      </a:pPr>
                      <a:r>
                        <a:rPr lang="tr-TR" sz="1400" b="1" kern="1200">
                          <a:solidFill>
                            <a:schemeClr val="bg1"/>
                          </a:solidFill>
                          <a:effectLst/>
                          <a:latin typeface="Garamond" panose="02020404030301010803" pitchFamily="18" charset="0"/>
                          <a:ea typeface="+mn-ea"/>
                          <a:cs typeface="+mn-cs"/>
                        </a:rPr>
                        <a:t>73.628,13 TL</a:t>
                      </a:r>
                    </a:p>
                  </a:txBody>
                  <a:tcPr marL="0" marR="0" marT="0" marB="0" anchor="ctr">
                    <a:solidFill>
                      <a:srgbClr val="C00000">
                        <a:alpha val="40000"/>
                      </a:srgbClr>
                    </a:solidFill>
                  </a:tcPr>
                </a:tc>
                <a:tc>
                  <a:txBody>
                    <a:bodyPr/>
                    <a:lstStyle/>
                    <a:p>
                      <a:pPr marL="0" algn="ctr" defTabSz="914400" rtl="0" eaLnBrk="1" fontAlgn="ctr" latinLnBrk="0" hangingPunct="1">
                        <a:lnSpc>
                          <a:spcPct val="115000"/>
                        </a:lnSpc>
                        <a:spcAft>
                          <a:spcPts val="0"/>
                        </a:spcAft>
                      </a:pPr>
                      <a:r>
                        <a:rPr lang="tr-TR" sz="1400" b="1" kern="1200">
                          <a:solidFill>
                            <a:schemeClr val="bg1"/>
                          </a:solidFill>
                          <a:effectLst/>
                          <a:latin typeface="Garamond" panose="02020404030301010803" pitchFamily="18" charset="0"/>
                          <a:ea typeface="+mn-ea"/>
                          <a:cs typeface="+mn-cs"/>
                        </a:rPr>
                        <a:t>13.847,94 TL</a:t>
                      </a:r>
                    </a:p>
                  </a:txBody>
                  <a:tcPr marL="0" marR="0" marT="0" marB="0" anchor="ctr">
                    <a:solidFill>
                      <a:srgbClr val="C00000">
                        <a:alpha val="40000"/>
                      </a:srgbClr>
                    </a:solidFill>
                  </a:tcPr>
                </a:tc>
                <a:tc>
                  <a:txBody>
                    <a:bodyPr/>
                    <a:lstStyle/>
                    <a:p>
                      <a:pPr marL="0" algn="ctr" defTabSz="914400" rtl="0" eaLnBrk="1" fontAlgn="ctr" latinLnBrk="0" hangingPunct="1">
                        <a:lnSpc>
                          <a:spcPct val="115000"/>
                        </a:lnSpc>
                        <a:spcAft>
                          <a:spcPts val="0"/>
                        </a:spcAft>
                      </a:pPr>
                      <a:r>
                        <a:rPr lang="tr-TR" sz="1400" b="1" kern="1200" dirty="0">
                          <a:solidFill>
                            <a:schemeClr val="bg1"/>
                          </a:solidFill>
                          <a:effectLst/>
                          <a:latin typeface="Garamond" panose="02020404030301010803" pitchFamily="18" charset="0"/>
                          <a:ea typeface="+mn-ea"/>
                          <a:cs typeface="+mn-cs"/>
                        </a:rPr>
                        <a:t>59.780,19 TL</a:t>
                      </a:r>
                    </a:p>
                  </a:txBody>
                  <a:tcPr marL="0" marR="0" marT="0" marB="0" anchor="ctr">
                    <a:solidFill>
                      <a:srgbClr val="C00000">
                        <a:alpha val="40000"/>
                      </a:srgbClr>
                    </a:solidFill>
                  </a:tcPr>
                </a:tc>
                <a:extLst>
                  <a:ext uri="{0D108BD9-81ED-4DB2-BD59-A6C34878D82A}">
                    <a16:rowId xmlns:a16="http://schemas.microsoft.com/office/drawing/2014/main" val="2612646894"/>
                  </a:ext>
                </a:extLst>
              </a:tr>
              <a:tr h="262896">
                <a:tc gridSpan="6">
                  <a:txBody>
                    <a:bodyPr/>
                    <a:lstStyle/>
                    <a:p>
                      <a:pPr marL="0" algn="ctr" defTabSz="914400" rtl="0" eaLnBrk="1" fontAlgn="base" latinLnBrk="0" hangingPunct="1">
                        <a:lnSpc>
                          <a:spcPct val="115000"/>
                        </a:lnSpc>
                        <a:spcAft>
                          <a:spcPts val="0"/>
                        </a:spcAft>
                      </a:pPr>
                      <a:r>
                        <a:rPr lang="tr-TR" sz="12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6. BÖLGE İMALAT DIŞI SEKTÖRLER </a:t>
                      </a:r>
                      <a:endParaRPr lang="tr-TR" sz="1200" b="1" kern="12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accent4">
                        <a:lumMod val="20000"/>
                        <a:lumOff val="80000"/>
                        <a:alpha val="40000"/>
                      </a:schemeClr>
                    </a:solidFill>
                  </a:tcPr>
                </a:tc>
                <a:tc hMerge="1">
                  <a:txBody>
                    <a:bodyPr/>
                    <a:lstStyle/>
                    <a:p>
                      <a:pPr marL="0" algn="ctr" defTabSz="914400" rtl="0" eaLnBrk="1" latinLnBrk="0" hangingPunct="1">
                        <a:lnSpc>
                          <a:spcPct val="107000"/>
                        </a:lnSpc>
                        <a:spcAft>
                          <a:spcPts val="0"/>
                        </a:spcAft>
                      </a:pPr>
                      <a:endPar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solidFill>
                      <a:srgbClr val="00B050">
                        <a:alpha val="40000"/>
                      </a:srgbClr>
                    </a:solidFill>
                  </a:tcPr>
                </a:tc>
                <a:tc hMerge="1">
                  <a:txBody>
                    <a:bodyPr/>
                    <a:lstStyle/>
                    <a:p>
                      <a:pPr marL="0" algn="ctr" defTabSz="914400" rtl="0" eaLnBrk="1" latinLnBrk="0" hangingPunct="1">
                        <a:lnSpc>
                          <a:spcPct val="107000"/>
                        </a:lnSpc>
                        <a:spcAft>
                          <a:spcPts val="0"/>
                        </a:spcAft>
                      </a:pPr>
                      <a:endPar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solidFill>
                      <a:srgbClr val="00B050">
                        <a:alpha val="40000"/>
                      </a:srgbClr>
                    </a:solidFill>
                  </a:tcPr>
                </a:tc>
                <a:tc hMerge="1">
                  <a:txBody>
                    <a:bodyPr/>
                    <a:lstStyle/>
                    <a:p>
                      <a:pPr marL="0" marR="0" lvl="0" indent="0" algn="ctr" defTabSz="914400" rtl="0" eaLnBrk="1" fontAlgn="base" latinLnBrk="0" hangingPunct="1">
                        <a:lnSpc>
                          <a:spcPct val="115000"/>
                        </a:lnSpc>
                        <a:spcBef>
                          <a:spcPts val="0"/>
                        </a:spcBef>
                        <a:spcAft>
                          <a:spcPts val="0"/>
                        </a:spcAft>
                        <a:buClrTx/>
                        <a:buSzTx/>
                        <a:buFontTx/>
                        <a:buNone/>
                        <a:tabLst/>
                        <a:defRPr/>
                      </a:pPr>
                      <a:endParaRPr lang="tr-TR" sz="1300" b="1" kern="12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rgbClr val="C00000">
                        <a:alpha val="40000"/>
                      </a:srgbClr>
                    </a:solidFill>
                  </a:tcPr>
                </a:tc>
                <a:tc hMerge="1">
                  <a:txBody>
                    <a:bodyPr/>
                    <a:lstStyle/>
                    <a:p>
                      <a:pPr marL="0" algn="ctr" defTabSz="914400" rtl="0" eaLnBrk="1" latinLnBrk="0" hangingPunct="1">
                        <a:lnSpc>
                          <a:spcPct val="107000"/>
                        </a:lnSpc>
                        <a:spcAft>
                          <a:spcPts val="0"/>
                        </a:spcAft>
                      </a:pPr>
                      <a:endPar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solidFill>
                      <a:srgbClr val="C00000">
                        <a:alpha val="40000"/>
                      </a:srgbClr>
                    </a:solidFill>
                  </a:tcPr>
                </a:tc>
                <a:tc hMerge="1">
                  <a:txBody>
                    <a:bodyPr/>
                    <a:lstStyle/>
                    <a:p>
                      <a:pPr marL="0" algn="ctr" defTabSz="914400" rtl="0" eaLnBrk="1" latinLnBrk="0" hangingPunct="1">
                        <a:lnSpc>
                          <a:spcPct val="107000"/>
                        </a:lnSpc>
                        <a:spcAft>
                          <a:spcPts val="0"/>
                        </a:spcAft>
                      </a:pPr>
                      <a:endPar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solidFill>
                      <a:srgbClr val="C00000">
                        <a:alpha val="40000"/>
                      </a:srgbClr>
                    </a:solidFill>
                  </a:tcPr>
                </a:tc>
                <a:extLst>
                  <a:ext uri="{0D108BD9-81ED-4DB2-BD59-A6C34878D82A}">
                    <a16:rowId xmlns:a16="http://schemas.microsoft.com/office/drawing/2014/main" val="16563294"/>
                  </a:ext>
                </a:extLst>
              </a:tr>
              <a:tr h="548913">
                <a:tc>
                  <a:txBody>
                    <a:bodyPr/>
                    <a:lstStyle/>
                    <a:p>
                      <a:pPr marL="0" algn="ctr" defTabSz="914400" rtl="0" eaLnBrk="1" latinLnBrk="0" hangingPunct="1">
                        <a:lnSpc>
                          <a:spcPct val="107000"/>
                        </a:lnSpc>
                        <a:spcAft>
                          <a:spcPts val="0"/>
                        </a:spcAft>
                      </a:pPr>
                      <a:r>
                        <a:rPr lang="tr-TR" sz="12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TEŞVİKSİZ TUTAR</a:t>
                      </a:r>
                    </a:p>
                    <a:p>
                      <a:pPr marL="0" algn="ctr" defTabSz="914400" rtl="0" eaLnBrk="1" latinLnBrk="0" hangingPunct="1">
                        <a:lnSpc>
                          <a:spcPct val="107000"/>
                        </a:lnSpc>
                        <a:spcAft>
                          <a:spcPts val="0"/>
                        </a:spcAft>
                      </a:pPr>
                      <a:r>
                        <a:rPr lang="tr-TR" sz="12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(%37,75)</a:t>
                      </a:r>
                    </a:p>
                  </a:txBody>
                  <a:tcPr marL="68580" marR="68580" marT="0" marB="0" anchor="ctr">
                    <a:solidFill>
                      <a:schemeClr val="tx2">
                        <a:lumMod val="40000"/>
                        <a:lumOff val="60000"/>
                        <a:alpha val="40000"/>
                      </a:schemeClr>
                    </a:solidFill>
                  </a:tcPr>
                </a:tc>
                <a:tc>
                  <a:txBody>
                    <a:bodyPr/>
                    <a:lstStyle/>
                    <a:p>
                      <a:pPr marL="0" algn="ctr" defTabSz="914400" rtl="0" eaLnBrk="1" latinLnBrk="0" hangingPunct="1">
                        <a:lnSpc>
                          <a:spcPct val="107000"/>
                        </a:lnSpc>
                        <a:spcAft>
                          <a:spcPts val="0"/>
                        </a:spcAft>
                      </a:pPr>
                      <a:r>
                        <a:rPr lang="tr-TR" sz="12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  TUTARI</a:t>
                      </a:r>
                    </a:p>
                    <a:p>
                      <a:pPr marL="0" algn="ctr" defTabSz="914400" rtl="0" eaLnBrk="1" latinLnBrk="0" hangingPunct="1">
                        <a:lnSpc>
                          <a:spcPct val="107000"/>
                        </a:lnSpc>
                        <a:spcAft>
                          <a:spcPts val="0"/>
                        </a:spcAft>
                      </a:pPr>
                      <a:r>
                        <a:rPr lang="tr-TR" sz="12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(%4 + %30,75)</a:t>
                      </a:r>
                    </a:p>
                  </a:txBody>
                  <a:tcPr marL="68580" marR="68580" marT="0" marB="0" anchor="ctr">
                    <a:solidFill>
                      <a:schemeClr val="tx2">
                        <a:lumMod val="40000"/>
                        <a:lumOff val="60000"/>
                        <a:alpha val="40000"/>
                      </a:schemeClr>
                    </a:solidFill>
                  </a:tcPr>
                </a:tc>
                <a:tc>
                  <a:txBody>
                    <a:bodyPr/>
                    <a:lstStyle/>
                    <a:p>
                      <a:pPr marL="0" algn="ctr" defTabSz="914400" rtl="0" eaLnBrk="1" latinLnBrk="0" hangingPunct="1">
                        <a:lnSpc>
                          <a:spcPct val="107000"/>
                        </a:lnSpc>
                        <a:spcAft>
                          <a:spcPts val="0"/>
                        </a:spcAft>
                      </a:pPr>
                      <a:r>
                        <a:rPr lang="tr-TR" sz="12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 SONRASI TUTAR</a:t>
                      </a:r>
                    </a:p>
                    <a:p>
                      <a:pPr marL="0" algn="ctr" defTabSz="914400" rtl="0" eaLnBrk="1" latinLnBrk="0" hangingPunct="1">
                        <a:lnSpc>
                          <a:spcPct val="107000"/>
                        </a:lnSpc>
                        <a:spcAft>
                          <a:spcPts val="0"/>
                        </a:spcAft>
                      </a:pPr>
                      <a:r>
                        <a:rPr lang="tr-TR" sz="12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(%3)</a:t>
                      </a:r>
                    </a:p>
                  </a:txBody>
                  <a:tcPr marL="68580" marR="68580" marT="0" marB="0" anchor="ctr">
                    <a:solidFill>
                      <a:schemeClr val="tx2">
                        <a:lumMod val="40000"/>
                        <a:lumOff val="60000"/>
                        <a:alpha val="40000"/>
                      </a:schemeClr>
                    </a:solidFill>
                  </a:tcPr>
                </a:tc>
                <a:tc>
                  <a:txBody>
                    <a:bodyPr/>
                    <a:lstStyle/>
                    <a:p>
                      <a:pPr marL="0" algn="ctr" defTabSz="914400" rtl="0" eaLnBrk="1" latinLnBrk="0" hangingPunct="1">
                        <a:lnSpc>
                          <a:spcPct val="107000"/>
                        </a:lnSpc>
                        <a:spcAft>
                          <a:spcPts val="0"/>
                        </a:spcAft>
                      </a:pPr>
                      <a:r>
                        <a:rPr lang="tr-TR" sz="12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TEŞVİKSİZ TUTAR</a:t>
                      </a:r>
                    </a:p>
                    <a:p>
                      <a:pPr marL="0" algn="ctr" defTabSz="914400" rtl="0" eaLnBrk="1" latinLnBrk="0" hangingPunct="1">
                        <a:lnSpc>
                          <a:spcPct val="107000"/>
                        </a:lnSpc>
                        <a:spcAft>
                          <a:spcPts val="0"/>
                        </a:spcAft>
                      </a:pPr>
                      <a:r>
                        <a:rPr lang="tr-TR" sz="12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(%37,75)</a:t>
                      </a:r>
                    </a:p>
                  </a:txBody>
                  <a:tcPr marL="68580" marR="68580" marT="0" marB="0" anchor="ctr">
                    <a:solidFill>
                      <a:schemeClr val="accent1">
                        <a:alpha val="40000"/>
                      </a:schemeClr>
                    </a:solidFill>
                  </a:tcPr>
                </a:tc>
                <a:tc>
                  <a:txBody>
                    <a:bodyPr/>
                    <a:lstStyle/>
                    <a:p>
                      <a:pPr marL="0" algn="ctr" defTabSz="914400" rtl="0" eaLnBrk="1" latinLnBrk="0" hangingPunct="1">
                        <a:lnSpc>
                          <a:spcPct val="107000"/>
                        </a:lnSpc>
                        <a:spcAft>
                          <a:spcPts val="0"/>
                        </a:spcAft>
                      </a:pPr>
                      <a:r>
                        <a:rPr lang="tr-TR" sz="12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  TUTARI</a:t>
                      </a:r>
                    </a:p>
                    <a:p>
                      <a:pPr marL="0" algn="ctr" defTabSz="914400" rtl="0" eaLnBrk="1" latinLnBrk="0" hangingPunct="1">
                        <a:lnSpc>
                          <a:spcPct val="107000"/>
                        </a:lnSpc>
                        <a:spcAft>
                          <a:spcPts val="0"/>
                        </a:spcAft>
                      </a:pPr>
                      <a:r>
                        <a:rPr lang="tr-TR" sz="12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(%4xPEK + %30,75xAÜ)</a:t>
                      </a:r>
                    </a:p>
                  </a:txBody>
                  <a:tcPr marL="68580" marR="68580" marT="0" marB="0" anchor="ctr">
                    <a:solidFill>
                      <a:schemeClr val="accent1">
                        <a:alpha val="40000"/>
                      </a:schemeClr>
                    </a:solidFill>
                  </a:tcPr>
                </a:tc>
                <a:tc>
                  <a:txBody>
                    <a:bodyPr/>
                    <a:lstStyle/>
                    <a:p>
                      <a:pPr marL="0" algn="ctr" defTabSz="914400" rtl="0" eaLnBrk="1" latinLnBrk="0" hangingPunct="1">
                        <a:lnSpc>
                          <a:spcPct val="107000"/>
                        </a:lnSpc>
                        <a:spcAft>
                          <a:spcPts val="0"/>
                        </a:spcAft>
                      </a:pPr>
                      <a:r>
                        <a:rPr lang="tr-TR" sz="12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 SONRASI TUTAR</a:t>
                      </a:r>
                    </a:p>
                    <a:p>
                      <a:pPr marL="0" algn="ctr" defTabSz="914400" rtl="0" eaLnBrk="1" latinLnBrk="0" hangingPunct="1">
                        <a:lnSpc>
                          <a:spcPct val="107000"/>
                        </a:lnSpc>
                        <a:spcAft>
                          <a:spcPts val="0"/>
                        </a:spcAft>
                      </a:pPr>
                      <a:r>
                        <a:rPr lang="tr-TR" sz="12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(%37,5 – (4xPEK + %30,75xAÜ))</a:t>
                      </a:r>
                    </a:p>
                  </a:txBody>
                  <a:tcPr marL="68580" marR="68580" marT="0" marB="0" anchor="ctr">
                    <a:solidFill>
                      <a:schemeClr val="accent1">
                        <a:alpha val="40000"/>
                      </a:schemeClr>
                    </a:solidFill>
                  </a:tcPr>
                </a:tc>
                <a:extLst>
                  <a:ext uri="{0D108BD9-81ED-4DB2-BD59-A6C34878D82A}">
                    <a16:rowId xmlns:a16="http://schemas.microsoft.com/office/drawing/2014/main" val="1204026670"/>
                  </a:ext>
                </a:extLst>
              </a:tr>
              <a:tr h="354906">
                <a:tc>
                  <a:txBody>
                    <a:bodyPr/>
                    <a:lstStyle/>
                    <a:p>
                      <a:pPr marL="0" algn="ctr" defTabSz="914400" rtl="0" eaLnBrk="1" fontAlgn="ctr" latinLnBrk="0" hangingPunct="1">
                        <a:lnSpc>
                          <a:spcPct val="115000"/>
                        </a:lnSpc>
                        <a:spcAft>
                          <a:spcPts val="0"/>
                        </a:spcAft>
                      </a:pPr>
                      <a:r>
                        <a:rPr lang="tr-TR" sz="1400" b="1" kern="1200">
                          <a:solidFill>
                            <a:schemeClr val="bg1"/>
                          </a:solidFill>
                          <a:effectLst/>
                          <a:latin typeface="Garamond" panose="02020404030301010803" pitchFamily="18" charset="0"/>
                          <a:ea typeface="+mn-ea"/>
                          <a:cs typeface="+mn-cs"/>
                        </a:rPr>
                        <a:t>9.817,08 TL</a:t>
                      </a:r>
                    </a:p>
                  </a:txBody>
                  <a:tcPr marL="0" marR="0" marT="0" marB="0" anchor="ctr">
                    <a:solidFill>
                      <a:srgbClr val="00B050">
                        <a:alpha val="40000"/>
                      </a:srgbClr>
                    </a:solidFill>
                  </a:tcPr>
                </a:tc>
                <a:tc>
                  <a:txBody>
                    <a:bodyPr/>
                    <a:lstStyle/>
                    <a:p>
                      <a:pPr marL="0" algn="ctr" defTabSz="914400" rtl="0" eaLnBrk="1" fontAlgn="ctr" latinLnBrk="0" hangingPunct="1">
                        <a:lnSpc>
                          <a:spcPct val="115000"/>
                        </a:lnSpc>
                        <a:spcAft>
                          <a:spcPts val="0"/>
                        </a:spcAft>
                      </a:pPr>
                      <a:r>
                        <a:rPr lang="tr-TR" sz="1400" b="1" kern="1200" dirty="0">
                          <a:solidFill>
                            <a:schemeClr val="bg1"/>
                          </a:solidFill>
                          <a:effectLst/>
                          <a:latin typeface="Garamond" panose="02020404030301010803" pitchFamily="18" charset="0"/>
                          <a:ea typeface="+mn-ea"/>
                          <a:cs typeface="+mn-cs"/>
                        </a:rPr>
                        <a:t>9.036,91 TL</a:t>
                      </a:r>
                    </a:p>
                  </a:txBody>
                  <a:tcPr marL="0" marR="0" marT="0" marB="0" anchor="ctr">
                    <a:solidFill>
                      <a:srgbClr val="00B050">
                        <a:alpha val="40000"/>
                      </a:srgbClr>
                    </a:solidFill>
                  </a:tcPr>
                </a:tc>
                <a:tc>
                  <a:txBody>
                    <a:bodyPr/>
                    <a:lstStyle/>
                    <a:p>
                      <a:pPr marL="0" algn="ctr" defTabSz="914400" rtl="0" eaLnBrk="1" fontAlgn="ctr" latinLnBrk="0" hangingPunct="1">
                        <a:lnSpc>
                          <a:spcPct val="115000"/>
                        </a:lnSpc>
                        <a:spcAft>
                          <a:spcPts val="0"/>
                        </a:spcAft>
                      </a:pPr>
                      <a:r>
                        <a:rPr lang="tr-TR" sz="1400" b="1" kern="1200" dirty="0">
                          <a:solidFill>
                            <a:schemeClr val="bg1"/>
                          </a:solidFill>
                          <a:effectLst/>
                          <a:latin typeface="Garamond" panose="02020404030301010803" pitchFamily="18" charset="0"/>
                          <a:ea typeface="+mn-ea"/>
                          <a:cs typeface="+mn-cs"/>
                        </a:rPr>
                        <a:t>780,17 TL</a:t>
                      </a:r>
                    </a:p>
                  </a:txBody>
                  <a:tcPr marL="0" marR="0" marT="0" marB="0" anchor="ctr">
                    <a:solidFill>
                      <a:srgbClr val="00B050">
                        <a:alpha val="40000"/>
                      </a:srgbClr>
                    </a:solidFill>
                  </a:tcPr>
                </a:tc>
                <a:tc>
                  <a:txBody>
                    <a:bodyPr/>
                    <a:lstStyle/>
                    <a:p>
                      <a:pPr marL="0" algn="ctr" defTabSz="914400" rtl="0" eaLnBrk="1" fontAlgn="ctr" latinLnBrk="0" hangingPunct="1">
                        <a:lnSpc>
                          <a:spcPct val="115000"/>
                        </a:lnSpc>
                        <a:spcAft>
                          <a:spcPts val="0"/>
                        </a:spcAft>
                      </a:pPr>
                      <a:r>
                        <a:rPr lang="tr-TR" sz="1400" b="1" kern="1200">
                          <a:solidFill>
                            <a:schemeClr val="bg1"/>
                          </a:solidFill>
                          <a:effectLst/>
                          <a:latin typeface="Garamond" panose="02020404030301010803" pitchFamily="18" charset="0"/>
                          <a:ea typeface="+mn-ea"/>
                          <a:cs typeface="+mn-cs"/>
                        </a:rPr>
                        <a:t>73.628,13 TL</a:t>
                      </a:r>
                    </a:p>
                  </a:txBody>
                  <a:tcPr marL="0" marR="0" marT="0" marB="0" anchor="ctr">
                    <a:solidFill>
                      <a:srgbClr val="C00000">
                        <a:alpha val="40000"/>
                      </a:srgbClr>
                    </a:solidFill>
                  </a:tcPr>
                </a:tc>
                <a:tc>
                  <a:txBody>
                    <a:bodyPr/>
                    <a:lstStyle/>
                    <a:p>
                      <a:pPr marL="0" algn="ctr" defTabSz="914400" rtl="0" eaLnBrk="1" fontAlgn="ctr" latinLnBrk="0" hangingPunct="1">
                        <a:lnSpc>
                          <a:spcPct val="115000"/>
                        </a:lnSpc>
                        <a:spcAft>
                          <a:spcPts val="0"/>
                        </a:spcAft>
                      </a:pPr>
                      <a:r>
                        <a:rPr lang="tr-TR" sz="1400" b="1" kern="1200">
                          <a:solidFill>
                            <a:schemeClr val="bg1"/>
                          </a:solidFill>
                          <a:effectLst/>
                          <a:latin typeface="Garamond" panose="02020404030301010803" pitchFamily="18" charset="0"/>
                          <a:ea typeface="+mn-ea"/>
                          <a:cs typeface="+mn-cs"/>
                        </a:rPr>
                        <a:t>15.798,35 TL</a:t>
                      </a:r>
                    </a:p>
                  </a:txBody>
                  <a:tcPr marL="0" marR="0" marT="0" marB="0" anchor="ctr">
                    <a:solidFill>
                      <a:srgbClr val="C00000">
                        <a:alpha val="40000"/>
                      </a:srgbClr>
                    </a:solidFill>
                  </a:tcPr>
                </a:tc>
                <a:tc>
                  <a:txBody>
                    <a:bodyPr/>
                    <a:lstStyle/>
                    <a:p>
                      <a:pPr marL="0" algn="ctr" defTabSz="914400" rtl="0" eaLnBrk="1" fontAlgn="ctr" latinLnBrk="0" hangingPunct="1">
                        <a:lnSpc>
                          <a:spcPct val="115000"/>
                        </a:lnSpc>
                        <a:spcAft>
                          <a:spcPts val="0"/>
                        </a:spcAft>
                      </a:pPr>
                      <a:r>
                        <a:rPr lang="tr-TR" sz="1400" b="1" kern="1200" dirty="0">
                          <a:solidFill>
                            <a:schemeClr val="bg1"/>
                          </a:solidFill>
                          <a:effectLst/>
                          <a:latin typeface="Garamond" panose="02020404030301010803" pitchFamily="18" charset="0"/>
                          <a:ea typeface="+mn-ea"/>
                          <a:cs typeface="+mn-cs"/>
                        </a:rPr>
                        <a:t>57.829,78 TL</a:t>
                      </a:r>
                    </a:p>
                  </a:txBody>
                  <a:tcPr marL="0" marR="0" marT="0" marB="0" anchor="ctr">
                    <a:solidFill>
                      <a:srgbClr val="C00000">
                        <a:alpha val="40000"/>
                      </a:srgbClr>
                    </a:solidFill>
                  </a:tcPr>
                </a:tc>
                <a:extLst>
                  <a:ext uri="{0D108BD9-81ED-4DB2-BD59-A6C34878D82A}">
                    <a16:rowId xmlns:a16="http://schemas.microsoft.com/office/drawing/2014/main" val="2327011517"/>
                  </a:ext>
                </a:extLst>
              </a:tr>
              <a:tr h="271158">
                <a:tc gridSpan="6">
                  <a:txBody>
                    <a:bodyPr/>
                    <a:lstStyle/>
                    <a:p>
                      <a:pPr marL="0" algn="ctr" defTabSz="914400" rtl="0" eaLnBrk="1" fontAlgn="base" latinLnBrk="0" hangingPunct="1">
                        <a:lnSpc>
                          <a:spcPct val="115000"/>
                        </a:lnSpc>
                        <a:spcAft>
                          <a:spcPts val="0"/>
                        </a:spcAft>
                      </a:pPr>
                      <a:r>
                        <a:rPr lang="tr-TR" sz="12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6. BÖLGE </a:t>
                      </a:r>
                      <a:r>
                        <a:rPr lang="tr-TR" sz="1200" b="1" kern="12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İMALAT SEKTÖRÜ</a:t>
                      </a:r>
                      <a:endParaRPr lang="tr-TR" sz="1200" b="1" kern="12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accent4">
                        <a:lumMod val="20000"/>
                        <a:lumOff val="80000"/>
                        <a:alpha val="40000"/>
                      </a:schemeClr>
                    </a:solidFill>
                  </a:tcPr>
                </a:tc>
                <a:tc hMerge="1">
                  <a:txBody>
                    <a:bodyPr/>
                    <a:lstStyle/>
                    <a:p>
                      <a:pPr marL="0" algn="ctr" defTabSz="914400" rtl="0" eaLnBrk="1" latinLnBrk="0" hangingPunct="1">
                        <a:lnSpc>
                          <a:spcPct val="107000"/>
                        </a:lnSpc>
                        <a:spcAft>
                          <a:spcPts val="0"/>
                        </a:spcAft>
                      </a:pPr>
                      <a:endPar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solidFill>
                      <a:srgbClr val="00B050">
                        <a:alpha val="40000"/>
                      </a:srgbClr>
                    </a:solidFill>
                  </a:tcPr>
                </a:tc>
                <a:tc hMerge="1">
                  <a:txBody>
                    <a:bodyPr/>
                    <a:lstStyle/>
                    <a:p>
                      <a:pPr marL="0" algn="ctr" defTabSz="914400" rtl="0" eaLnBrk="1" latinLnBrk="0" hangingPunct="1">
                        <a:lnSpc>
                          <a:spcPct val="107000"/>
                        </a:lnSpc>
                        <a:spcAft>
                          <a:spcPts val="0"/>
                        </a:spcAft>
                      </a:pPr>
                      <a:endPar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solidFill>
                      <a:srgbClr val="00B050">
                        <a:alpha val="40000"/>
                      </a:srgbClr>
                    </a:solidFill>
                  </a:tcPr>
                </a:tc>
                <a:tc hMerge="1">
                  <a:txBody>
                    <a:bodyPr/>
                    <a:lstStyle/>
                    <a:p>
                      <a:pPr marL="0" marR="0" lvl="0" indent="0" algn="ctr" defTabSz="914400" rtl="0" eaLnBrk="1" fontAlgn="base" latinLnBrk="0" hangingPunct="1">
                        <a:lnSpc>
                          <a:spcPct val="115000"/>
                        </a:lnSpc>
                        <a:spcBef>
                          <a:spcPts val="0"/>
                        </a:spcBef>
                        <a:spcAft>
                          <a:spcPts val="0"/>
                        </a:spcAft>
                        <a:buClrTx/>
                        <a:buSzTx/>
                        <a:buFontTx/>
                        <a:buNone/>
                        <a:tabLst/>
                        <a:defRPr/>
                      </a:pPr>
                      <a:endParaRPr lang="tr-TR" sz="1300" b="1" kern="12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rgbClr val="C00000">
                        <a:alpha val="40000"/>
                      </a:srgbClr>
                    </a:solidFill>
                  </a:tcPr>
                </a:tc>
                <a:tc hMerge="1">
                  <a:txBody>
                    <a:bodyPr/>
                    <a:lstStyle/>
                    <a:p>
                      <a:pPr marL="0" algn="ctr" defTabSz="914400" rtl="0" eaLnBrk="1" latinLnBrk="0" hangingPunct="1">
                        <a:lnSpc>
                          <a:spcPct val="107000"/>
                        </a:lnSpc>
                        <a:spcAft>
                          <a:spcPts val="0"/>
                        </a:spcAft>
                      </a:pPr>
                      <a:endPar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solidFill>
                      <a:srgbClr val="C00000">
                        <a:alpha val="40000"/>
                      </a:srgbClr>
                    </a:solidFill>
                  </a:tcPr>
                </a:tc>
                <a:tc hMerge="1">
                  <a:txBody>
                    <a:bodyPr/>
                    <a:lstStyle/>
                    <a:p>
                      <a:pPr marL="0" algn="ctr" defTabSz="914400" rtl="0" eaLnBrk="1" latinLnBrk="0" hangingPunct="1">
                        <a:lnSpc>
                          <a:spcPct val="107000"/>
                        </a:lnSpc>
                        <a:spcAft>
                          <a:spcPts val="0"/>
                        </a:spcAft>
                      </a:pPr>
                      <a:endPar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solidFill>
                      <a:srgbClr val="C00000">
                        <a:alpha val="40000"/>
                      </a:srgbClr>
                    </a:solidFill>
                  </a:tcPr>
                </a:tc>
                <a:extLst>
                  <a:ext uri="{0D108BD9-81ED-4DB2-BD59-A6C34878D82A}">
                    <a16:rowId xmlns:a16="http://schemas.microsoft.com/office/drawing/2014/main" val="3411077816"/>
                  </a:ext>
                </a:extLst>
              </a:tr>
              <a:tr h="548913">
                <a:tc>
                  <a:txBody>
                    <a:bodyPr/>
                    <a:lstStyle/>
                    <a:p>
                      <a:pPr marL="0" algn="ctr" defTabSz="914400" rtl="0" eaLnBrk="1" latinLnBrk="0" hangingPunct="1">
                        <a:lnSpc>
                          <a:spcPct val="107000"/>
                        </a:lnSpc>
                        <a:spcAft>
                          <a:spcPts val="0"/>
                        </a:spcAft>
                      </a:pPr>
                      <a:r>
                        <a:rPr lang="tr-TR" sz="12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TEŞVİKSİZ TUTAR</a:t>
                      </a:r>
                    </a:p>
                    <a:p>
                      <a:pPr marL="0" algn="ctr" defTabSz="914400" rtl="0" eaLnBrk="1" latinLnBrk="0" hangingPunct="1">
                        <a:lnSpc>
                          <a:spcPct val="107000"/>
                        </a:lnSpc>
                        <a:spcAft>
                          <a:spcPts val="0"/>
                        </a:spcAft>
                      </a:pPr>
                      <a:r>
                        <a:rPr lang="tr-TR" sz="12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(%37,75)</a:t>
                      </a:r>
                    </a:p>
                  </a:txBody>
                  <a:tcPr marL="68580" marR="68580" marT="0" marB="0" anchor="ctr">
                    <a:solidFill>
                      <a:schemeClr val="tx2">
                        <a:lumMod val="20000"/>
                        <a:lumOff val="80000"/>
                        <a:alpha val="40000"/>
                      </a:schemeClr>
                    </a:solidFill>
                  </a:tcPr>
                </a:tc>
                <a:tc>
                  <a:txBody>
                    <a:bodyPr/>
                    <a:lstStyle/>
                    <a:p>
                      <a:pPr marL="0" algn="ctr" defTabSz="914400" rtl="0" eaLnBrk="1" latinLnBrk="0" hangingPunct="1">
                        <a:lnSpc>
                          <a:spcPct val="107000"/>
                        </a:lnSpc>
                        <a:spcAft>
                          <a:spcPts val="0"/>
                        </a:spcAft>
                      </a:pPr>
                      <a:r>
                        <a:rPr lang="tr-TR" sz="12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  TUTARI</a:t>
                      </a:r>
                    </a:p>
                    <a:p>
                      <a:pPr marL="0" algn="ctr" defTabSz="914400" rtl="0" eaLnBrk="1" latinLnBrk="0" hangingPunct="1">
                        <a:lnSpc>
                          <a:spcPct val="107000"/>
                        </a:lnSpc>
                        <a:spcAft>
                          <a:spcPts val="0"/>
                        </a:spcAft>
                      </a:pPr>
                      <a:r>
                        <a:rPr lang="tr-TR" sz="12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(%5 + %29,75)</a:t>
                      </a:r>
                    </a:p>
                  </a:txBody>
                  <a:tcPr marL="68580" marR="68580" marT="0" marB="0" anchor="ctr">
                    <a:solidFill>
                      <a:schemeClr val="tx2">
                        <a:lumMod val="20000"/>
                        <a:lumOff val="80000"/>
                        <a:alpha val="40000"/>
                      </a:schemeClr>
                    </a:solidFill>
                  </a:tcPr>
                </a:tc>
                <a:tc>
                  <a:txBody>
                    <a:bodyPr/>
                    <a:lstStyle/>
                    <a:p>
                      <a:pPr marL="0" algn="ctr" defTabSz="914400" rtl="0" eaLnBrk="1" latinLnBrk="0" hangingPunct="1">
                        <a:lnSpc>
                          <a:spcPct val="107000"/>
                        </a:lnSpc>
                        <a:spcAft>
                          <a:spcPts val="0"/>
                        </a:spcAft>
                      </a:pPr>
                      <a:r>
                        <a:rPr lang="tr-TR" sz="12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 SONRASI TUTAR</a:t>
                      </a:r>
                    </a:p>
                    <a:p>
                      <a:pPr marL="0" algn="ctr" defTabSz="914400" rtl="0" eaLnBrk="1" latinLnBrk="0" hangingPunct="1">
                        <a:lnSpc>
                          <a:spcPct val="107000"/>
                        </a:lnSpc>
                        <a:spcAft>
                          <a:spcPts val="0"/>
                        </a:spcAft>
                      </a:pPr>
                      <a:r>
                        <a:rPr lang="tr-TR" sz="12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(%3)</a:t>
                      </a:r>
                    </a:p>
                  </a:txBody>
                  <a:tcPr marL="68580" marR="68580" marT="0" marB="0" anchor="ctr">
                    <a:solidFill>
                      <a:schemeClr val="tx2">
                        <a:lumMod val="20000"/>
                        <a:lumOff val="80000"/>
                        <a:alpha val="40000"/>
                      </a:schemeClr>
                    </a:solidFill>
                  </a:tcPr>
                </a:tc>
                <a:tc>
                  <a:txBody>
                    <a:bodyPr/>
                    <a:lstStyle/>
                    <a:p>
                      <a:pPr marL="0" algn="ctr" defTabSz="914400" rtl="0" eaLnBrk="1" latinLnBrk="0" hangingPunct="1">
                        <a:lnSpc>
                          <a:spcPct val="107000"/>
                        </a:lnSpc>
                        <a:spcAft>
                          <a:spcPts val="0"/>
                        </a:spcAft>
                      </a:pPr>
                      <a:r>
                        <a:rPr lang="tr-TR" sz="12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TEŞVİKSİZ TUTAR</a:t>
                      </a:r>
                    </a:p>
                    <a:p>
                      <a:pPr marL="0" algn="ctr" defTabSz="914400" rtl="0" eaLnBrk="1" latinLnBrk="0" hangingPunct="1">
                        <a:lnSpc>
                          <a:spcPct val="107000"/>
                        </a:lnSpc>
                        <a:spcAft>
                          <a:spcPts val="0"/>
                        </a:spcAft>
                      </a:pPr>
                      <a:r>
                        <a:rPr lang="tr-TR" sz="12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(%37,75)</a:t>
                      </a:r>
                    </a:p>
                  </a:txBody>
                  <a:tcPr marL="68580" marR="68580" marT="0" marB="0" anchor="ctr">
                    <a:solidFill>
                      <a:schemeClr val="accent1">
                        <a:alpha val="40000"/>
                      </a:schemeClr>
                    </a:solidFill>
                  </a:tcPr>
                </a:tc>
                <a:tc>
                  <a:txBody>
                    <a:bodyPr/>
                    <a:lstStyle/>
                    <a:p>
                      <a:pPr marL="0" algn="ctr" defTabSz="914400" rtl="0" eaLnBrk="1" latinLnBrk="0" hangingPunct="1">
                        <a:lnSpc>
                          <a:spcPct val="107000"/>
                        </a:lnSpc>
                        <a:spcAft>
                          <a:spcPts val="0"/>
                        </a:spcAft>
                      </a:pPr>
                      <a:r>
                        <a:rPr lang="tr-TR" sz="12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  TUTARI</a:t>
                      </a:r>
                    </a:p>
                    <a:p>
                      <a:pPr marL="0" algn="ctr" defTabSz="914400" rtl="0" eaLnBrk="1" latinLnBrk="0" hangingPunct="1">
                        <a:lnSpc>
                          <a:spcPct val="107000"/>
                        </a:lnSpc>
                        <a:spcAft>
                          <a:spcPts val="0"/>
                        </a:spcAft>
                      </a:pPr>
                      <a:r>
                        <a:rPr lang="tr-TR" sz="12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(%5xPEK + %29,75xAÜ)</a:t>
                      </a:r>
                    </a:p>
                  </a:txBody>
                  <a:tcPr marL="68580" marR="68580" marT="0" marB="0" anchor="ctr">
                    <a:solidFill>
                      <a:schemeClr val="accent1">
                        <a:alpha val="40000"/>
                      </a:schemeClr>
                    </a:solidFill>
                  </a:tcPr>
                </a:tc>
                <a:tc>
                  <a:txBody>
                    <a:bodyPr/>
                    <a:lstStyle/>
                    <a:p>
                      <a:pPr marL="0" algn="ctr" defTabSz="914400" rtl="0" eaLnBrk="1" latinLnBrk="0" hangingPunct="1">
                        <a:lnSpc>
                          <a:spcPct val="107000"/>
                        </a:lnSpc>
                        <a:spcAft>
                          <a:spcPts val="0"/>
                        </a:spcAft>
                      </a:pPr>
                      <a:r>
                        <a:rPr lang="tr-TR" sz="12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 SONRASI TUTAR</a:t>
                      </a:r>
                    </a:p>
                    <a:p>
                      <a:pPr marL="0" algn="ctr" defTabSz="914400" rtl="0" eaLnBrk="1" latinLnBrk="0" hangingPunct="1">
                        <a:lnSpc>
                          <a:spcPct val="107000"/>
                        </a:lnSpc>
                        <a:spcAft>
                          <a:spcPts val="0"/>
                        </a:spcAft>
                      </a:pPr>
                      <a:r>
                        <a:rPr lang="tr-TR" sz="12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(%37,5 – (5xPEK + %29,75xAÜ))</a:t>
                      </a:r>
                    </a:p>
                  </a:txBody>
                  <a:tcPr marL="68580" marR="68580" marT="0" marB="0" anchor="ctr">
                    <a:solidFill>
                      <a:schemeClr val="accent1">
                        <a:alpha val="40000"/>
                      </a:schemeClr>
                    </a:solidFill>
                  </a:tcPr>
                </a:tc>
                <a:extLst>
                  <a:ext uri="{0D108BD9-81ED-4DB2-BD59-A6C34878D82A}">
                    <a16:rowId xmlns:a16="http://schemas.microsoft.com/office/drawing/2014/main" val="887130496"/>
                  </a:ext>
                </a:extLst>
              </a:tr>
              <a:tr h="354906">
                <a:tc>
                  <a:txBody>
                    <a:bodyPr/>
                    <a:lstStyle/>
                    <a:p>
                      <a:pPr marL="0" algn="ctr" defTabSz="914400" rtl="0" eaLnBrk="1" fontAlgn="ctr" latinLnBrk="0" hangingPunct="1">
                        <a:lnSpc>
                          <a:spcPct val="115000"/>
                        </a:lnSpc>
                        <a:spcAft>
                          <a:spcPts val="0"/>
                        </a:spcAft>
                      </a:pPr>
                      <a:r>
                        <a:rPr lang="tr-TR" sz="1400" b="1" kern="1200">
                          <a:solidFill>
                            <a:schemeClr val="bg1"/>
                          </a:solidFill>
                          <a:effectLst/>
                          <a:latin typeface="Garamond" panose="02020404030301010803" pitchFamily="18" charset="0"/>
                          <a:ea typeface="+mn-ea"/>
                          <a:cs typeface="+mn-cs"/>
                        </a:rPr>
                        <a:t>9.817,08 TL</a:t>
                      </a:r>
                    </a:p>
                  </a:txBody>
                  <a:tcPr marL="0" marR="0" marT="0" marB="0" anchor="ctr">
                    <a:solidFill>
                      <a:srgbClr val="00B050">
                        <a:alpha val="40000"/>
                      </a:srgbClr>
                    </a:solidFill>
                  </a:tcPr>
                </a:tc>
                <a:tc>
                  <a:txBody>
                    <a:bodyPr/>
                    <a:lstStyle/>
                    <a:p>
                      <a:pPr marL="0" algn="ctr" defTabSz="914400" rtl="0" eaLnBrk="1" fontAlgn="ctr" latinLnBrk="0" hangingPunct="1">
                        <a:lnSpc>
                          <a:spcPct val="115000"/>
                        </a:lnSpc>
                        <a:spcAft>
                          <a:spcPts val="0"/>
                        </a:spcAft>
                      </a:pPr>
                      <a:r>
                        <a:rPr lang="tr-TR" sz="1400" b="1" kern="1200">
                          <a:solidFill>
                            <a:schemeClr val="bg1"/>
                          </a:solidFill>
                          <a:effectLst/>
                          <a:latin typeface="Garamond" panose="02020404030301010803" pitchFamily="18" charset="0"/>
                          <a:ea typeface="+mn-ea"/>
                          <a:cs typeface="+mn-cs"/>
                        </a:rPr>
                        <a:t>9.036,91 TL</a:t>
                      </a:r>
                    </a:p>
                  </a:txBody>
                  <a:tcPr marL="0" marR="0" marT="0" marB="0" anchor="ctr">
                    <a:solidFill>
                      <a:srgbClr val="00B050">
                        <a:alpha val="40000"/>
                      </a:srgbClr>
                    </a:solidFill>
                  </a:tcPr>
                </a:tc>
                <a:tc>
                  <a:txBody>
                    <a:bodyPr/>
                    <a:lstStyle/>
                    <a:p>
                      <a:pPr marL="0" algn="ctr" defTabSz="914400" rtl="0" eaLnBrk="1" fontAlgn="ctr" latinLnBrk="0" hangingPunct="1">
                        <a:lnSpc>
                          <a:spcPct val="115000"/>
                        </a:lnSpc>
                        <a:spcAft>
                          <a:spcPts val="0"/>
                        </a:spcAft>
                      </a:pPr>
                      <a:r>
                        <a:rPr lang="tr-TR" sz="1400" b="1" kern="1200">
                          <a:solidFill>
                            <a:schemeClr val="bg1"/>
                          </a:solidFill>
                          <a:effectLst/>
                          <a:latin typeface="Garamond" panose="02020404030301010803" pitchFamily="18" charset="0"/>
                          <a:ea typeface="+mn-ea"/>
                          <a:cs typeface="+mn-cs"/>
                        </a:rPr>
                        <a:t>780,17 TL</a:t>
                      </a:r>
                    </a:p>
                  </a:txBody>
                  <a:tcPr marL="0" marR="0" marT="0" marB="0" anchor="ctr">
                    <a:solidFill>
                      <a:srgbClr val="00B050">
                        <a:alpha val="40000"/>
                      </a:srgbClr>
                    </a:solidFill>
                  </a:tcPr>
                </a:tc>
                <a:tc>
                  <a:txBody>
                    <a:bodyPr/>
                    <a:lstStyle/>
                    <a:p>
                      <a:pPr marL="0" algn="ctr" defTabSz="914400" rtl="0" eaLnBrk="1" fontAlgn="ctr" latinLnBrk="0" hangingPunct="1">
                        <a:lnSpc>
                          <a:spcPct val="115000"/>
                        </a:lnSpc>
                        <a:spcAft>
                          <a:spcPts val="0"/>
                        </a:spcAft>
                      </a:pPr>
                      <a:r>
                        <a:rPr lang="tr-TR" sz="1400" b="1" kern="1200" dirty="0">
                          <a:solidFill>
                            <a:schemeClr val="bg1"/>
                          </a:solidFill>
                          <a:effectLst/>
                          <a:latin typeface="Garamond" panose="02020404030301010803" pitchFamily="18" charset="0"/>
                          <a:ea typeface="+mn-ea"/>
                          <a:cs typeface="+mn-cs"/>
                        </a:rPr>
                        <a:t>73.628,13 TL</a:t>
                      </a:r>
                    </a:p>
                  </a:txBody>
                  <a:tcPr marL="0" marR="0" marT="0" marB="0" anchor="ctr">
                    <a:solidFill>
                      <a:srgbClr val="C00000">
                        <a:alpha val="40000"/>
                      </a:srgbClr>
                    </a:solidFill>
                  </a:tcPr>
                </a:tc>
                <a:tc>
                  <a:txBody>
                    <a:bodyPr/>
                    <a:lstStyle/>
                    <a:p>
                      <a:pPr marL="0" algn="ctr" defTabSz="914400" rtl="0" eaLnBrk="1" fontAlgn="ctr" latinLnBrk="0" hangingPunct="1">
                        <a:lnSpc>
                          <a:spcPct val="115000"/>
                        </a:lnSpc>
                        <a:spcAft>
                          <a:spcPts val="0"/>
                        </a:spcAft>
                      </a:pPr>
                      <a:r>
                        <a:rPr lang="tr-TR" sz="1400" b="1" kern="1200" dirty="0">
                          <a:solidFill>
                            <a:schemeClr val="bg1"/>
                          </a:solidFill>
                          <a:effectLst/>
                          <a:latin typeface="Garamond" panose="02020404030301010803" pitchFamily="18" charset="0"/>
                          <a:ea typeface="+mn-ea"/>
                          <a:cs typeface="+mn-cs"/>
                        </a:rPr>
                        <a:t>17.488,71 TL</a:t>
                      </a:r>
                    </a:p>
                  </a:txBody>
                  <a:tcPr marL="0" marR="0" marT="0" marB="0" anchor="ctr">
                    <a:solidFill>
                      <a:srgbClr val="C00000">
                        <a:alpha val="40000"/>
                      </a:srgbClr>
                    </a:solidFill>
                  </a:tcPr>
                </a:tc>
                <a:tc>
                  <a:txBody>
                    <a:bodyPr/>
                    <a:lstStyle/>
                    <a:p>
                      <a:pPr marL="0" algn="ctr" defTabSz="914400" rtl="0" eaLnBrk="1" fontAlgn="ctr" latinLnBrk="0" hangingPunct="1">
                        <a:lnSpc>
                          <a:spcPct val="115000"/>
                        </a:lnSpc>
                        <a:spcAft>
                          <a:spcPts val="0"/>
                        </a:spcAft>
                      </a:pPr>
                      <a:r>
                        <a:rPr lang="tr-TR" sz="1400" b="1" kern="1200" dirty="0">
                          <a:solidFill>
                            <a:schemeClr val="bg1"/>
                          </a:solidFill>
                          <a:effectLst/>
                          <a:latin typeface="Garamond" panose="02020404030301010803" pitchFamily="18" charset="0"/>
                          <a:ea typeface="+mn-ea"/>
                          <a:cs typeface="+mn-cs"/>
                        </a:rPr>
                        <a:t>56.139,42 TL</a:t>
                      </a:r>
                    </a:p>
                  </a:txBody>
                  <a:tcPr marL="0" marR="0" marT="0" marB="0" anchor="ctr">
                    <a:solidFill>
                      <a:srgbClr val="C00000">
                        <a:alpha val="40000"/>
                      </a:srgbClr>
                    </a:solidFill>
                  </a:tcPr>
                </a:tc>
                <a:extLst>
                  <a:ext uri="{0D108BD9-81ED-4DB2-BD59-A6C34878D82A}">
                    <a16:rowId xmlns:a16="http://schemas.microsoft.com/office/drawing/2014/main" val="4156597263"/>
                  </a:ext>
                </a:extLst>
              </a:tr>
            </a:tbl>
          </a:graphicData>
        </a:graphic>
      </p:graphicFrame>
      <p:graphicFrame>
        <p:nvGraphicFramePr>
          <p:cNvPr id="22" name="Tablo 21">
            <a:extLst>
              <a:ext uri="{FF2B5EF4-FFF2-40B4-BE49-F238E27FC236}">
                <a16:creationId xmlns:a16="http://schemas.microsoft.com/office/drawing/2014/main" id="{44839800-3FE7-4D18-8BC0-A784B2252D16}"/>
              </a:ext>
            </a:extLst>
          </p:cNvPr>
          <p:cNvGraphicFramePr>
            <a:graphicFrameLocks noGrp="1"/>
          </p:cNvGraphicFramePr>
          <p:nvPr>
            <p:extLst>
              <p:ext uri="{D42A27DB-BD31-4B8C-83A1-F6EECF244321}">
                <p14:modId xmlns:p14="http://schemas.microsoft.com/office/powerpoint/2010/main" val="1480464070"/>
              </p:ext>
            </p:extLst>
          </p:nvPr>
        </p:nvGraphicFramePr>
        <p:xfrm>
          <a:off x="54107" y="911018"/>
          <a:ext cx="12083786" cy="375797"/>
        </p:xfrm>
        <a:graphic>
          <a:graphicData uri="http://schemas.openxmlformats.org/drawingml/2006/table">
            <a:tbl>
              <a:tblPr firstRow="1" firstCol="1" bandRow="1">
                <a:tableStyleId>{5C22544A-7EE6-4342-B048-85BDC9FD1C3A}</a:tableStyleId>
              </a:tblPr>
              <a:tblGrid>
                <a:gridCol w="12083786">
                  <a:extLst>
                    <a:ext uri="{9D8B030D-6E8A-4147-A177-3AD203B41FA5}">
                      <a16:colId xmlns:a16="http://schemas.microsoft.com/office/drawing/2014/main" val="4060676655"/>
                    </a:ext>
                  </a:extLst>
                </a:gridCol>
              </a:tblGrid>
              <a:tr h="375797">
                <a:tc>
                  <a:txBody>
                    <a:bodyPr/>
                    <a:lstStyle/>
                    <a:p>
                      <a:pPr algn="l">
                        <a:lnSpc>
                          <a:spcPct val="107000"/>
                        </a:lnSpc>
                        <a:spcAft>
                          <a:spcPts val="0"/>
                        </a:spcAft>
                      </a:pPr>
                      <a:r>
                        <a:rPr lang="tr-TR" sz="1300" b="1" dirty="0">
                          <a:solidFill>
                            <a:srgbClr val="C00000"/>
                          </a:solidFill>
                          <a:effectLst/>
                          <a:latin typeface="Garamond" panose="02020404030301010803" pitchFamily="18" charset="0"/>
                        </a:rPr>
                        <a:t>RAKAMLARLA TEŞVİK ÖRNEKLERİ  (2025 Yılı Brüt Asgari Ücretine Göre)</a:t>
                      </a:r>
                    </a:p>
                  </a:txBody>
                  <a:tcPr marL="58408" marR="58408" marT="0" marB="0" anchor="ctr">
                    <a:solidFill>
                      <a:schemeClr val="accent6">
                        <a:lumMod val="75000"/>
                        <a:alpha val="42000"/>
                      </a:schemeClr>
                    </a:solidFill>
                  </a:tcPr>
                </a:tc>
                <a:extLst>
                  <a:ext uri="{0D108BD9-81ED-4DB2-BD59-A6C34878D82A}">
                    <a16:rowId xmlns:a16="http://schemas.microsoft.com/office/drawing/2014/main" val="850616689"/>
                  </a:ext>
                </a:extLst>
              </a:tr>
            </a:tbl>
          </a:graphicData>
        </a:graphic>
      </p:graphicFrame>
      <p:sp>
        <p:nvSpPr>
          <p:cNvPr id="6" name="Unvan 1">
            <a:extLst>
              <a:ext uri="{FF2B5EF4-FFF2-40B4-BE49-F238E27FC236}">
                <a16:creationId xmlns:a16="http://schemas.microsoft.com/office/drawing/2014/main" id="{BF30754B-3382-42B9-9360-19BFB289F77A}"/>
              </a:ext>
            </a:extLst>
          </p:cNvPr>
          <p:cNvSpPr txBox="1">
            <a:spLocks/>
          </p:cNvSpPr>
          <p:nvPr/>
        </p:nvSpPr>
        <p:spPr>
          <a:xfrm>
            <a:off x="2855742" y="52400"/>
            <a:ext cx="9316420" cy="701158"/>
          </a:xfrm>
          <a:prstGeom prst="rect">
            <a:avLst/>
          </a:prstGeom>
        </p:spPr>
        <p:txBody>
          <a:bodyPr vert="horz" lIns="91440" tIns="45720" rIns="91440" bIns="45720" rtlCol="0" anchor="ctr">
            <a:noAutofit/>
          </a:bodyPr>
          <a:lstStyle>
            <a:lvl1pPr algn="r">
              <a:lnSpc>
                <a:spcPct val="90000"/>
              </a:lnSpc>
              <a:spcBef>
                <a:spcPct val="0"/>
              </a:spcBef>
              <a:buNone/>
              <a:defRPr sz="3600" b="1">
                <a:solidFill>
                  <a:schemeClr val="bg1"/>
                </a:solidFill>
                <a:latin typeface="Garamond" panose="02020404030301010803" pitchFamily="18" charset="0"/>
                <a:ea typeface="+mj-ea"/>
                <a:cs typeface="+mj-cs"/>
              </a:defRPr>
            </a:lvl1pPr>
          </a:lstStyle>
          <a:p>
            <a:r>
              <a:rPr lang="tr-TR" sz="2800" dirty="0"/>
              <a:t>  Yatırımlarda Devlet Yardımları Hakkında Kararlar Uyarınca Uygulanan Teşvik </a:t>
            </a:r>
          </a:p>
        </p:txBody>
      </p:sp>
    </p:spTree>
    <p:extLst>
      <p:ext uri="{BB962C8B-B14F-4D97-AF65-F5344CB8AC3E}">
        <p14:creationId xmlns:p14="http://schemas.microsoft.com/office/powerpoint/2010/main" val="10594686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o 6">
            <a:extLst>
              <a:ext uri="{FF2B5EF4-FFF2-40B4-BE49-F238E27FC236}">
                <a16:creationId xmlns:a16="http://schemas.microsoft.com/office/drawing/2014/main" id="{94B8F031-E760-4D26-9D4A-1FCEEE222B34}"/>
              </a:ext>
            </a:extLst>
          </p:cNvPr>
          <p:cNvGraphicFramePr>
            <a:graphicFrameLocks noGrp="1"/>
          </p:cNvGraphicFramePr>
          <p:nvPr>
            <p:extLst>
              <p:ext uri="{D42A27DB-BD31-4B8C-83A1-F6EECF244321}">
                <p14:modId xmlns:p14="http://schemas.microsoft.com/office/powerpoint/2010/main" val="88999896"/>
              </p:ext>
            </p:extLst>
          </p:nvPr>
        </p:nvGraphicFramePr>
        <p:xfrm>
          <a:off x="106957" y="900163"/>
          <a:ext cx="8042419" cy="518532"/>
        </p:xfrm>
        <a:graphic>
          <a:graphicData uri="http://schemas.openxmlformats.org/drawingml/2006/table">
            <a:tbl>
              <a:tblPr firstRow="1" firstCol="1" bandRow="1">
                <a:tableStyleId>{5C22544A-7EE6-4342-B048-85BDC9FD1C3A}</a:tableStyleId>
              </a:tblPr>
              <a:tblGrid>
                <a:gridCol w="1480837">
                  <a:extLst>
                    <a:ext uri="{9D8B030D-6E8A-4147-A177-3AD203B41FA5}">
                      <a16:colId xmlns:a16="http://schemas.microsoft.com/office/drawing/2014/main" val="1798935961"/>
                    </a:ext>
                  </a:extLst>
                </a:gridCol>
                <a:gridCol w="6561582">
                  <a:extLst>
                    <a:ext uri="{9D8B030D-6E8A-4147-A177-3AD203B41FA5}">
                      <a16:colId xmlns:a16="http://schemas.microsoft.com/office/drawing/2014/main" val="1330910578"/>
                    </a:ext>
                  </a:extLst>
                </a:gridCol>
              </a:tblGrid>
              <a:tr h="518532">
                <a:tc>
                  <a:txBody>
                    <a:bodyPr/>
                    <a:lstStyle/>
                    <a:p>
                      <a:pPr algn="just">
                        <a:lnSpc>
                          <a:spcPct val="107000"/>
                        </a:lnSpc>
                        <a:spcAft>
                          <a:spcPts val="0"/>
                        </a:spcAft>
                      </a:pPr>
                      <a:r>
                        <a:rPr lang="tr-TR" sz="1400" dirty="0">
                          <a:solidFill>
                            <a:srgbClr val="002060"/>
                          </a:solidFill>
                          <a:effectLst/>
                          <a:latin typeface="Garamond" panose="02020404030301010803" pitchFamily="18" charset="0"/>
                        </a:rPr>
                        <a:t>YASAL DAYANAK</a:t>
                      </a:r>
                      <a:endParaRPr lang="tr-TR" sz="1400" dirty="0">
                        <a:solidFill>
                          <a:srgbClr val="00206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7755" marR="57755" marT="0" marB="0" anchor="ctr">
                    <a:solidFill>
                      <a:schemeClr val="accent1">
                        <a:lumMod val="40000"/>
                        <a:lumOff val="60000"/>
                        <a:alpha val="60000"/>
                      </a:schemeClr>
                    </a:solidFill>
                  </a:tcPr>
                </a:tc>
                <a:tc>
                  <a:txBody>
                    <a:bodyPr/>
                    <a:lstStyle/>
                    <a:p>
                      <a:pPr algn="just">
                        <a:lnSpc>
                          <a:spcPct val="107000"/>
                        </a:lnSpc>
                        <a:spcAft>
                          <a:spcPts val="0"/>
                        </a:spcAft>
                      </a:pPr>
                      <a:r>
                        <a:rPr lang="tr-TR" sz="1300" b="1" kern="1200" dirty="0">
                          <a:solidFill>
                            <a:srgbClr val="002060"/>
                          </a:solidFill>
                          <a:effectLst/>
                          <a:latin typeface="Garamond" panose="02020404030301010803" pitchFamily="18" charset="0"/>
                          <a:ea typeface="+mn-ea"/>
                          <a:cs typeface="+mn-cs"/>
                        </a:rPr>
                        <a:t>5510 sayılı Kanun’un geçici 109 uncu maddesi.</a:t>
                      </a:r>
                    </a:p>
                  </a:txBody>
                  <a:tcPr marL="68580" marR="68580" marT="0" marB="0" anchor="ctr">
                    <a:solidFill>
                      <a:schemeClr val="accent1">
                        <a:tint val="20000"/>
                        <a:alpha val="60000"/>
                      </a:schemeClr>
                    </a:solidFill>
                  </a:tcPr>
                </a:tc>
                <a:extLst>
                  <a:ext uri="{0D108BD9-81ED-4DB2-BD59-A6C34878D82A}">
                    <a16:rowId xmlns:a16="http://schemas.microsoft.com/office/drawing/2014/main" val="4115936388"/>
                  </a:ext>
                </a:extLst>
              </a:tr>
            </a:tbl>
          </a:graphicData>
        </a:graphic>
      </p:graphicFrame>
      <p:graphicFrame>
        <p:nvGraphicFramePr>
          <p:cNvPr id="8" name="Tablo 7">
            <a:extLst>
              <a:ext uri="{FF2B5EF4-FFF2-40B4-BE49-F238E27FC236}">
                <a16:creationId xmlns:a16="http://schemas.microsoft.com/office/drawing/2014/main" id="{29A551B6-369E-4DAF-AAA4-ED3A72B8FC39}"/>
              </a:ext>
            </a:extLst>
          </p:cNvPr>
          <p:cNvGraphicFramePr>
            <a:graphicFrameLocks noGrp="1"/>
          </p:cNvGraphicFramePr>
          <p:nvPr>
            <p:extLst>
              <p:ext uri="{D42A27DB-BD31-4B8C-83A1-F6EECF244321}">
                <p14:modId xmlns:p14="http://schemas.microsoft.com/office/powerpoint/2010/main" val="3824336402"/>
              </p:ext>
            </p:extLst>
          </p:nvPr>
        </p:nvGraphicFramePr>
        <p:xfrm>
          <a:off x="8149376" y="900163"/>
          <a:ext cx="4027720" cy="611478"/>
        </p:xfrm>
        <a:graphic>
          <a:graphicData uri="http://schemas.openxmlformats.org/drawingml/2006/table">
            <a:tbl>
              <a:tblPr firstRow="1" firstCol="1" bandRow="1">
                <a:tableStyleId>{5C22544A-7EE6-4342-B048-85BDC9FD1C3A}</a:tableStyleId>
              </a:tblPr>
              <a:tblGrid>
                <a:gridCol w="1414884">
                  <a:extLst>
                    <a:ext uri="{9D8B030D-6E8A-4147-A177-3AD203B41FA5}">
                      <a16:colId xmlns:a16="http://schemas.microsoft.com/office/drawing/2014/main" val="2643230235"/>
                    </a:ext>
                  </a:extLst>
                </a:gridCol>
                <a:gridCol w="1176823">
                  <a:extLst>
                    <a:ext uri="{9D8B030D-6E8A-4147-A177-3AD203B41FA5}">
                      <a16:colId xmlns:a16="http://schemas.microsoft.com/office/drawing/2014/main" val="1809252406"/>
                    </a:ext>
                  </a:extLst>
                </a:gridCol>
                <a:gridCol w="1436013">
                  <a:extLst>
                    <a:ext uri="{9D8B030D-6E8A-4147-A177-3AD203B41FA5}">
                      <a16:colId xmlns:a16="http://schemas.microsoft.com/office/drawing/2014/main" val="1446942998"/>
                    </a:ext>
                  </a:extLst>
                </a:gridCol>
              </a:tblGrid>
              <a:tr h="365585">
                <a:tc>
                  <a:txBody>
                    <a:bodyPr/>
                    <a:lstStyle/>
                    <a:p>
                      <a:pPr marL="0" algn="ctr" defTabSz="914400" rtl="0" eaLnBrk="1" latinLnBrk="0" hangingPunct="1">
                        <a:lnSpc>
                          <a:spcPct val="107000"/>
                        </a:lnSpc>
                        <a:spcAft>
                          <a:spcPts val="0"/>
                        </a:spcAft>
                      </a:pPr>
                      <a:r>
                        <a:rPr lang="tr-TR" sz="1100" b="1" kern="1200" dirty="0">
                          <a:solidFill>
                            <a:schemeClr val="tx2"/>
                          </a:solidFill>
                          <a:effectLst/>
                          <a:latin typeface="Garamond" panose="02020404030301010803" pitchFamily="18" charset="0"/>
                          <a:ea typeface="+mn-ea"/>
                          <a:cs typeface="+mn-cs"/>
                        </a:rPr>
                        <a:t>BAŞLAMA TARİHİ</a:t>
                      </a:r>
                    </a:p>
                  </a:txBody>
                  <a:tcPr marL="57755" marR="57755" marT="0" marB="0" anchor="ctr">
                    <a:solidFill>
                      <a:schemeClr val="accent6">
                        <a:lumMod val="75000"/>
                        <a:alpha val="60000"/>
                      </a:schemeClr>
                    </a:solidFill>
                  </a:tcPr>
                </a:tc>
                <a:tc>
                  <a:txBody>
                    <a:bodyPr/>
                    <a:lstStyle/>
                    <a:p>
                      <a:pPr marL="0" algn="ctr" defTabSz="914400" rtl="0" eaLnBrk="1" latinLnBrk="0" hangingPunct="1">
                        <a:lnSpc>
                          <a:spcPct val="107000"/>
                        </a:lnSpc>
                        <a:spcAft>
                          <a:spcPts val="0"/>
                        </a:spcAft>
                      </a:pPr>
                      <a:r>
                        <a:rPr lang="tr-TR" sz="1100" b="1" kern="1200" dirty="0">
                          <a:solidFill>
                            <a:schemeClr val="tx2"/>
                          </a:solidFill>
                          <a:effectLst/>
                          <a:latin typeface="Garamond" panose="02020404030301010803" pitchFamily="18" charset="0"/>
                          <a:ea typeface="+mn-ea"/>
                          <a:cs typeface="+mn-cs"/>
                        </a:rPr>
                        <a:t>BİTİŞ TARİHİ</a:t>
                      </a:r>
                    </a:p>
                  </a:txBody>
                  <a:tcPr marL="57755" marR="57755" marT="0" marB="0" anchor="ctr">
                    <a:solidFill>
                      <a:schemeClr val="accent6">
                        <a:lumMod val="75000"/>
                        <a:alpha val="60000"/>
                      </a:schemeClr>
                    </a:solidFill>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tr-TR" sz="1100" b="1" kern="1200" dirty="0">
                          <a:solidFill>
                            <a:schemeClr val="tx2"/>
                          </a:solidFill>
                          <a:effectLst/>
                          <a:latin typeface="Garamond" panose="02020404030301010803" pitchFamily="18" charset="0"/>
                          <a:ea typeface="+mn-ea"/>
                          <a:cs typeface="+mn-cs"/>
                        </a:rPr>
                        <a:t>BELGE KANUN NO</a:t>
                      </a:r>
                    </a:p>
                  </a:txBody>
                  <a:tcPr marL="57755" marR="57755" marT="0" marB="0" anchor="ctr">
                    <a:solidFill>
                      <a:schemeClr val="accent6">
                        <a:lumMod val="75000"/>
                        <a:alpha val="60000"/>
                      </a:schemeClr>
                    </a:solidFill>
                  </a:tcPr>
                </a:tc>
                <a:extLst>
                  <a:ext uri="{0D108BD9-81ED-4DB2-BD59-A6C34878D82A}">
                    <a16:rowId xmlns:a16="http://schemas.microsoft.com/office/drawing/2014/main" val="1774129938"/>
                  </a:ext>
                </a:extLst>
              </a:tr>
              <a:tr h="245893">
                <a:tc>
                  <a:txBody>
                    <a:bodyPr/>
                    <a:lstStyle/>
                    <a:p>
                      <a:pPr algn="ctr">
                        <a:lnSpc>
                          <a:spcPct val="107000"/>
                        </a:lnSpc>
                        <a:spcAft>
                          <a:spcPts val="0"/>
                        </a:spcAft>
                      </a:pPr>
                      <a:r>
                        <a:rPr lang="tr-TR" sz="1200" b="1" kern="1200" dirty="0">
                          <a:solidFill>
                            <a:schemeClr val="tx2"/>
                          </a:solidFill>
                          <a:effectLst/>
                          <a:latin typeface="Garamond" panose="02020404030301010803" pitchFamily="18" charset="0"/>
                          <a:ea typeface="+mn-ea"/>
                          <a:cs typeface="+mn-cs"/>
                        </a:rPr>
                        <a:t>01.01.2025</a:t>
                      </a:r>
                      <a:endParaRPr lang="tr-TR" sz="1200" b="1" dirty="0">
                        <a:solidFill>
                          <a:schemeClr val="tx2"/>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7755" marR="57755" marT="0" marB="0" anchor="ctr">
                    <a:solidFill>
                      <a:schemeClr val="tx2">
                        <a:lumMod val="40000"/>
                        <a:lumOff val="60000"/>
                        <a:alpha val="70000"/>
                      </a:schemeClr>
                    </a:solidFill>
                  </a:tcPr>
                </a:tc>
                <a:tc>
                  <a:txBody>
                    <a:bodyPr/>
                    <a:lstStyle/>
                    <a:p>
                      <a:pPr algn="ctr">
                        <a:lnSpc>
                          <a:spcPct val="107000"/>
                        </a:lnSpc>
                        <a:spcAft>
                          <a:spcPts val="0"/>
                        </a:spcAft>
                      </a:pPr>
                      <a:r>
                        <a:rPr lang="tr-TR" sz="1200" b="1" dirty="0">
                          <a:solidFill>
                            <a:schemeClr val="tx2"/>
                          </a:solidFill>
                          <a:effectLst/>
                          <a:latin typeface="Garamond" panose="02020404030301010803" pitchFamily="18" charset="0"/>
                        </a:rPr>
                        <a:t>31.12.2025</a:t>
                      </a:r>
                      <a:endParaRPr lang="tr-TR" sz="1200" b="1" dirty="0">
                        <a:solidFill>
                          <a:schemeClr val="tx2"/>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7755" marR="57755" marT="0" marB="0" anchor="ctr">
                    <a:solidFill>
                      <a:schemeClr val="tx2">
                        <a:lumMod val="40000"/>
                        <a:lumOff val="60000"/>
                        <a:alpha val="70000"/>
                      </a:schemeClr>
                    </a:solidFill>
                  </a:tcPr>
                </a:tc>
                <a:tc>
                  <a:txBody>
                    <a:bodyPr/>
                    <a:lstStyle/>
                    <a:p>
                      <a:pPr algn="ctr">
                        <a:lnSpc>
                          <a:spcPct val="107000"/>
                        </a:lnSpc>
                        <a:spcAft>
                          <a:spcPts val="0"/>
                        </a:spcAft>
                      </a:pPr>
                      <a:r>
                        <a:rPr lang="tr-TR" sz="1200" b="1" dirty="0">
                          <a:solidFill>
                            <a:schemeClr val="tx2"/>
                          </a:solidFill>
                          <a:effectLst/>
                          <a:latin typeface="Garamond" panose="02020404030301010803" pitchFamily="18" charset="0"/>
                          <a:ea typeface="Times New Roman" panose="02020603050405020304" pitchFamily="18" charset="0"/>
                          <a:cs typeface="Times New Roman" panose="02020603050405020304" pitchFamily="18" charset="0"/>
                        </a:rPr>
                        <a:t>-</a:t>
                      </a:r>
                    </a:p>
                  </a:txBody>
                  <a:tcPr marL="57755" marR="57755" marT="0" marB="0" anchor="ctr">
                    <a:solidFill>
                      <a:schemeClr val="tx2">
                        <a:lumMod val="40000"/>
                        <a:lumOff val="60000"/>
                        <a:alpha val="70000"/>
                      </a:schemeClr>
                    </a:solidFill>
                  </a:tcPr>
                </a:tc>
                <a:extLst>
                  <a:ext uri="{0D108BD9-81ED-4DB2-BD59-A6C34878D82A}">
                    <a16:rowId xmlns:a16="http://schemas.microsoft.com/office/drawing/2014/main" val="1721715383"/>
                  </a:ext>
                </a:extLst>
              </a:tr>
            </a:tbl>
          </a:graphicData>
        </a:graphic>
      </p:graphicFrame>
      <p:graphicFrame>
        <p:nvGraphicFramePr>
          <p:cNvPr id="9" name="Tablo 8">
            <a:extLst>
              <a:ext uri="{FF2B5EF4-FFF2-40B4-BE49-F238E27FC236}">
                <a16:creationId xmlns:a16="http://schemas.microsoft.com/office/drawing/2014/main" id="{56FA61AA-8E4C-4BF6-B30B-2780B98F4139}"/>
              </a:ext>
            </a:extLst>
          </p:cNvPr>
          <p:cNvGraphicFramePr>
            <a:graphicFrameLocks noGrp="1"/>
          </p:cNvGraphicFramePr>
          <p:nvPr>
            <p:extLst>
              <p:ext uri="{D42A27DB-BD31-4B8C-83A1-F6EECF244321}">
                <p14:modId xmlns:p14="http://schemas.microsoft.com/office/powerpoint/2010/main" val="3749382558"/>
              </p:ext>
            </p:extLst>
          </p:nvPr>
        </p:nvGraphicFramePr>
        <p:xfrm>
          <a:off x="106957" y="1516101"/>
          <a:ext cx="12053198" cy="629285"/>
        </p:xfrm>
        <a:graphic>
          <a:graphicData uri="http://schemas.openxmlformats.org/drawingml/2006/table">
            <a:tbl>
              <a:tblPr firstRow="1" firstCol="1" bandRow="1">
                <a:tableStyleId>{5C22544A-7EE6-4342-B048-85BDC9FD1C3A}</a:tableStyleId>
              </a:tblPr>
              <a:tblGrid>
                <a:gridCol w="1484442">
                  <a:extLst>
                    <a:ext uri="{9D8B030D-6E8A-4147-A177-3AD203B41FA5}">
                      <a16:colId xmlns:a16="http://schemas.microsoft.com/office/drawing/2014/main" val="1635233704"/>
                    </a:ext>
                  </a:extLst>
                </a:gridCol>
                <a:gridCol w="10568756">
                  <a:extLst>
                    <a:ext uri="{9D8B030D-6E8A-4147-A177-3AD203B41FA5}">
                      <a16:colId xmlns:a16="http://schemas.microsoft.com/office/drawing/2014/main" val="4095596175"/>
                    </a:ext>
                  </a:extLst>
                </a:gridCol>
              </a:tblGrid>
              <a:tr h="325658">
                <a:tc>
                  <a:txBody>
                    <a:bodyPr/>
                    <a:lstStyle/>
                    <a:p>
                      <a:pPr algn="just">
                        <a:lnSpc>
                          <a:spcPct val="107000"/>
                        </a:lnSpc>
                        <a:spcAft>
                          <a:spcPts val="0"/>
                        </a:spcAft>
                      </a:pPr>
                      <a:r>
                        <a:rPr lang="tr-TR" sz="1400" dirty="0">
                          <a:solidFill>
                            <a:srgbClr val="002060"/>
                          </a:solidFill>
                          <a:effectLst/>
                          <a:latin typeface="Garamond" panose="02020404030301010803" pitchFamily="18" charset="0"/>
                        </a:rPr>
                        <a:t>AÇIKLAMA</a:t>
                      </a:r>
                      <a:endParaRPr lang="tr-TR" sz="1400" dirty="0">
                        <a:solidFill>
                          <a:srgbClr val="00206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7755" marR="57755" marT="0" marB="0" anchor="ctr">
                    <a:solidFill>
                      <a:schemeClr val="accent5">
                        <a:lumMod val="20000"/>
                        <a:lumOff val="80000"/>
                      </a:schemeClr>
                    </a:solidFill>
                  </a:tcPr>
                </a:tc>
                <a:tc>
                  <a:txBody>
                    <a:bodyPr/>
                    <a:lstStyle/>
                    <a:p>
                      <a:pPr algn="just">
                        <a:lnSpc>
                          <a:spcPct val="107000"/>
                        </a:lnSpc>
                        <a:spcAft>
                          <a:spcPts val="0"/>
                        </a:spcAft>
                      </a:pPr>
                      <a:r>
                        <a:rPr lang="tr-TR" sz="1300" b="1" kern="1200" dirty="0">
                          <a:solidFill>
                            <a:srgbClr val="002060"/>
                          </a:solidFill>
                          <a:effectLst/>
                          <a:latin typeface="Garamond" panose="02020404030301010803" pitchFamily="18" charset="0"/>
                          <a:ea typeface="+mn-ea"/>
                          <a:cs typeface="+mn-cs"/>
                        </a:rPr>
                        <a:t>2025 yılı Ocak ila Aralık ayları/dönemlerinde şartları sağlayan işyerlerinden bildirilen sigortalılara ilişkin toplam prim ödeme gün sayısı ile 33,33 Türk lirasının çarpımı sonucu bulunacak tutar, işverenlerin Kuruma ödeyecekleri sigorta primlerinden mahsup edilir ve bu tutar İşsizlik Sigortası Fonundan karşılanır. </a:t>
                      </a:r>
                    </a:p>
                  </a:txBody>
                  <a:tcPr marL="57755" marR="57755" marT="0" marB="0">
                    <a:solidFill>
                      <a:schemeClr val="accent1">
                        <a:tint val="20000"/>
                        <a:alpha val="60000"/>
                      </a:schemeClr>
                    </a:solidFill>
                  </a:tcPr>
                </a:tc>
                <a:extLst>
                  <a:ext uri="{0D108BD9-81ED-4DB2-BD59-A6C34878D82A}">
                    <a16:rowId xmlns:a16="http://schemas.microsoft.com/office/drawing/2014/main" val="2049017253"/>
                  </a:ext>
                </a:extLst>
              </a:tr>
            </a:tbl>
          </a:graphicData>
        </a:graphic>
      </p:graphicFrame>
      <p:graphicFrame>
        <p:nvGraphicFramePr>
          <p:cNvPr id="12" name="Tablo 11">
            <a:extLst>
              <a:ext uri="{FF2B5EF4-FFF2-40B4-BE49-F238E27FC236}">
                <a16:creationId xmlns:a16="http://schemas.microsoft.com/office/drawing/2014/main" id="{9FB24FC3-E54A-4A7A-87EC-7A15AFA3F2F4}"/>
              </a:ext>
            </a:extLst>
          </p:cNvPr>
          <p:cNvGraphicFramePr>
            <a:graphicFrameLocks noGrp="1"/>
          </p:cNvGraphicFramePr>
          <p:nvPr>
            <p:extLst>
              <p:ext uri="{D42A27DB-BD31-4B8C-83A1-F6EECF244321}">
                <p14:modId xmlns:p14="http://schemas.microsoft.com/office/powerpoint/2010/main" val="953092111"/>
              </p:ext>
            </p:extLst>
          </p:nvPr>
        </p:nvGraphicFramePr>
        <p:xfrm>
          <a:off x="106957" y="2180236"/>
          <a:ext cx="12057746" cy="248178"/>
        </p:xfrm>
        <a:graphic>
          <a:graphicData uri="http://schemas.openxmlformats.org/drawingml/2006/table">
            <a:tbl>
              <a:tblPr firstRow="1" firstCol="1" bandRow="1">
                <a:tableStyleId>{5C22544A-7EE6-4342-B048-85BDC9FD1C3A}</a:tableStyleId>
              </a:tblPr>
              <a:tblGrid>
                <a:gridCol w="12057746">
                  <a:extLst>
                    <a:ext uri="{9D8B030D-6E8A-4147-A177-3AD203B41FA5}">
                      <a16:colId xmlns:a16="http://schemas.microsoft.com/office/drawing/2014/main" val="4060676655"/>
                    </a:ext>
                  </a:extLst>
                </a:gridCol>
              </a:tblGrid>
              <a:tr h="248178">
                <a:tc>
                  <a:txBody>
                    <a:bodyPr/>
                    <a:lstStyle/>
                    <a:p>
                      <a:pPr algn="l">
                        <a:lnSpc>
                          <a:spcPct val="107000"/>
                        </a:lnSpc>
                        <a:spcAft>
                          <a:spcPts val="0"/>
                        </a:spcAft>
                      </a:pPr>
                      <a:r>
                        <a:rPr lang="tr-TR" sz="1200" b="1" dirty="0">
                          <a:solidFill>
                            <a:srgbClr val="C00000"/>
                          </a:solidFill>
                          <a:effectLst/>
                          <a:latin typeface="Garamond" panose="02020404030301010803" pitchFamily="18" charset="0"/>
                          <a:ea typeface="Times New Roman" panose="02020603050405020304" pitchFamily="18" charset="0"/>
                          <a:cs typeface="Times New Roman" panose="02020603050405020304" pitchFamily="18" charset="0"/>
                        </a:rPr>
                        <a:t>AÇIKLAMALAR</a:t>
                      </a:r>
                    </a:p>
                  </a:txBody>
                  <a:tcPr marL="58408" marR="58408" marT="0" marB="0">
                    <a:solidFill>
                      <a:schemeClr val="accent6">
                        <a:lumMod val="75000"/>
                        <a:alpha val="42000"/>
                      </a:schemeClr>
                    </a:solidFill>
                  </a:tcPr>
                </a:tc>
                <a:extLst>
                  <a:ext uri="{0D108BD9-81ED-4DB2-BD59-A6C34878D82A}">
                    <a16:rowId xmlns:a16="http://schemas.microsoft.com/office/drawing/2014/main" val="850616689"/>
                  </a:ext>
                </a:extLst>
              </a:tr>
            </a:tbl>
          </a:graphicData>
        </a:graphic>
      </p:graphicFrame>
      <p:sp>
        <p:nvSpPr>
          <p:cNvPr id="18" name="Dikdörtgen 17">
            <a:extLst>
              <a:ext uri="{FF2B5EF4-FFF2-40B4-BE49-F238E27FC236}">
                <a16:creationId xmlns:a16="http://schemas.microsoft.com/office/drawing/2014/main" id="{C887CC10-7D33-4EAD-8340-ABAE85981394}"/>
              </a:ext>
            </a:extLst>
          </p:cNvPr>
          <p:cNvSpPr/>
          <p:nvPr/>
        </p:nvSpPr>
        <p:spPr>
          <a:xfrm>
            <a:off x="102409" y="2414980"/>
            <a:ext cx="12057746" cy="2723823"/>
          </a:xfrm>
          <a:prstGeom prst="rect">
            <a:avLst/>
          </a:prstGeom>
          <a:solidFill>
            <a:schemeClr val="accent5">
              <a:lumMod val="20000"/>
              <a:lumOff val="80000"/>
            </a:schemeClr>
          </a:solidFill>
        </p:spPr>
        <p:txBody>
          <a:bodyPr wrap="square">
            <a:spAutoFit/>
          </a:bodyPr>
          <a:lstStyle/>
          <a:p>
            <a:pPr marL="268288" indent="-268288" algn="just">
              <a:buFont typeface="Wingdings" panose="05000000000000000000" pitchFamily="2" charset="2"/>
              <a:buChar char=""/>
            </a:pPr>
            <a:r>
              <a:rPr lang="tr-TR" sz="1300" dirty="0">
                <a:solidFill>
                  <a:srgbClr val="002060"/>
                </a:solidFill>
                <a:latin typeface="Garamond" panose="02020404030301010803" pitchFamily="18" charset="0"/>
              </a:rPr>
              <a:t>Destekten, 2024 yılının aynı ayında prime esas günlük kazancı 1.000 TL, toplu iş sözleşmesi uygulanan işyerlerinde 2.000 TL ve linyit ve taşkömürü işyerlerinde 2.667 TL ve altında ücretle çalıştırılan sigortalılar için yararlanılabilecektir. </a:t>
            </a:r>
          </a:p>
          <a:p>
            <a:pPr marL="268288" indent="-268288" algn="just">
              <a:buFont typeface="Wingdings" panose="05000000000000000000" pitchFamily="2" charset="2"/>
              <a:buChar char=""/>
            </a:pPr>
            <a:r>
              <a:rPr lang="tr-TR" sz="1300" dirty="0">
                <a:solidFill>
                  <a:srgbClr val="002060"/>
                </a:solidFill>
                <a:latin typeface="Garamond" panose="02020404030301010803" pitchFamily="18" charset="0"/>
              </a:rPr>
              <a:t>2025 yılında yeni açılacak işyerleri sigortalıların tamamı için ücret sınırı olmaksızın destekten yararlanacaktır. </a:t>
            </a:r>
          </a:p>
          <a:p>
            <a:pPr marL="268288" indent="-268288" algn="just">
              <a:buFont typeface="Wingdings" panose="05000000000000000000" pitchFamily="2" charset="2"/>
              <a:buChar char=""/>
            </a:pPr>
            <a:r>
              <a:rPr lang="tr-TR" sz="1300" dirty="0">
                <a:solidFill>
                  <a:srgbClr val="002060"/>
                </a:solidFill>
                <a:latin typeface="Garamond" panose="02020404030301010803" pitchFamily="18" charset="0"/>
              </a:rPr>
              <a:t>Destekten yararlanacak işyerlerinin; aylık prim hizmet belgelerini / muhtasar ve prim hizmet beyannamelerini yasal süresinde vermesi, primlerini yasal süresinde ödemesi, Kuruma borcunun bulunmaması (</a:t>
            </a:r>
            <a:r>
              <a:rPr lang="tr-TR" sz="1400" dirty="0">
                <a:solidFill>
                  <a:srgbClr val="002060"/>
                </a:solidFill>
                <a:latin typeface="Garamond" panose="02020404030301010803" pitchFamily="18" charset="0"/>
              </a:rPr>
              <a:t>varsa yapılandırılmış/tecil ve taksitlendirilmiş olması ve düzenli ödenmesi),</a:t>
            </a:r>
            <a:r>
              <a:rPr lang="tr-TR" sz="1300" dirty="0">
                <a:solidFill>
                  <a:srgbClr val="002060"/>
                </a:solidFill>
                <a:latin typeface="Garamond" panose="02020404030301010803" pitchFamily="18" charset="0"/>
              </a:rPr>
              <a:t> kayıt dışı sigortalı çalıştırmaması ve sahte sigortalı bildiriminde bulunmaması gerekmektedir.</a:t>
            </a:r>
          </a:p>
          <a:p>
            <a:pPr marL="268288" indent="-268288" algn="just">
              <a:buFont typeface="Wingdings" panose="05000000000000000000" pitchFamily="2" charset="2"/>
              <a:buChar char=""/>
            </a:pPr>
            <a:r>
              <a:rPr lang="tr-TR" sz="1300" dirty="0">
                <a:solidFill>
                  <a:srgbClr val="002060"/>
                </a:solidFill>
                <a:latin typeface="Garamond" panose="02020404030301010803" pitchFamily="18" charset="0"/>
              </a:rPr>
              <a:t>2024 yılının en az sigortalı bildirimi yapılan ayındaki/dönemindeki sigortalı sayısının altında sigortalı bildirimi yapılan aylar için destek verilmeyecektir.</a:t>
            </a:r>
          </a:p>
          <a:p>
            <a:pPr marL="268288" indent="-268288" algn="just">
              <a:buFont typeface="Wingdings" panose="05000000000000000000" pitchFamily="2" charset="2"/>
              <a:buChar char=""/>
            </a:pPr>
            <a:r>
              <a:rPr lang="tr-TR" sz="1300" dirty="0">
                <a:solidFill>
                  <a:srgbClr val="002060"/>
                </a:solidFill>
                <a:latin typeface="Garamond" panose="02020404030301010803" pitchFamily="18" charset="0"/>
              </a:rPr>
              <a:t>5335 sayılı Kanunun 30 uncu maddesinin ikinci fıkrası kapsamına giren kurum ve kuruluşlara ait işyerleri için uygulanmayacaktır.</a:t>
            </a:r>
          </a:p>
          <a:p>
            <a:pPr marL="268288" indent="-268288" algn="just">
              <a:buFont typeface="Wingdings" panose="05000000000000000000" pitchFamily="2" charset="2"/>
              <a:buChar char=""/>
            </a:pPr>
            <a:r>
              <a:rPr lang="tr-TR" sz="1300" dirty="0">
                <a:solidFill>
                  <a:srgbClr val="002060"/>
                </a:solidFill>
                <a:latin typeface="Garamond" panose="02020404030301010803" pitchFamily="18" charset="0"/>
              </a:rPr>
              <a:t>Kayıt dışı sigortalı çalıştırılması  ile sahte sigortalı bildiriminin tespiti halinde faydalanılan asgari ücret desteği geri alınacaktır. Tespit tarihinden sonra da destek verilmeyecektir. </a:t>
            </a:r>
          </a:p>
          <a:p>
            <a:pPr marL="268288" indent="-268288" algn="just">
              <a:buFont typeface="Wingdings" panose="05000000000000000000" pitchFamily="2" charset="2"/>
              <a:buChar char=""/>
            </a:pPr>
            <a:r>
              <a:rPr lang="tr-TR" sz="1300" dirty="0">
                <a:solidFill>
                  <a:srgbClr val="002060"/>
                </a:solidFill>
                <a:latin typeface="Garamond" panose="02020404030301010803" pitchFamily="18" charset="0"/>
              </a:rPr>
              <a:t>Yapılan denetim ve incelemelerde veya mahkeme kararı neticesinde ya da kamu kurum ve kuruluşlardan alınan bilgi ve belgelerden 2025 yılı içinde aylık brüt asgari ücretin onda birini (2.600,55 TL'yi) geçmeyecek tutarda eksik prime esas kazanç bildirimi yapıldığının tespiti durumunda; Kurumca işverene ihtar yapılacak ve on beş günlük süre içinde söz konusu eksikliği gideren işyerleri, asgari ücret desteğinden yararlanmaya devam edecektir.</a:t>
            </a:r>
          </a:p>
          <a:p>
            <a:pPr algn="just"/>
            <a:endParaRPr lang="tr-TR" sz="1400" dirty="0">
              <a:solidFill>
                <a:srgbClr val="002060"/>
              </a:solidFill>
              <a:latin typeface="Garamond" panose="02020404030301010803" pitchFamily="18" charset="0"/>
            </a:endParaRPr>
          </a:p>
        </p:txBody>
      </p:sp>
      <p:graphicFrame>
        <p:nvGraphicFramePr>
          <p:cNvPr id="21" name="Tablo 20">
            <a:extLst>
              <a:ext uri="{FF2B5EF4-FFF2-40B4-BE49-F238E27FC236}">
                <a16:creationId xmlns:a16="http://schemas.microsoft.com/office/drawing/2014/main" id="{D3235B00-4990-49B1-9373-38046AF00DFF}"/>
              </a:ext>
            </a:extLst>
          </p:cNvPr>
          <p:cNvGraphicFramePr>
            <a:graphicFrameLocks noGrp="1"/>
          </p:cNvGraphicFramePr>
          <p:nvPr>
            <p:extLst>
              <p:ext uri="{D42A27DB-BD31-4B8C-83A1-F6EECF244321}">
                <p14:modId xmlns:p14="http://schemas.microsoft.com/office/powerpoint/2010/main" val="4235273262"/>
              </p:ext>
            </p:extLst>
          </p:nvPr>
        </p:nvGraphicFramePr>
        <p:xfrm>
          <a:off x="102408" y="5629077"/>
          <a:ext cx="12075944" cy="626701"/>
        </p:xfrm>
        <a:graphic>
          <a:graphicData uri="http://schemas.openxmlformats.org/drawingml/2006/table">
            <a:tbl>
              <a:tblPr firstRow="1" firstCol="1" bandRow="1">
                <a:tableStyleId>{5C22544A-7EE6-4342-B048-85BDC9FD1C3A}</a:tableStyleId>
              </a:tblPr>
              <a:tblGrid>
                <a:gridCol w="5895995">
                  <a:extLst>
                    <a:ext uri="{9D8B030D-6E8A-4147-A177-3AD203B41FA5}">
                      <a16:colId xmlns:a16="http://schemas.microsoft.com/office/drawing/2014/main" val="2564627808"/>
                    </a:ext>
                  </a:extLst>
                </a:gridCol>
                <a:gridCol w="6179949">
                  <a:extLst>
                    <a:ext uri="{9D8B030D-6E8A-4147-A177-3AD203B41FA5}">
                      <a16:colId xmlns:a16="http://schemas.microsoft.com/office/drawing/2014/main" val="3708009783"/>
                    </a:ext>
                  </a:extLst>
                </a:gridCol>
              </a:tblGrid>
              <a:tr h="279358">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tr-TR" sz="1400" b="1" kern="12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GÜNLÜK</a:t>
                      </a:r>
                      <a:endParaRPr lang="tr-TR" sz="1400" b="1" kern="1200" dirty="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solidFill>
                      <a:schemeClr val="tx2">
                        <a:lumMod val="40000"/>
                        <a:lumOff val="60000"/>
                        <a:alpha val="58000"/>
                      </a:schemeClr>
                    </a:solidFill>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tr-TR" sz="14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AYLIK</a:t>
                      </a:r>
                    </a:p>
                  </a:txBody>
                  <a:tcPr marL="68580" marR="68580" marT="0" marB="0">
                    <a:solidFill>
                      <a:schemeClr val="accent1">
                        <a:alpha val="58000"/>
                      </a:schemeClr>
                    </a:solidFill>
                  </a:tcPr>
                </a:tc>
                <a:extLst>
                  <a:ext uri="{0D108BD9-81ED-4DB2-BD59-A6C34878D82A}">
                    <a16:rowId xmlns:a16="http://schemas.microsoft.com/office/drawing/2014/main" val="340633354"/>
                  </a:ext>
                </a:extLst>
              </a:tr>
              <a:tr h="347343">
                <a:tc>
                  <a:txBody>
                    <a:bodyPr/>
                    <a:lstStyle/>
                    <a:p>
                      <a:pPr marL="0" algn="ctr" defTabSz="914400" rtl="0" eaLnBrk="1" fontAlgn="ctr" latinLnBrk="0" hangingPunct="1"/>
                      <a:r>
                        <a:rPr lang="tr-TR" sz="1600" b="1" kern="1200" dirty="0">
                          <a:solidFill>
                            <a:schemeClr val="bg1"/>
                          </a:solidFill>
                          <a:effectLst/>
                          <a:latin typeface="Garamond" panose="02020404030301010803" pitchFamily="18" charset="0"/>
                          <a:ea typeface="+mn-ea"/>
                          <a:cs typeface="+mn-cs"/>
                        </a:rPr>
                        <a:t>33,33 TL</a:t>
                      </a:r>
                    </a:p>
                  </a:txBody>
                  <a:tcPr marL="9525" marR="9525" marT="9525" marB="0" anchor="ctr">
                    <a:solidFill>
                      <a:srgbClr val="00B050">
                        <a:alpha val="40000"/>
                      </a:srgbClr>
                    </a:solidFill>
                  </a:tcPr>
                </a:tc>
                <a:tc>
                  <a:txBody>
                    <a:bodyPr/>
                    <a:lstStyle/>
                    <a:p>
                      <a:pPr marL="0" algn="ctr" defTabSz="914400" rtl="0" eaLnBrk="1" fontAlgn="ctr" latinLnBrk="0" hangingPunct="1"/>
                      <a:r>
                        <a:rPr lang="tr-TR" sz="1600" b="1" kern="1200" dirty="0">
                          <a:solidFill>
                            <a:schemeClr val="bg1"/>
                          </a:solidFill>
                          <a:effectLst/>
                          <a:latin typeface="Garamond" panose="02020404030301010803" pitchFamily="18" charset="0"/>
                          <a:ea typeface="+mn-ea"/>
                          <a:cs typeface="+mn-cs"/>
                        </a:rPr>
                        <a:t>1.000 TL</a:t>
                      </a:r>
                    </a:p>
                  </a:txBody>
                  <a:tcPr marL="9525" marR="9525" marT="9525" marB="0" anchor="ctr">
                    <a:solidFill>
                      <a:srgbClr val="C00000">
                        <a:alpha val="40000"/>
                      </a:srgbClr>
                    </a:solidFill>
                  </a:tcPr>
                </a:tc>
                <a:extLst>
                  <a:ext uri="{0D108BD9-81ED-4DB2-BD59-A6C34878D82A}">
                    <a16:rowId xmlns:a16="http://schemas.microsoft.com/office/drawing/2014/main" val="2087065980"/>
                  </a:ext>
                </a:extLst>
              </a:tr>
            </a:tbl>
          </a:graphicData>
        </a:graphic>
      </p:graphicFrame>
      <p:graphicFrame>
        <p:nvGraphicFramePr>
          <p:cNvPr id="22" name="Tablo 21">
            <a:extLst>
              <a:ext uri="{FF2B5EF4-FFF2-40B4-BE49-F238E27FC236}">
                <a16:creationId xmlns:a16="http://schemas.microsoft.com/office/drawing/2014/main" id="{44839800-3FE7-4D18-8BC0-A784B2252D16}"/>
              </a:ext>
            </a:extLst>
          </p:cNvPr>
          <p:cNvGraphicFramePr>
            <a:graphicFrameLocks noGrp="1"/>
          </p:cNvGraphicFramePr>
          <p:nvPr>
            <p:extLst>
              <p:ext uri="{D42A27DB-BD31-4B8C-83A1-F6EECF244321}">
                <p14:modId xmlns:p14="http://schemas.microsoft.com/office/powerpoint/2010/main" val="1457699719"/>
              </p:ext>
            </p:extLst>
          </p:nvPr>
        </p:nvGraphicFramePr>
        <p:xfrm>
          <a:off x="93310" y="5380899"/>
          <a:ext cx="12083786" cy="248178"/>
        </p:xfrm>
        <a:graphic>
          <a:graphicData uri="http://schemas.openxmlformats.org/drawingml/2006/table">
            <a:tbl>
              <a:tblPr firstRow="1" firstCol="1" bandRow="1">
                <a:tableStyleId>{5C22544A-7EE6-4342-B048-85BDC9FD1C3A}</a:tableStyleId>
              </a:tblPr>
              <a:tblGrid>
                <a:gridCol w="12083786">
                  <a:extLst>
                    <a:ext uri="{9D8B030D-6E8A-4147-A177-3AD203B41FA5}">
                      <a16:colId xmlns:a16="http://schemas.microsoft.com/office/drawing/2014/main" val="4060676655"/>
                    </a:ext>
                  </a:extLst>
                </a:gridCol>
              </a:tblGrid>
              <a:tr h="248178">
                <a:tc>
                  <a:txBody>
                    <a:bodyPr/>
                    <a:lstStyle/>
                    <a:p>
                      <a:pPr algn="l">
                        <a:lnSpc>
                          <a:spcPct val="107000"/>
                        </a:lnSpc>
                        <a:spcAft>
                          <a:spcPts val="0"/>
                        </a:spcAft>
                      </a:pPr>
                      <a:r>
                        <a:rPr lang="tr-TR" sz="1200" b="1" dirty="0">
                          <a:solidFill>
                            <a:srgbClr val="C00000"/>
                          </a:solidFill>
                          <a:effectLst/>
                          <a:latin typeface="Garamond" panose="02020404030301010803" pitchFamily="18" charset="0"/>
                        </a:rPr>
                        <a:t>RAKAMLARLA TEŞVİK ÖRNEKLERİ  (2025 Yılı Brüt Asgari Ücretine Göre)</a:t>
                      </a:r>
                    </a:p>
                  </a:txBody>
                  <a:tcPr marL="58408" marR="58408" marT="0" marB="0">
                    <a:solidFill>
                      <a:schemeClr val="accent6">
                        <a:lumMod val="75000"/>
                        <a:alpha val="42000"/>
                      </a:schemeClr>
                    </a:solidFill>
                  </a:tcPr>
                </a:tc>
                <a:extLst>
                  <a:ext uri="{0D108BD9-81ED-4DB2-BD59-A6C34878D82A}">
                    <a16:rowId xmlns:a16="http://schemas.microsoft.com/office/drawing/2014/main" val="850616689"/>
                  </a:ext>
                </a:extLst>
              </a:tr>
            </a:tbl>
          </a:graphicData>
        </a:graphic>
      </p:graphicFrame>
      <p:sp>
        <p:nvSpPr>
          <p:cNvPr id="13" name="Unvan 1">
            <a:extLst>
              <a:ext uri="{FF2B5EF4-FFF2-40B4-BE49-F238E27FC236}">
                <a16:creationId xmlns:a16="http://schemas.microsoft.com/office/drawing/2014/main" id="{C0C094AE-0893-4412-B9FF-E0B4514EB7D5}"/>
              </a:ext>
            </a:extLst>
          </p:cNvPr>
          <p:cNvSpPr txBox="1">
            <a:spLocks/>
          </p:cNvSpPr>
          <p:nvPr/>
        </p:nvSpPr>
        <p:spPr>
          <a:xfrm>
            <a:off x="5229384" y="59500"/>
            <a:ext cx="6930771" cy="701158"/>
          </a:xfrm>
          <a:prstGeom prst="rect">
            <a:avLst/>
          </a:prstGeom>
        </p:spPr>
        <p:txBody>
          <a:bodyPr vert="horz" lIns="91440" tIns="45720" rIns="91440" bIns="45720" rtlCol="0" anchor="ctr">
            <a:noAutofit/>
          </a:bodyPr>
          <a:lstStyle>
            <a:lvl1pPr algn="r">
              <a:lnSpc>
                <a:spcPct val="90000"/>
              </a:lnSpc>
              <a:spcBef>
                <a:spcPct val="0"/>
              </a:spcBef>
              <a:buNone/>
              <a:defRPr sz="3600" b="1">
                <a:solidFill>
                  <a:schemeClr val="bg1"/>
                </a:solidFill>
                <a:latin typeface="Garamond" panose="02020404030301010803" pitchFamily="18" charset="0"/>
                <a:ea typeface="+mj-ea"/>
                <a:cs typeface="+mj-cs"/>
              </a:defRPr>
            </a:lvl1pPr>
          </a:lstStyle>
          <a:p>
            <a:r>
              <a:rPr lang="tr-TR" sz="2800" dirty="0"/>
              <a:t> 2025 Yılı Asgari Ücret Desteği</a:t>
            </a:r>
          </a:p>
        </p:txBody>
      </p:sp>
    </p:spTree>
    <p:extLst>
      <p:ext uri="{BB962C8B-B14F-4D97-AF65-F5344CB8AC3E}">
        <p14:creationId xmlns:p14="http://schemas.microsoft.com/office/powerpoint/2010/main" val="9643448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1"/>
          <p:cNvSpPr txBox="1">
            <a:spLocks/>
          </p:cNvSpPr>
          <p:nvPr/>
        </p:nvSpPr>
        <p:spPr>
          <a:xfrm>
            <a:off x="3474720" y="52400"/>
            <a:ext cx="8697442" cy="701158"/>
          </a:xfrm>
          <a:prstGeom prst="rect">
            <a:avLst/>
          </a:prstGeom>
        </p:spPr>
        <p:txBody>
          <a:bodyPr vert="horz" lIns="91440" tIns="45720" rIns="91440" bIns="45720" rtlCol="0" anchor="ctr">
            <a:noAutofit/>
          </a:bodyPr>
          <a:lstStyle>
            <a:lvl1pPr algn="r">
              <a:lnSpc>
                <a:spcPct val="90000"/>
              </a:lnSpc>
              <a:spcBef>
                <a:spcPct val="0"/>
              </a:spcBef>
              <a:buNone/>
              <a:defRPr sz="3600" b="1">
                <a:solidFill>
                  <a:schemeClr val="bg1"/>
                </a:solidFill>
                <a:latin typeface="Garamond" panose="02020404030301010803" pitchFamily="18" charset="0"/>
                <a:ea typeface="+mj-ea"/>
                <a:cs typeface="+mj-cs"/>
              </a:defRPr>
            </a:lvl1pPr>
          </a:lstStyle>
          <a:p>
            <a:r>
              <a:rPr lang="tr-TR" sz="2800" dirty="0"/>
              <a:t> İşsizlik Ödeneği Alanların İstihdamı Halinde Uygulanan Prim Teşviki</a:t>
            </a:r>
          </a:p>
        </p:txBody>
      </p:sp>
      <p:graphicFrame>
        <p:nvGraphicFramePr>
          <p:cNvPr id="7" name="Tablo 6">
            <a:extLst>
              <a:ext uri="{FF2B5EF4-FFF2-40B4-BE49-F238E27FC236}">
                <a16:creationId xmlns:a16="http://schemas.microsoft.com/office/drawing/2014/main" id="{94B8F031-E760-4D26-9D4A-1FCEEE222B34}"/>
              </a:ext>
            </a:extLst>
          </p:cNvPr>
          <p:cNvGraphicFramePr>
            <a:graphicFrameLocks noGrp="1"/>
          </p:cNvGraphicFramePr>
          <p:nvPr>
            <p:extLst>
              <p:ext uri="{D42A27DB-BD31-4B8C-83A1-F6EECF244321}">
                <p14:modId xmlns:p14="http://schemas.microsoft.com/office/powerpoint/2010/main" val="1945894289"/>
              </p:ext>
            </p:extLst>
          </p:nvPr>
        </p:nvGraphicFramePr>
        <p:xfrm>
          <a:off x="106957" y="900163"/>
          <a:ext cx="8042419" cy="518532"/>
        </p:xfrm>
        <a:graphic>
          <a:graphicData uri="http://schemas.openxmlformats.org/drawingml/2006/table">
            <a:tbl>
              <a:tblPr firstRow="1" firstCol="1" bandRow="1">
                <a:tableStyleId>{5C22544A-7EE6-4342-B048-85BDC9FD1C3A}</a:tableStyleId>
              </a:tblPr>
              <a:tblGrid>
                <a:gridCol w="1480837">
                  <a:extLst>
                    <a:ext uri="{9D8B030D-6E8A-4147-A177-3AD203B41FA5}">
                      <a16:colId xmlns:a16="http://schemas.microsoft.com/office/drawing/2014/main" val="1798935961"/>
                    </a:ext>
                  </a:extLst>
                </a:gridCol>
                <a:gridCol w="6561582">
                  <a:extLst>
                    <a:ext uri="{9D8B030D-6E8A-4147-A177-3AD203B41FA5}">
                      <a16:colId xmlns:a16="http://schemas.microsoft.com/office/drawing/2014/main" val="1330910578"/>
                    </a:ext>
                  </a:extLst>
                </a:gridCol>
              </a:tblGrid>
              <a:tr h="518532">
                <a:tc>
                  <a:txBody>
                    <a:bodyPr/>
                    <a:lstStyle/>
                    <a:p>
                      <a:pPr algn="just">
                        <a:lnSpc>
                          <a:spcPct val="107000"/>
                        </a:lnSpc>
                        <a:spcAft>
                          <a:spcPts val="0"/>
                        </a:spcAft>
                      </a:pPr>
                      <a:r>
                        <a:rPr lang="tr-TR" sz="1400" dirty="0">
                          <a:solidFill>
                            <a:srgbClr val="002060"/>
                          </a:solidFill>
                          <a:effectLst/>
                          <a:latin typeface="Garamond" panose="02020404030301010803" pitchFamily="18" charset="0"/>
                        </a:rPr>
                        <a:t>YASAL DAYANAK</a:t>
                      </a:r>
                      <a:endParaRPr lang="tr-TR" sz="1400" dirty="0">
                        <a:solidFill>
                          <a:srgbClr val="00206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7755" marR="57755" marT="0" marB="0" anchor="ctr">
                    <a:solidFill>
                      <a:schemeClr val="accent1">
                        <a:lumMod val="40000"/>
                        <a:lumOff val="60000"/>
                        <a:alpha val="60000"/>
                      </a:schemeClr>
                    </a:solidFill>
                  </a:tcPr>
                </a:tc>
                <a:tc>
                  <a:txBody>
                    <a:bodyPr/>
                    <a:lstStyle/>
                    <a:p>
                      <a:pPr algn="just">
                        <a:lnSpc>
                          <a:spcPct val="107000"/>
                        </a:lnSpc>
                        <a:spcAft>
                          <a:spcPts val="0"/>
                        </a:spcAft>
                      </a:pPr>
                      <a:r>
                        <a:rPr lang="tr-TR" sz="1300" b="1" kern="1200" dirty="0">
                          <a:solidFill>
                            <a:srgbClr val="002060"/>
                          </a:solidFill>
                          <a:effectLst/>
                          <a:latin typeface="Garamond" panose="02020404030301010803" pitchFamily="18" charset="0"/>
                          <a:ea typeface="+mn-ea"/>
                          <a:cs typeface="+mn-cs"/>
                        </a:rPr>
                        <a:t>4447 sayılı Kanun’un 50. maddesinin 5. fıkrası, 2009/149 </a:t>
                      </a:r>
                      <a:r>
                        <a:rPr lang="tr-TR" sz="1300" b="1" kern="1200" dirty="0" err="1">
                          <a:solidFill>
                            <a:srgbClr val="002060"/>
                          </a:solidFill>
                          <a:effectLst/>
                          <a:latin typeface="Garamond" panose="02020404030301010803" pitchFamily="18" charset="0"/>
                          <a:ea typeface="+mn-ea"/>
                          <a:cs typeface="+mn-cs"/>
                        </a:rPr>
                        <a:t>No’lu</a:t>
                      </a:r>
                      <a:r>
                        <a:rPr lang="tr-TR" sz="1300" b="1" kern="1200" dirty="0">
                          <a:solidFill>
                            <a:srgbClr val="002060"/>
                          </a:solidFill>
                          <a:effectLst/>
                          <a:latin typeface="Garamond" panose="02020404030301010803" pitchFamily="18" charset="0"/>
                          <a:ea typeface="+mn-ea"/>
                          <a:cs typeface="+mn-cs"/>
                        </a:rPr>
                        <a:t> Genelge.</a:t>
                      </a:r>
                    </a:p>
                  </a:txBody>
                  <a:tcPr marL="68580" marR="68580" marT="0" marB="0" anchor="ctr">
                    <a:solidFill>
                      <a:schemeClr val="accent1">
                        <a:tint val="20000"/>
                        <a:alpha val="60000"/>
                      </a:schemeClr>
                    </a:solidFill>
                  </a:tcPr>
                </a:tc>
                <a:extLst>
                  <a:ext uri="{0D108BD9-81ED-4DB2-BD59-A6C34878D82A}">
                    <a16:rowId xmlns:a16="http://schemas.microsoft.com/office/drawing/2014/main" val="4115936388"/>
                  </a:ext>
                </a:extLst>
              </a:tr>
            </a:tbl>
          </a:graphicData>
        </a:graphic>
      </p:graphicFrame>
      <p:graphicFrame>
        <p:nvGraphicFramePr>
          <p:cNvPr id="8" name="Tablo 7">
            <a:extLst>
              <a:ext uri="{FF2B5EF4-FFF2-40B4-BE49-F238E27FC236}">
                <a16:creationId xmlns:a16="http://schemas.microsoft.com/office/drawing/2014/main" id="{29A551B6-369E-4DAF-AAA4-ED3A72B8FC39}"/>
              </a:ext>
            </a:extLst>
          </p:cNvPr>
          <p:cNvGraphicFramePr>
            <a:graphicFrameLocks noGrp="1"/>
          </p:cNvGraphicFramePr>
          <p:nvPr>
            <p:extLst>
              <p:ext uri="{D42A27DB-BD31-4B8C-83A1-F6EECF244321}">
                <p14:modId xmlns:p14="http://schemas.microsoft.com/office/powerpoint/2010/main" val="569198047"/>
              </p:ext>
            </p:extLst>
          </p:nvPr>
        </p:nvGraphicFramePr>
        <p:xfrm>
          <a:off x="8149376" y="900163"/>
          <a:ext cx="4027720" cy="611478"/>
        </p:xfrm>
        <a:graphic>
          <a:graphicData uri="http://schemas.openxmlformats.org/drawingml/2006/table">
            <a:tbl>
              <a:tblPr firstRow="1" firstCol="1" bandRow="1">
                <a:tableStyleId>{5C22544A-7EE6-4342-B048-85BDC9FD1C3A}</a:tableStyleId>
              </a:tblPr>
              <a:tblGrid>
                <a:gridCol w="1414884">
                  <a:extLst>
                    <a:ext uri="{9D8B030D-6E8A-4147-A177-3AD203B41FA5}">
                      <a16:colId xmlns:a16="http://schemas.microsoft.com/office/drawing/2014/main" val="2643230235"/>
                    </a:ext>
                  </a:extLst>
                </a:gridCol>
                <a:gridCol w="1176823">
                  <a:extLst>
                    <a:ext uri="{9D8B030D-6E8A-4147-A177-3AD203B41FA5}">
                      <a16:colId xmlns:a16="http://schemas.microsoft.com/office/drawing/2014/main" val="1809252406"/>
                    </a:ext>
                  </a:extLst>
                </a:gridCol>
                <a:gridCol w="1436013">
                  <a:extLst>
                    <a:ext uri="{9D8B030D-6E8A-4147-A177-3AD203B41FA5}">
                      <a16:colId xmlns:a16="http://schemas.microsoft.com/office/drawing/2014/main" val="1446942998"/>
                    </a:ext>
                  </a:extLst>
                </a:gridCol>
              </a:tblGrid>
              <a:tr h="365585">
                <a:tc>
                  <a:txBody>
                    <a:bodyPr/>
                    <a:lstStyle/>
                    <a:p>
                      <a:pPr marL="0" algn="ctr" defTabSz="914400" rtl="0" eaLnBrk="1" latinLnBrk="0" hangingPunct="1">
                        <a:lnSpc>
                          <a:spcPct val="107000"/>
                        </a:lnSpc>
                        <a:spcAft>
                          <a:spcPts val="0"/>
                        </a:spcAft>
                      </a:pPr>
                      <a:r>
                        <a:rPr lang="tr-TR" sz="1100" b="1" kern="1200" dirty="0">
                          <a:solidFill>
                            <a:schemeClr val="tx2"/>
                          </a:solidFill>
                          <a:effectLst/>
                          <a:latin typeface="Garamond" panose="02020404030301010803" pitchFamily="18" charset="0"/>
                          <a:ea typeface="+mn-ea"/>
                          <a:cs typeface="+mn-cs"/>
                        </a:rPr>
                        <a:t>BAŞLAMA TARİHİ</a:t>
                      </a:r>
                    </a:p>
                  </a:txBody>
                  <a:tcPr marL="57755" marR="57755" marT="0" marB="0" anchor="ctr">
                    <a:solidFill>
                      <a:schemeClr val="accent6">
                        <a:lumMod val="75000"/>
                        <a:alpha val="60000"/>
                      </a:schemeClr>
                    </a:solidFill>
                  </a:tcPr>
                </a:tc>
                <a:tc>
                  <a:txBody>
                    <a:bodyPr/>
                    <a:lstStyle/>
                    <a:p>
                      <a:pPr marL="0" algn="ctr" defTabSz="914400" rtl="0" eaLnBrk="1" latinLnBrk="0" hangingPunct="1">
                        <a:lnSpc>
                          <a:spcPct val="107000"/>
                        </a:lnSpc>
                        <a:spcAft>
                          <a:spcPts val="0"/>
                        </a:spcAft>
                      </a:pPr>
                      <a:r>
                        <a:rPr lang="tr-TR" sz="1100" b="1" kern="1200" dirty="0">
                          <a:solidFill>
                            <a:schemeClr val="tx2"/>
                          </a:solidFill>
                          <a:effectLst/>
                          <a:latin typeface="Garamond" panose="02020404030301010803" pitchFamily="18" charset="0"/>
                          <a:ea typeface="+mn-ea"/>
                          <a:cs typeface="+mn-cs"/>
                        </a:rPr>
                        <a:t>BİTİŞ TARİHİ</a:t>
                      </a:r>
                    </a:p>
                  </a:txBody>
                  <a:tcPr marL="57755" marR="57755" marT="0" marB="0" anchor="ctr">
                    <a:solidFill>
                      <a:schemeClr val="accent6">
                        <a:lumMod val="75000"/>
                        <a:alpha val="60000"/>
                      </a:schemeClr>
                    </a:solidFill>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tr-TR" sz="1100" b="1" kern="1200" dirty="0">
                          <a:solidFill>
                            <a:schemeClr val="tx2"/>
                          </a:solidFill>
                          <a:effectLst/>
                          <a:latin typeface="Garamond" panose="02020404030301010803" pitchFamily="18" charset="0"/>
                          <a:ea typeface="+mn-ea"/>
                          <a:cs typeface="+mn-cs"/>
                        </a:rPr>
                        <a:t>BELGE KANUN NO</a:t>
                      </a:r>
                    </a:p>
                  </a:txBody>
                  <a:tcPr marL="57755" marR="57755" marT="0" marB="0" anchor="ctr">
                    <a:solidFill>
                      <a:schemeClr val="accent6">
                        <a:lumMod val="75000"/>
                        <a:alpha val="60000"/>
                      </a:schemeClr>
                    </a:solidFill>
                  </a:tcPr>
                </a:tc>
                <a:extLst>
                  <a:ext uri="{0D108BD9-81ED-4DB2-BD59-A6C34878D82A}">
                    <a16:rowId xmlns:a16="http://schemas.microsoft.com/office/drawing/2014/main" val="1774129938"/>
                  </a:ext>
                </a:extLst>
              </a:tr>
              <a:tr h="245893">
                <a:tc>
                  <a:txBody>
                    <a:bodyPr/>
                    <a:lstStyle/>
                    <a:p>
                      <a:pPr algn="ctr">
                        <a:lnSpc>
                          <a:spcPct val="107000"/>
                        </a:lnSpc>
                        <a:spcAft>
                          <a:spcPts val="0"/>
                        </a:spcAft>
                      </a:pPr>
                      <a:r>
                        <a:rPr lang="tr-TR" sz="1200" b="1" dirty="0">
                          <a:solidFill>
                            <a:schemeClr val="tx2"/>
                          </a:solidFill>
                          <a:effectLst/>
                          <a:latin typeface="Garamond" panose="02020404030301010803" pitchFamily="18" charset="0"/>
                          <a:ea typeface="Times New Roman" panose="02020603050405020304" pitchFamily="18" charset="0"/>
                          <a:cs typeface="Times New Roman" panose="02020603050405020304" pitchFamily="18" charset="0"/>
                        </a:rPr>
                        <a:t>01.10.2009</a:t>
                      </a:r>
                    </a:p>
                  </a:txBody>
                  <a:tcPr marL="57755" marR="57755" marT="0" marB="0" anchor="ctr">
                    <a:solidFill>
                      <a:schemeClr val="tx2">
                        <a:lumMod val="40000"/>
                        <a:lumOff val="60000"/>
                        <a:alpha val="70000"/>
                      </a:schemeClr>
                    </a:solidFill>
                  </a:tcPr>
                </a:tc>
                <a:tc>
                  <a:txBody>
                    <a:bodyPr/>
                    <a:lstStyle/>
                    <a:p>
                      <a:pPr algn="ctr">
                        <a:lnSpc>
                          <a:spcPct val="107000"/>
                        </a:lnSpc>
                        <a:spcAft>
                          <a:spcPts val="0"/>
                        </a:spcAft>
                      </a:pPr>
                      <a:r>
                        <a:rPr lang="tr-TR" sz="1200" dirty="0">
                          <a:solidFill>
                            <a:schemeClr val="tx2"/>
                          </a:solidFill>
                          <a:effectLst/>
                          <a:latin typeface="Garamond" panose="02020404030301010803" pitchFamily="18" charset="0"/>
                        </a:rPr>
                        <a:t>-</a:t>
                      </a:r>
                      <a:endParaRPr lang="tr-TR" sz="1200" dirty="0">
                        <a:solidFill>
                          <a:schemeClr val="tx2"/>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7755" marR="57755" marT="0" marB="0" anchor="ctr">
                    <a:solidFill>
                      <a:schemeClr val="tx2">
                        <a:lumMod val="40000"/>
                        <a:lumOff val="60000"/>
                        <a:alpha val="70000"/>
                      </a:schemeClr>
                    </a:solidFill>
                  </a:tcPr>
                </a:tc>
                <a:tc>
                  <a:txBody>
                    <a:bodyPr/>
                    <a:lstStyle/>
                    <a:p>
                      <a:pPr algn="ctr">
                        <a:lnSpc>
                          <a:spcPct val="107000"/>
                        </a:lnSpc>
                        <a:spcAft>
                          <a:spcPts val="0"/>
                        </a:spcAft>
                      </a:pPr>
                      <a:r>
                        <a:rPr lang="tr-TR" sz="1200" b="1" dirty="0">
                          <a:solidFill>
                            <a:schemeClr val="tx2"/>
                          </a:solidFill>
                          <a:effectLst/>
                          <a:latin typeface="Garamond" panose="02020404030301010803" pitchFamily="18" charset="0"/>
                          <a:ea typeface="Times New Roman" panose="02020603050405020304" pitchFamily="18" charset="0"/>
                          <a:cs typeface="Times New Roman" panose="02020603050405020304" pitchFamily="18" charset="0"/>
                        </a:rPr>
                        <a:t>15921</a:t>
                      </a:r>
                    </a:p>
                  </a:txBody>
                  <a:tcPr marL="57755" marR="57755" marT="0" marB="0" anchor="ctr">
                    <a:solidFill>
                      <a:schemeClr val="tx2">
                        <a:lumMod val="40000"/>
                        <a:lumOff val="60000"/>
                        <a:alpha val="70000"/>
                      </a:schemeClr>
                    </a:solidFill>
                  </a:tcPr>
                </a:tc>
                <a:extLst>
                  <a:ext uri="{0D108BD9-81ED-4DB2-BD59-A6C34878D82A}">
                    <a16:rowId xmlns:a16="http://schemas.microsoft.com/office/drawing/2014/main" val="1721715383"/>
                  </a:ext>
                </a:extLst>
              </a:tr>
            </a:tbl>
          </a:graphicData>
        </a:graphic>
      </p:graphicFrame>
      <p:graphicFrame>
        <p:nvGraphicFramePr>
          <p:cNvPr id="9" name="Tablo 8">
            <a:extLst>
              <a:ext uri="{FF2B5EF4-FFF2-40B4-BE49-F238E27FC236}">
                <a16:creationId xmlns:a16="http://schemas.microsoft.com/office/drawing/2014/main" id="{56FA61AA-8E4C-4BF6-B30B-2780B98F4139}"/>
              </a:ext>
            </a:extLst>
          </p:cNvPr>
          <p:cNvGraphicFramePr>
            <a:graphicFrameLocks noGrp="1"/>
          </p:cNvGraphicFramePr>
          <p:nvPr>
            <p:extLst>
              <p:ext uri="{D42A27DB-BD31-4B8C-83A1-F6EECF244321}">
                <p14:modId xmlns:p14="http://schemas.microsoft.com/office/powerpoint/2010/main" val="907629611"/>
              </p:ext>
            </p:extLst>
          </p:nvPr>
        </p:nvGraphicFramePr>
        <p:xfrm>
          <a:off x="106957" y="1516100"/>
          <a:ext cx="12053198" cy="629285"/>
        </p:xfrm>
        <a:graphic>
          <a:graphicData uri="http://schemas.openxmlformats.org/drawingml/2006/table">
            <a:tbl>
              <a:tblPr firstRow="1" firstCol="1" bandRow="1">
                <a:tableStyleId>{5C22544A-7EE6-4342-B048-85BDC9FD1C3A}</a:tableStyleId>
              </a:tblPr>
              <a:tblGrid>
                <a:gridCol w="1484442">
                  <a:extLst>
                    <a:ext uri="{9D8B030D-6E8A-4147-A177-3AD203B41FA5}">
                      <a16:colId xmlns:a16="http://schemas.microsoft.com/office/drawing/2014/main" val="1635233704"/>
                    </a:ext>
                  </a:extLst>
                </a:gridCol>
                <a:gridCol w="10568756">
                  <a:extLst>
                    <a:ext uri="{9D8B030D-6E8A-4147-A177-3AD203B41FA5}">
                      <a16:colId xmlns:a16="http://schemas.microsoft.com/office/drawing/2014/main" val="4095596175"/>
                    </a:ext>
                  </a:extLst>
                </a:gridCol>
              </a:tblGrid>
              <a:tr h="559452">
                <a:tc>
                  <a:txBody>
                    <a:bodyPr/>
                    <a:lstStyle/>
                    <a:p>
                      <a:pPr algn="just">
                        <a:lnSpc>
                          <a:spcPct val="107000"/>
                        </a:lnSpc>
                        <a:spcAft>
                          <a:spcPts val="0"/>
                        </a:spcAft>
                      </a:pPr>
                      <a:r>
                        <a:rPr lang="tr-TR" sz="1400" dirty="0">
                          <a:solidFill>
                            <a:srgbClr val="002060"/>
                          </a:solidFill>
                          <a:effectLst/>
                          <a:latin typeface="Garamond" panose="02020404030301010803" pitchFamily="18" charset="0"/>
                        </a:rPr>
                        <a:t>AÇIKLAMA</a:t>
                      </a:r>
                      <a:endParaRPr lang="tr-TR" sz="1400" dirty="0">
                        <a:solidFill>
                          <a:srgbClr val="00206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7755" marR="57755" marT="0" marB="0" anchor="ctr">
                    <a:solidFill>
                      <a:schemeClr val="accent5">
                        <a:lumMod val="20000"/>
                        <a:lumOff val="80000"/>
                      </a:schemeClr>
                    </a:solidFill>
                  </a:tcPr>
                </a:tc>
                <a:tc>
                  <a:txBody>
                    <a:bodyPr/>
                    <a:lstStyle/>
                    <a:p>
                      <a:pPr algn="just">
                        <a:lnSpc>
                          <a:spcPct val="107000"/>
                        </a:lnSpc>
                        <a:spcAft>
                          <a:spcPts val="0"/>
                        </a:spcAft>
                      </a:pPr>
                      <a:r>
                        <a:rPr lang="tr-TR" sz="1300" b="1" kern="1200" dirty="0">
                          <a:solidFill>
                            <a:srgbClr val="002060"/>
                          </a:solidFill>
                          <a:effectLst/>
                          <a:latin typeface="Garamond" panose="02020404030301010803" pitchFamily="18" charset="0"/>
                          <a:ea typeface="+mn-ea"/>
                          <a:cs typeface="+mn-cs"/>
                        </a:rPr>
                        <a:t>İşsizlik ödeneği almakta olan sigortalıların özel sektör işverenleri tarafından işe alınması durumunda, bu sigortalıların işsizlik ödeneğine hak kazandığı süre boyunca prime esas kazanç alt sınır üzerinden hesaplanan kısa vadeli sigorta primlerinin %1’i ile uzun vadeli sigorta primleri ve genel sağlık sigortası priminin tamamı İşsizlik Sigortası Fonundan karşılanmaktadır. </a:t>
                      </a:r>
                    </a:p>
                  </a:txBody>
                  <a:tcPr marL="57755" marR="57755" marT="0" marB="0">
                    <a:solidFill>
                      <a:schemeClr val="accent1">
                        <a:tint val="20000"/>
                        <a:alpha val="60000"/>
                      </a:schemeClr>
                    </a:solidFill>
                  </a:tcPr>
                </a:tc>
                <a:extLst>
                  <a:ext uri="{0D108BD9-81ED-4DB2-BD59-A6C34878D82A}">
                    <a16:rowId xmlns:a16="http://schemas.microsoft.com/office/drawing/2014/main" val="2049017253"/>
                  </a:ext>
                </a:extLst>
              </a:tr>
            </a:tbl>
          </a:graphicData>
        </a:graphic>
      </p:graphicFrame>
      <p:graphicFrame>
        <p:nvGraphicFramePr>
          <p:cNvPr id="12" name="Tablo 11">
            <a:extLst>
              <a:ext uri="{FF2B5EF4-FFF2-40B4-BE49-F238E27FC236}">
                <a16:creationId xmlns:a16="http://schemas.microsoft.com/office/drawing/2014/main" id="{9FB24FC3-E54A-4A7A-87EC-7A15AFA3F2F4}"/>
              </a:ext>
            </a:extLst>
          </p:cNvPr>
          <p:cNvGraphicFramePr>
            <a:graphicFrameLocks noGrp="1"/>
          </p:cNvGraphicFramePr>
          <p:nvPr>
            <p:extLst>
              <p:ext uri="{D42A27DB-BD31-4B8C-83A1-F6EECF244321}">
                <p14:modId xmlns:p14="http://schemas.microsoft.com/office/powerpoint/2010/main" val="762757217"/>
              </p:ext>
            </p:extLst>
          </p:nvPr>
        </p:nvGraphicFramePr>
        <p:xfrm>
          <a:off x="106957" y="2257924"/>
          <a:ext cx="12057746" cy="248178"/>
        </p:xfrm>
        <a:graphic>
          <a:graphicData uri="http://schemas.openxmlformats.org/drawingml/2006/table">
            <a:tbl>
              <a:tblPr firstRow="1" firstCol="1" bandRow="1">
                <a:tableStyleId>{5C22544A-7EE6-4342-B048-85BDC9FD1C3A}</a:tableStyleId>
              </a:tblPr>
              <a:tblGrid>
                <a:gridCol w="12057746">
                  <a:extLst>
                    <a:ext uri="{9D8B030D-6E8A-4147-A177-3AD203B41FA5}">
                      <a16:colId xmlns:a16="http://schemas.microsoft.com/office/drawing/2014/main" val="4060676655"/>
                    </a:ext>
                  </a:extLst>
                </a:gridCol>
              </a:tblGrid>
              <a:tr h="248178">
                <a:tc>
                  <a:txBody>
                    <a:bodyPr/>
                    <a:lstStyle/>
                    <a:p>
                      <a:pPr algn="l">
                        <a:lnSpc>
                          <a:spcPct val="107000"/>
                        </a:lnSpc>
                        <a:spcAft>
                          <a:spcPts val="0"/>
                        </a:spcAft>
                      </a:pPr>
                      <a:r>
                        <a:rPr lang="tr-TR" sz="1200" b="1" dirty="0">
                          <a:solidFill>
                            <a:srgbClr val="C00000"/>
                          </a:solidFill>
                          <a:effectLst/>
                          <a:latin typeface="Garamond" panose="02020404030301010803" pitchFamily="18" charset="0"/>
                        </a:rPr>
                        <a:t>TEŞVİKTEN YARARLANMA ŞARTLARI </a:t>
                      </a:r>
                      <a:endParaRPr lang="tr-TR" sz="1200" b="1" dirty="0">
                        <a:solidFill>
                          <a:srgbClr val="C0000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8408" marR="58408" marT="0" marB="0">
                    <a:solidFill>
                      <a:schemeClr val="accent6">
                        <a:lumMod val="75000"/>
                        <a:alpha val="42000"/>
                      </a:schemeClr>
                    </a:solidFill>
                  </a:tcPr>
                </a:tc>
                <a:extLst>
                  <a:ext uri="{0D108BD9-81ED-4DB2-BD59-A6C34878D82A}">
                    <a16:rowId xmlns:a16="http://schemas.microsoft.com/office/drawing/2014/main" val="850616689"/>
                  </a:ext>
                </a:extLst>
              </a:tr>
            </a:tbl>
          </a:graphicData>
        </a:graphic>
      </p:graphicFrame>
      <p:sp>
        <p:nvSpPr>
          <p:cNvPr id="18" name="Dikdörtgen 17">
            <a:extLst>
              <a:ext uri="{FF2B5EF4-FFF2-40B4-BE49-F238E27FC236}">
                <a16:creationId xmlns:a16="http://schemas.microsoft.com/office/drawing/2014/main" id="{C887CC10-7D33-4EAD-8340-ABAE85981394}"/>
              </a:ext>
            </a:extLst>
          </p:cNvPr>
          <p:cNvSpPr/>
          <p:nvPr/>
        </p:nvSpPr>
        <p:spPr>
          <a:xfrm>
            <a:off x="130544" y="2492668"/>
            <a:ext cx="5993591" cy="1477328"/>
          </a:xfrm>
          <a:prstGeom prst="rect">
            <a:avLst/>
          </a:prstGeom>
          <a:solidFill>
            <a:schemeClr val="accent5">
              <a:lumMod val="20000"/>
              <a:lumOff val="80000"/>
            </a:schemeClr>
          </a:solidFill>
        </p:spPr>
        <p:txBody>
          <a:bodyPr wrap="square">
            <a:spAutoFit/>
          </a:bodyPr>
          <a:lstStyle/>
          <a:p>
            <a:pPr lvl="0" algn="just"/>
            <a:r>
              <a:rPr lang="tr-TR" sz="1300" b="1" dirty="0">
                <a:solidFill>
                  <a:srgbClr val="C00000"/>
                </a:solidFill>
                <a:latin typeface="Garamond" panose="02020404030301010803" pitchFamily="18" charset="0"/>
              </a:rPr>
              <a:t>İşyeri</a:t>
            </a:r>
            <a:r>
              <a:rPr lang="tr-TR" sz="1300" dirty="0">
                <a:solidFill>
                  <a:srgbClr val="002060"/>
                </a:solidFill>
                <a:latin typeface="Garamond" panose="02020404030301010803" pitchFamily="18" charset="0"/>
              </a:rPr>
              <a:t> </a:t>
            </a:r>
            <a:r>
              <a:rPr lang="tr-TR" sz="1300" b="1" dirty="0">
                <a:solidFill>
                  <a:srgbClr val="C00000"/>
                </a:solidFill>
                <a:latin typeface="Garamond" panose="02020404030301010803" pitchFamily="18" charset="0"/>
              </a:rPr>
              <a:t>Yönünden;</a:t>
            </a:r>
          </a:p>
          <a:p>
            <a:pPr marL="268288" lvl="0" indent="-268288" algn="just">
              <a:buFont typeface="Wingdings" panose="05000000000000000000" pitchFamily="2" charset="2"/>
              <a:buChar char=""/>
            </a:pPr>
            <a:r>
              <a:rPr lang="tr-TR" sz="1300" dirty="0">
                <a:solidFill>
                  <a:srgbClr val="002060"/>
                </a:solidFill>
                <a:latin typeface="Garamond" panose="02020404030301010803" pitchFamily="18" charset="0"/>
              </a:rPr>
              <a:t>Aylık prim ve hizmet belgesinin / muhtasar ve prim hizmet beyannamesinin yasal süresinde verilmesi,</a:t>
            </a:r>
          </a:p>
          <a:p>
            <a:pPr marL="268288" lvl="0" indent="-268288" algn="just">
              <a:buFont typeface="Wingdings" panose="05000000000000000000" pitchFamily="2" charset="2"/>
              <a:buChar char=""/>
            </a:pPr>
            <a:r>
              <a:rPr lang="tr-TR" sz="1300" dirty="0">
                <a:solidFill>
                  <a:srgbClr val="002060"/>
                </a:solidFill>
                <a:latin typeface="Garamond" panose="02020404030301010803" pitchFamily="18" charset="0"/>
              </a:rPr>
              <a:t>Primlerin yasal süresinde ödenmesi,</a:t>
            </a:r>
          </a:p>
          <a:p>
            <a:pPr marL="268288" lvl="0" indent="-268288" algn="just">
              <a:buFont typeface="Wingdings" panose="05000000000000000000" pitchFamily="2" charset="2"/>
              <a:buChar char=""/>
            </a:pPr>
            <a:r>
              <a:rPr lang="tr-TR" sz="1300" dirty="0">
                <a:solidFill>
                  <a:srgbClr val="002060"/>
                </a:solidFill>
                <a:latin typeface="Garamond" panose="02020404030301010803" pitchFamily="18" charset="0"/>
              </a:rPr>
              <a:t>Sigortalının, işe alındığı tarihten önceki son 6 aylık dönemde Kuruma bildirilen sigortalı sayısının ortalamasına ilave olarak işe alınması ve çalıştırılması.</a:t>
            </a:r>
            <a:endParaRPr lang="tr-TR" sz="1200" dirty="0">
              <a:solidFill>
                <a:srgbClr val="002060"/>
              </a:solidFill>
              <a:latin typeface="Garamond" panose="02020404030301010803" pitchFamily="18" charset="0"/>
            </a:endParaRPr>
          </a:p>
          <a:p>
            <a:pPr marL="268288" lvl="0" indent="-268288" algn="just">
              <a:buFont typeface="Wingdings" panose="05000000000000000000" pitchFamily="2" charset="2"/>
              <a:buChar char=""/>
            </a:pPr>
            <a:endParaRPr lang="tr-TR" sz="1200" dirty="0">
              <a:solidFill>
                <a:srgbClr val="002060"/>
              </a:solidFill>
              <a:latin typeface="Garamond" panose="02020404030301010803" pitchFamily="18" charset="0"/>
            </a:endParaRPr>
          </a:p>
        </p:txBody>
      </p:sp>
      <p:graphicFrame>
        <p:nvGraphicFramePr>
          <p:cNvPr id="19" name="Tablo 18">
            <a:extLst>
              <a:ext uri="{FF2B5EF4-FFF2-40B4-BE49-F238E27FC236}">
                <a16:creationId xmlns:a16="http://schemas.microsoft.com/office/drawing/2014/main" id="{1A7E520A-AD23-4845-836C-5D5387D8274B}"/>
              </a:ext>
            </a:extLst>
          </p:cNvPr>
          <p:cNvGraphicFramePr>
            <a:graphicFrameLocks noGrp="1"/>
          </p:cNvGraphicFramePr>
          <p:nvPr>
            <p:extLst>
              <p:ext uri="{D42A27DB-BD31-4B8C-83A1-F6EECF244321}">
                <p14:modId xmlns:p14="http://schemas.microsoft.com/office/powerpoint/2010/main" val="3010644662"/>
              </p:ext>
            </p:extLst>
          </p:nvPr>
        </p:nvGraphicFramePr>
        <p:xfrm>
          <a:off x="93310" y="4000290"/>
          <a:ext cx="12078852" cy="248178"/>
        </p:xfrm>
        <a:graphic>
          <a:graphicData uri="http://schemas.openxmlformats.org/drawingml/2006/table">
            <a:tbl>
              <a:tblPr firstRow="1" firstCol="1" bandRow="1">
                <a:tableStyleId>{5C22544A-7EE6-4342-B048-85BDC9FD1C3A}</a:tableStyleId>
              </a:tblPr>
              <a:tblGrid>
                <a:gridCol w="12078852">
                  <a:extLst>
                    <a:ext uri="{9D8B030D-6E8A-4147-A177-3AD203B41FA5}">
                      <a16:colId xmlns:a16="http://schemas.microsoft.com/office/drawing/2014/main" val="4060676655"/>
                    </a:ext>
                  </a:extLst>
                </a:gridCol>
              </a:tblGrid>
              <a:tr h="248178">
                <a:tc>
                  <a:txBody>
                    <a:bodyPr/>
                    <a:lstStyle/>
                    <a:p>
                      <a:pPr algn="l">
                        <a:lnSpc>
                          <a:spcPct val="107000"/>
                        </a:lnSpc>
                        <a:spcAft>
                          <a:spcPts val="0"/>
                        </a:spcAft>
                      </a:pPr>
                      <a:r>
                        <a:rPr lang="tr-TR" sz="1200" b="1" dirty="0">
                          <a:solidFill>
                            <a:srgbClr val="C00000"/>
                          </a:solidFill>
                          <a:effectLst/>
                          <a:latin typeface="Garamond" panose="02020404030301010803" pitchFamily="18" charset="0"/>
                        </a:rPr>
                        <a:t>NOTLAR</a:t>
                      </a:r>
                      <a:endParaRPr lang="tr-TR" sz="1200" b="1" dirty="0">
                        <a:solidFill>
                          <a:srgbClr val="C0000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8408" marR="58408" marT="0" marB="0">
                    <a:solidFill>
                      <a:schemeClr val="accent6">
                        <a:lumMod val="75000"/>
                        <a:alpha val="42000"/>
                      </a:schemeClr>
                    </a:solidFill>
                  </a:tcPr>
                </a:tc>
                <a:extLst>
                  <a:ext uri="{0D108BD9-81ED-4DB2-BD59-A6C34878D82A}">
                    <a16:rowId xmlns:a16="http://schemas.microsoft.com/office/drawing/2014/main" val="850616689"/>
                  </a:ext>
                </a:extLst>
              </a:tr>
            </a:tbl>
          </a:graphicData>
        </a:graphic>
      </p:graphicFrame>
      <p:sp>
        <p:nvSpPr>
          <p:cNvPr id="20" name="Dikdörtgen 19">
            <a:extLst>
              <a:ext uri="{FF2B5EF4-FFF2-40B4-BE49-F238E27FC236}">
                <a16:creationId xmlns:a16="http://schemas.microsoft.com/office/drawing/2014/main" id="{DFEAC37A-C6E0-4EE2-8DB6-AB7473EBF1E7}"/>
              </a:ext>
            </a:extLst>
          </p:cNvPr>
          <p:cNvSpPr/>
          <p:nvPr/>
        </p:nvSpPr>
        <p:spPr>
          <a:xfrm>
            <a:off x="102408" y="4202810"/>
            <a:ext cx="12065069" cy="707886"/>
          </a:xfrm>
          <a:prstGeom prst="rect">
            <a:avLst/>
          </a:prstGeom>
          <a:solidFill>
            <a:schemeClr val="accent5">
              <a:lumMod val="20000"/>
              <a:lumOff val="80000"/>
            </a:schemeClr>
          </a:solidFill>
        </p:spPr>
        <p:txBody>
          <a:bodyPr wrap="square">
            <a:spAutoFit/>
          </a:bodyPr>
          <a:lstStyle/>
          <a:p>
            <a:pPr marL="268288" indent="-268288" algn="just">
              <a:buFont typeface="Wingdings" panose="05000000000000000000" pitchFamily="2" charset="2"/>
              <a:buChar char=""/>
            </a:pPr>
            <a:r>
              <a:rPr lang="tr-TR" sz="1300" dirty="0">
                <a:solidFill>
                  <a:srgbClr val="002060"/>
                </a:solidFill>
                <a:latin typeface="Garamond" panose="02020404030301010803" pitchFamily="18" charset="0"/>
              </a:rPr>
              <a:t>4</a:t>
            </a:r>
            <a:r>
              <a:rPr lang="nb-NO" sz="1300" dirty="0">
                <a:solidFill>
                  <a:srgbClr val="002060"/>
                </a:solidFill>
                <a:latin typeface="Garamond" panose="02020404030301010803" pitchFamily="18" charset="0"/>
              </a:rPr>
              <a:t> puanlık indirim ile birlikte uygulanmaz.</a:t>
            </a:r>
            <a:endParaRPr lang="tr-TR" sz="1300" dirty="0">
              <a:solidFill>
                <a:srgbClr val="002060"/>
              </a:solidFill>
              <a:latin typeface="Garamond" panose="02020404030301010803" pitchFamily="18" charset="0"/>
            </a:endParaRPr>
          </a:p>
          <a:p>
            <a:pPr marL="268288" indent="-268288" algn="just">
              <a:buFont typeface="Wingdings" panose="05000000000000000000" pitchFamily="2" charset="2"/>
              <a:buChar char=""/>
            </a:pPr>
            <a:r>
              <a:rPr lang="tr-TR" sz="1300" dirty="0">
                <a:solidFill>
                  <a:srgbClr val="002060"/>
                </a:solidFill>
                <a:latin typeface="Garamond" panose="02020404030301010803" pitchFamily="18" charset="0"/>
              </a:rPr>
              <a:t>5335 sayılı Kanun’un 30. maddesinin 2. fıkrası kapsamına giren kurum ve kuruluşlara ait işyerleri teşvikten yararlanamaz.</a:t>
            </a:r>
          </a:p>
          <a:p>
            <a:pPr marL="268288" indent="-268288" algn="just">
              <a:buFont typeface="Wingdings" panose="05000000000000000000" pitchFamily="2" charset="2"/>
              <a:buChar char=""/>
            </a:pPr>
            <a:r>
              <a:rPr lang="nb-NO" sz="1300" dirty="0">
                <a:solidFill>
                  <a:srgbClr val="002060"/>
                </a:solidFill>
                <a:latin typeface="Garamond" panose="02020404030301010803" pitchFamily="18" charset="0"/>
              </a:rPr>
              <a:t>Yapılan işin</a:t>
            </a:r>
            <a:r>
              <a:rPr lang="tr-TR" sz="1300" dirty="0">
                <a:solidFill>
                  <a:srgbClr val="002060"/>
                </a:solidFill>
                <a:latin typeface="Garamond" panose="02020404030301010803" pitchFamily="18" charset="0"/>
              </a:rPr>
              <a:t> </a:t>
            </a:r>
            <a:r>
              <a:rPr lang="nb-NO" sz="1300" dirty="0">
                <a:solidFill>
                  <a:srgbClr val="002060"/>
                </a:solidFill>
                <a:latin typeface="Garamond" panose="02020404030301010803" pitchFamily="18" charset="0"/>
              </a:rPr>
              <a:t>4734 sayılı Kanun ve 4734 sayılı Kanun’un 3. maddesi kapsamında veya uluslararası anlaşmalara istinaden alım ve yapım işlerinden olmaması gerekir</a:t>
            </a:r>
            <a:r>
              <a:rPr lang="nb-NO" sz="1400" dirty="0">
                <a:solidFill>
                  <a:srgbClr val="002060"/>
                </a:solidFill>
                <a:latin typeface="Garamond" panose="02020404030301010803" pitchFamily="18" charset="0"/>
              </a:rPr>
              <a:t>.</a:t>
            </a:r>
          </a:p>
        </p:txBody>
      </p:sp>
      <p:graphicFrame>
        <p:nvGraphicFramePr>
          <p:cNvPr id="21" name="Tablo 20">
            <a:extLst>
              <a:ext uri="{FF2B5EF4-FFF2-40B4-BE49-F238E27FC236}">
                <a16:creationId xmlns:a16="http://schemas.microsoft.com/office/drawing/2014/main" id="{D3235B00-4990-49B1-9373-38046AF00DFF}"/>
              </a:ext>
            </a:extLst>
          </p:cNvPr>
          <p:cNvGraphicFramePr>
            <a:graphicFrameLocks noGrp="1"/>
          </p:cNvGraphicFramePr>
          <p:nvPr>
            <p:extLst>
              <p:ext uri="{D42A27DB-BD31-4B8C-83A1-F6EECF244321}">
                <p14:modId xmlns:p14="http://schemas.microsoft.com/office/powerpoint/2010/main" val="116747507"/>
              </p:ext>
            </p:extLst>
          </p:nvPr>
        </p:nvGraphicFramePr>
        <p:xfrm>
          <a:off x="102408" y="5285153"/>
          <a:ext cx="12075944" cy="920268"/>
        </p:xfrm>
        <a:graphic>
          <a:graphicData uri="http://schemas.openxmlformats.org/drawingml/2006/table">
            <a:tbl>
              <a:tblPr firstRow="1" firstCol="1" bandRow="1">
                <a:tableStyleId>{5C22544A-7EE6-4342-B048-85BDC9FD1C3A}</a:tableStyleId>
              </a:tblPr>
              <a:tblGrid>
                <a:gridCol w="1772045">
                  <a:extLst>
                    <a:ext uri="{9D8B030D-6E8A-4147-A177-3AD203B41FA5}">
                      <a16:colId xmlns:a16="http://schemas.microsoft.com/office/drawing/2014/main" val="2564627808"/>
                    </a:ext>
                  </a:extLst>
                </a:gridCol>
                <a:gridCol w="1937426">
                  <a:extLst>
                    <a:ext uri="{9D8B030D-6E8A-4147-A177-3AD203B41FA5}">
                      <a16:colId xmlns:a16="http://schemas.microsoft.com/office/drawing/2014/main" val="3048014946"/>
                    </a:ext>
                  </a:extLst>
                </a:gridCol>
                <a:gridCol w="2186524">
                  <a:extLst>
                    <a:ext uri="{9D8B030D-6E8A-4147-A177-3AD203B41FA5}">
                      <a16:colId xmlns:a16="http://schemas.microsoft.com/office/drawing/2014/main" val="2577724729"/>
                    </a:ext>
                  </a:extLst>
                </a:gridCol>
                <a:gridCol w="1880539">
                  <a:extLst>
                    <a:ext uri="{9D8B030D-6E8A-4147-A177-3AD203B41FA5}">
                      <a16:colId xmlns:a16="http://schemas.microsoft.com/office/drawing/2014/main" val="3708009783"/>
                    </a:ext>
                  </a:extLst>
                </a:gridCol>
                <a:gridCol w="2040650">
                  <a:extLst>
                    <a:ext uri="{9D8B030D-6E8A-4147-A177-3AD203B41FA5}">
                      <a16:colId xmlns:a16="http://schemas.microsoft.com/office/drawing/2014/main" val="812310856"/>
                    </a:ext>
                  </a:extLst>
                </a:gridCol>
                <a:gridCol w="2258760">
                  <a:extLst>
                    <a:ext uri="{9D8B030D-6E8A-4147-A177-3AD203B41FA5}">
                      <a16:colId xmlns:a16="http://schemas.microsoft.com/office/drawing/2014/main" val="198867333"/>
                    </a:ext>
                  </a:extLst>
                </a:gridCol>
              </a:tblGrid>
              <a:tr h="242024">
                <a:tc gridSpan="3">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tr-TR" sz="1400" dirty="0">
                          <a:solidFill>
                            <a:schemeClr val="tx1"/>
                          </a:solidFill>
                          <a:effectLst/>
                          <a:latin typeface="Garamond" panose="02020404030301010803" pitchFamily="18" charset="0"/>
                        </a:rPr>
                        <a:t>PEK ALT SINIRINDAN</a:t>
                      </a:r>
                      <a:endParaRPr lang="tr-TR" sz="1300" b="1" kern="1200" dirty="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solidFill>
                      <a:schemeClr val="tx2">
                        <a:lumMod val="40000"/>
                        <a:lumOff val="60000"/>
                        <a:alpha val="40000"/>
                      </a:schemeClr>
                    </a:solidFill>
                  </a:tcPr>
                </a:tc>
                <a:tc hMerge="1">
                  <a:txBody>
                    <a:bodyPr/>
                    <a:lstStyle/>
                    <a:p>
                      <a:pPr marL="0" algn="ctr" defTabSz="914400" rtl="0" eaLnBrk="1" latinLnBrk="0" hangingPunct="1">
                        <a:lnSpc>
                          <a:spcPct val="107000"/>
                        </a:lnSpc>
                        <a:spcAft>
                          <a:spcPts val="0"/>
                        </a:spcAft>
                      </a:pPr>
                      <a:endParaRPr lang="tr-TR" sz="1300" b="1" kern="1200" dirty="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solidFill>
                      <a:schemeClr val="tx2">
                        <a:lumMod val="40000"/>
                        <a:lumOff val="60000"/>
                        <a:alpha val="58000"/>
                      </a:schemeClr>
                    </a:solidFill>
                  </a:tcPr>
                </a:tc>
                <a:tc hMerge="1">
                  <a:txBody>
                    <a:bodyPr/>
                    <a:lstStyle/>
                    <a:p>
                      <a:pPr marL="0" algn="ctr" defTabSz="914400" rtl="0" eaLnBrk="1" latinLnBrk="0" hangingPunct="1">
                        <a:lnSpc>
                          <a:spcPct val="107000"/>
                        </a:lnSpc>
                        <a:spcAft>
                          <a:spcPts val="0"/>
                        </a:spcAft>
                      </a:pPr>
                      <a:endParaRPr lang="tr-TR" sz="1300" b="1" kern="1200" dirty="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solidFill>
                      <a:schemeClr val="tx2">
                        <a:lumMod val="40000"/>
                        <a:lumOff val="60000"/>
                        <a:alpha val="58000"/>
                      </a:schemeClr>
                    </a:solidFill>
                  </a:tcPr>
                </a:tc>
                <a:tc gridSpan="3">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tr-TR" sz="1400" dirty="0">
                          <a:solidFill>
                            <a:schemeClr val="tx1"/>
                          </a:solidFill>
                          <a:effectLst/>
                          <a:latin typeface="Garamond" panose="02020404030301010803" pitchFamily="18" charset="0"/>
                        </a:rPr>
                        <a:t>PEK ÜST SINIRINDAN</a:t>
                      </a:r>
                      <a:endParaRPr lang="tr-TR" sz="14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solidFill>
                      <a:schemeClr val="accent1">
                        <a:alpha val="40000"/>
                      </a:schemeClr>
                    </a:solidFill>
                  </a:tcPr>
                </a:tc>
                <a:tc hMerge="1">
                  <a:txBody>
                    <a:bodyPr/>
                    <a:lstStyle/>
                    <a:p>
                      <a:pPr marL="0" algn="ctr" defTabSz="914400" rtl="0" eaLnBrk="1" latinLnBrk="0" hangingPunct="1">
                        <a:lnSpc>
                          <a:spcPct val="107000"/>
                        </a:lnSpc>
                        <a:spcAft>
                          <a:spcPts val="0"/>
                        </a:spcAft>
                      </a:pPr>
                      <a:endParaRPr lang="tr-TR" sz="1300" b="1" kern="1200" dirty="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solidFill>
                      <a:schemeClr val="accent1">
                        <a:alpha val="58000"/>
                      </a:schemeClr>
                    </a:solidFill>
                  </a:tcPr>
                </a:tc>
                <a:tc hMerge="1">
                  <a:txBody>
                    <a:bodyPr/>
                    <a:lstStyle/>
                    <a:p>
                      <a:pPr marL="0" algn="ctr" defTabSz="914400" rtl="0" eaLnBrk="1" latinLnBrk="0" hangingPunct="1">
                        <a:lnSpc>
                          <a:spcPct val="107000"/>
                        </a:lnSpc>
                        <a:spcAft>
                          <a:spcPts val="0"/>
                        </a:spcAft>
                      </a:pPr>
                      <a:endParaRPr lang="tr-TR" sz="1300" b="1" kern="1200" dirty="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solidFill>
                      <a:schemeClr val="accent1">
                        <a:alpha val="58000"/>
                      </a:schemeClr>
                    </a:solidFill>
                  </a:tcPr>
                </a:tc>
                <a:extLst>
                  <a:ext uri="{0D108BD9-81ED-4DB2-BD59-A6C34878D82A}">
                    <a16:rowId xmlns:a16="http://schemas.microsoft.com/office/drawing/2014/main" val="340633354"/>
                  </a:ext>
                </a:extLst>
              </a:tr>
              <a:tr h="126043">
                <a:tc>
                  <a:txBody>
                    <a:bodyPr/>
                    <a:lstStyle/>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TEŞVİKSİZ TUTAR</a:t>
                      </a:r>
                    </a:p>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(%37,75)</a:t>
                      </a:r>
                    </a:p>
                  </a:txBody>
                  <a:tcPr marL="68580" marR="68580" marT="0" marB="0">
                    <a:solidFill>
                      <a:schemeClr val="tx2">
                        <a:lumMod val="40000"/>
                        <a:lumOff val="60000"/>
                        <a:alpha val="58000"/>
                      </a:schemeClr>
                    </a:solidFill>
                  </a:tcPr>
                </a:tc>
                <a:tc>
                  <a:txBody>
                    <a:bodyPr/>
                    <a:lstStyle/>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  TUTARI</a:t>
                      </a:r>
                    </a:p>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(%33,5)</a:t>
                      </a:r>
                    </a:p>
                  </a:txBody>
                  <a:tcPr marL="68580" marR="68580" marT="0" marB="0" anchor="ctr">
                    <a:solidFill>
                      <a:schemeClr val="tx2">
                        <a:lumMod val="40000"/>
                        <a:lumOff val="60000"/>
                        <a:alpha val="58000"/>
                      </a:schemeClr>
                    </a:solidFill>
                  </a:tcPr>
                </a:tc>
                <a:tc>
                  <a:txBody>
                    <a:bodyPr/>
                    <a:lstStyle/>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 SONRASI TUTAR</a:t>
                      </a:r>
                    </a:p>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(%4,25)</a:t>
                      </a:r>
                    </a:p>
                  </a:txBody>
                  <a:tcPr marL="68580" marR="68580" marT="0" marB="0">
                    <a:solidFill>
                      <a:schemeClr val="tx2">
                        <a:lumMod val="40000"/>
                        <a:lumOff val="60000"/>
                        <a:alpha val="40000"/>
                      </a:schemeClr>
                    </a:solidFill>
                  </a:tcPr>
                </a:tc>
                <a:tc>
                  <a:txBody>
                    <a:bodyPr/>
                    <a:lstStyle/>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TEŞVİKSİZ TUTAR</a:t>
                      </a:r>
                    </a:p>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(%37,75)</a:t>
                      </a:r>
                    </a:p>
                  </a:txBody>
                  <a:tcPr marL="68580" marR="68580" marT="0" marB="0">
                    <a:solidFill>
                      <a:schemeClr val="accent1">
                        <a:alpha val="40000"/>
                      </a:schemeClr>
                    </a:solidFill>
                  </a:tcPr>
                </a:tc>
                <a:tc>
                  <a:txBody>
                    <a:bodyPr/>
                    <a:lstStyle/>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  TUTARI</a:t>
                      </a:r>
                    </a:p>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(%33,5xAÜ)</a:t>
                      </a:r>
                    </a:p>
                  </a:txBody>
                  <a:tcPr marL="68580" marR="68580" marT="0" marB="0">
                    <a:solidFill>
                      <a:schemeClr val="accent1">
                        <a:alpha val="40000"/>
                      </a:schemeClr>
                    </a:solidFill>
                  </a:tcPr>
                </a:tc>
                <a:tc>
                  <a:txBody>
                    <a:bodyPr/>
                    <a:lstStyle/>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 SONRASI TUTAR</a:t>
                      </a:r>
                    </a:p>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(%37,75 - %33,5xAÜ)</a:t>
                      </a:r>
                    </a:p>
                  </a:txBody>
                  <a:tcPr marL="68580" marR="68580" marT="0" marB="0">
                    <a:solidFill>
                      <a:schemeClr val="accent1">
                        <a:alpha val="40000"/>
                      </a:schemeClr>
                    </a:solidFill>
                  </a:tcPr>
                </a:tc>
                <a:extLst>
                  <a:ext uri="{0D108BD9-81ED-4DB2-BD59-A6C34878D82A}">
                    <a16:rowId xmlns:a16="http://schemas.microsoft.com/office/drawing/2014/main" val="723532410"/>
                  </a:ext>
                </a:extLst>
              </a:tr>
              <a:tr h="202577">
                <a:tc>
                  <a:txBody>
                    <a:bodyPr/>
                    <a:lstStyle/>
                    <a:p>
                      <a:pPr marL="0" algn="ctr" defTabSz="914400" rtl="0" eaLnBrk="1" fontAlgn="ctr" latinLnBrk="0" hangingPunct="1">
                        <a:lnSpc>
                          <a:spcPct val="107000"/>
                        </a:lnSpc>
                        <a:spcAft>
                          <a:spcPts val="0"/>
                        </a:spcAft>
                      </a:pPr>
                      <a:r>
                        <a:rPr lang="tr-TR" sz="1600" b="1" i="0" u="none" strike="noStrike" kern="1200" dirty="0">
                          <a:solidFill>
                            <a:schemeClr val="bg1"/>
                          </a:solidFill>
                          <a:effectLst/>
                          <a:latin typeface="Garamond" panose="02020404030301010803" pitchFamily="18" charset="0"/>
                          <a:ea typeface="+mn-ea"/>
                          <a:cs typeface="+mn-cs"/>
                        </a:rPr>
                        <a:t>9.817,08 TL</a:t>
                      </a:r>
                    </a:p>
                  </a:txBody>
                  <a:tcPr marL="0" marR="0" marT="0" marB="0" anchor="ctr">
                    <a:solidFill>
                      <a:srgbClr val="00B050">
                        <a:alpha val="40000"/>
                      </a:srgbClr>
                    </a:solidFill>
                  </a:tcPr>
                </a:tc>
                <a:tc>
                  <a:txBody>
                    <a:bodyPr/>
                    <a:lstStyle/>
                    <a:p>
                      <a:pPr marL="0" algn="ctr" defTabSz="914400" rtl="0" eaLnBrk="1" fontAlgn="ctr" latinLnBrk="0" hangingPunct="1">
                        <a:lnSpc>
                          <a:spcPct val="107000"/>
                        </a:lnSpc>
                        <a:spcAft>
                          <a:spcPts val="0"/>
                        </a:spcAft>
                      </a:pPr>
                      <a:r>
                        <a:rPr lang="tr-TR" sz="1600" b="1" i="0" u="none" strike="noStrike" kern="1200" dirty="0">
                          <a:solidFill>
                            <a:schemeClr val="bg1"/>
                          </a:solidFill>
                          <a:effectLst/>
                          <a:latin typeface="Garamond" panose="02020404030301010803" pitchFamily="18" charset="0"/>
                          <a:ea typeface="+mn-ea"/>
                          <a:cs typeface="+mn-cs"/>
                        </a:rPr>
                        <a:t>8.711,84 TL</a:t>
                      </a:r>
                    </a:p>
                  </a:txBody>
                  <a:tcPr marL="0" marR="0" marT="0" marB="0" anchor="ctr">
                    <a:solidFill>
                      <a:srgbClr val="00B050">
                        <a:alpha val="40000"/>
                      </a:srgbClr>
                    </a:solidFill>
                  </a:tcPr>
                </a:tc>
                <a:tc>
                  <a:txBody>
                    <a:bodyPr/>
                    <a:lstStyle/>
                    <a:p>
                      <a:pPr marL="0" algn="ctr" defTabSz="914400" rtl="0" eaLnBrk="1" fontAlgn="ctr" latinLnBrk="0" hangingPunct="1">
                        <a:lnSpc>
                          <a:spcPct val="107000"/>
                        </a:lnSpc>
                        <a:spcAft>
                          <a:spcPts val="0"/>
                        </a:spcAft>
                      </a:pPr>
                      <a:r>
                        <a:rPr lang="tr-TR" sz="1600" b="1" i="0" u="none" strike="noStrike" kern="1200">
                          <a:solidFill>
                            <a:schemeClr val="bg1"/>
                          </a:solidFill>
                          <a:effectLst/>
                          <a:latin typeface="Garamond" panose="02020404030301010803" pitchFamily="18" charset="0"/>
                          <a:ea typeface="+mn-ea"/>
                          <a:cs typeface="+mn-cs"/>
                        </a:rPr>
                        <a:t>1.105,23 TL</a:t>
                      </a:r>
                    </a:p>
                  </a:txBody>
                  <a:tcPr marL="0" marR="0" marT="0" marB="0" anchor="ctr">
                    <a:solidFill>
                      <a:srgbClr val="00B050">
                        <a:alpha val="40000"/>
                      </a:srgbClr>
                    </a:solidFill>
                  </a:tcPr>
                </a:tc>
                <a:tc>
                  <a:txBody>
                    <a:bodyPr/>
                    <a:lstStyle/>
                    <a:p>
                      <a:pPr marL="0" algn="ctr" defTabSz="914400" rtl="0" eaLnBrk="1" fontAlgn="ctr" latinLnBrk="0" hangingPunct="1">
                        <a:lnSpc>
                          <a:spcPct val="107000"/>
                        </a:lnSpc>
                        <a:spcAft>
                          <a:spcPts val="0"/>
                        </a:spcAft>
                      </a:pPr>
                      <a:r>
                        <a:rPr lang="tr-TR" sz="1600" b="1" i="0" u="none" strike="noStrike" kern="1200">
                          <a:solidFill>
                            <a:schemeClr val="bg1"/>
                          </a:solidFill>
                          <a:effectLst/>
                          <a:latin typeface="Garamond" panose="02020404030301010803" pitchFamily="18" charset="0"/>
                          <a:ea typeface="+mn-ea"/>
                          <a:cs typeface="+mn-cs"/>
                        </a:rPr>
                        <a:t>73.628,13 TL</a:t>
                      </a:r>
                    </a:p>
                  </a:txBody>
                  <a:tcPr marL="0" marR="0" marT="0" marB="0" anchor="ctr">
                    <a:solidFill>
                      <a:srgbClr val="C00000">
                        <a:alpha val="40000"/>
                      </a:srgbClr>
                    </a:solidFill>
                  </a:tcPr>
                </a:tc>
                <a:tc>
                  <a:txBody>
                    <a:bodyPr/>
                    <a:lstStyle/>
                    <a:p>
                      <a:pPr marL="0" algn="ctr" defTabSz="914400" rtl="0" eaLnBrk="1" fontAlgn="ctr" latinLnBrk="0" hangingPunct="1">
                        <a:lnSpc>
                          <a:spcPct val="107000"/>
                        </a:lnSpc>
                        <a:spcAft>
                          <a:spcPts val="0"/>
                        </a:spcAft>
                      </a:pPr>
                      <a:r>
                        <a:rPr lang="tr-TR" sz="1600" b="1" i="0" u="none" strike="noStrike" kern="1200">
                          <a:solidFill>
                            <a:schemeClr val="bg1"/>
                          </a:solidFill>
                          <a:effectLst/>
                          <a:latin typeface="Garamond" panose="02020404030301010803" pitchFamily="18" charset="0"/>
                          <a:ea typeface="+mn-ea"/>
                          <a:cs typeface="+mn-cs"/>
                        </a:rPr>
                        <a:t>8.711,84 TL</a:t>
                      </a:r>
                    </a:p>
                  </a:txBody>
                  <a:tcPr marL="0" marR="0" marT="0" marB="0" anchor="ctr">
                    <a:solidFill>
                      <a:srgbClr val="C00000">
                        <a:alpha val="40000"/>
                      </a:srgbClr>
                    </a:solidFill>
                  </a:tcPr>
                </a:tc>
                <a:tc>
                  <a:txBody>
                    <a:bodyPr/>
                    <a:lstStyle/>
                    <a:p>
                      <a:pPr marL="0" algn="ctr" defTabSz="914400" rtl="0" eaLnBrk="1" fontAlgn="ctr" latinLnBrk="0" hangingPunct="1">
                        <a:lnSpc>
                          <a:spcPct val="107000"/>
                        </a:lnSpc>
                        <a:spcAft>
                          <a:spcPts val="0"/>
                        </a:spcAft>
                      </a:pPr>
                      <a:r>
                        <a:rPr lang="tr-TR" sz="1600" b="1" i="0" u="none" strike="noStrike" kern="1200" dirty="0">
                          <a:solidFill>
                            <a:schemeClr val="bg1"/>
                          </a:solidFill>
                          <a:effectLst/>
                          <a:latin typeface="Garamond" panose="02020404030301010803" pitchFamily="18" charset="0"/>
                          <a:ea typeface="+mn-ea"/>
                          <a:cs typeface="+mn-cs"/>
                        </a:rPr>
                        <a:t>64.916,29 TL</a:t>
                      </a:r>
                    </a:p>
                  </a:txBody>
                  <a:tcPr marL="0" marR="0" marT="0" marB="0" anchor="ctr">
                    <a:solidFill>
                      <a:srgbClr val="C00000">
                        <a:alpha val="40000"/>
                      </a:srgbClr>
                    </a:solidFill>
                  </a:tcPr>
                </a:tc>
                <a:extLst>
                  <a:ext uri="{0D108BD9-81ED-4DB2-BD59-A6C34878D82A}">
                    <a16:rowId xmlns:a16="http://schemas.microsoft.com/office/drawing/2014/main" val="2087065980"/>
                  </a:ext>
                </a:extLst>
              </a:tr>
            </a:tbl>
          </a:graphicData>
        </a:graphic>
      </p:graphicFrame>
      <p:graphicFrame>
        <p:nvGraphicFramePr>
          <p:cNvPr id="22" name="Tablo 21">
            <a:extLst>
              <a:ext uri="{FF2B5EF4-FFF2-40B4-BE49-F238E27FC236}">
                <a16:creationId xmlns:a16="http://schemas.microsoft.com/office/drawing/2014/main" id="{44839800-3FE7-4D18-8BC0-A784B2252D16}"/>
              </a:ext>
            </a:extLst>
          </p:cNvPr>
          <p:cNvGraphicFramePr>
            <a:graphicFrameLocks noGrp="1"/>
          </p:cNvGraphicFramePr>
          <p:nvPr>
            <p:extLst>
              <p:ext uri="{D42A27DB-BD31-4B8C-83A1-F6EECF244321}">
                <p14:modId xmlns:p14="http://schemas.microsoft.com/office/powerpoint/2010/main" val="1184635791"/>
              </p:ext>
            </p:extLst>
          </p:nvPr>
        </p:nvGraphicFramePr>
        <p:xfrm>
          <a:off x="93310" y="5036975"/>
          <a:ext cx="12083786" cy="248178"/>
        </p:xfrm>
        <a:graphic>
          <a:graphicData uri="http://schemas.openxmlformats.org/drawingml/2006/table">
            <a:tbl>
              <a:tblPr firstRow="1" firstCol="1" bandRow="1">
                <a:tableStyleId>{5C22544A-7EE6-4342-B048-85BDC9FD1C3A}</a:tableStyleId>
              </a:tblPr>
              <a:tblGrid>
                <a:gridCol w="12083786">
                  <a:extLst>
                    <a:ext uri="{9D8B030D-6E8A-4147-A177-3AD203B41FA5}">
                      <a16:colId xmlns:a16="http://schemas.microsoft.com/office/drawing/2014/main" val="4060676655"/>
                    </a:ext>
                  </a:extLst>
                </a:gridCol>
              </a:tblGrid>
              <a:tr h="248178">
                <a:tc>
                  <a:txBody>
                    <a:bodyPr/>
                    <a:lstStyle/>
                    <a:p>
                      <a:pPr algn="l">
                        <a:lnSpc>
                          <a:spcPct val="107000"/>
                        </a:lnSpc>
                        <a:spcAft>
                          <a:spcPts val="0"/>
                        </a:spcAft>
                      </a:pPr>
                      <a:r>
                        <a:rPr lang="tr-TR" sz="1200" b="1" dirty="0">
                          <a:solidFill>
                            <a:srgbClr val="C00000"/>
                          </a:solidFill>
                          <a:effectLst/>
                          <a:latin typeface="Garamond" panose="02020404030301010803" pitchFamily="18" charset="0"/>
                        </a:rPr>
                        <a:t>RAKAMLARLA TEŞVİK ÖRNEKLERİ  (2025 Yılı Brüt Asgari Ücretine Göre)</a:t>
                      </a:r>
                    </a:p>
                  </a:txBody>
                  <a:tcPr marL="58408" marR="58408" marT="0" marB="0">
                    <a:solidFill>
                      <a:schemeClr val="accent6">
                        <a:lumMod val="75000"/>
                        <a:alpha val="42000"/>
                      </a:schemeClr>
                    </a:solidFill>
                  </a:tcPr>
                </a:tc>
                <a:extLst>
                  <a:ext uri="{0D108BD9-81ED-4DB2-BD59-A6C34878D82A}">
                    <a16:rowId xmlns:a16="http://schemas.microsoft.com/office/drawing/2014/main" val="850616689"/>
                  </a:ext>
                </a:extLst>
              </a:tr>
            </a:tbl>
          </a:graphicData>
        </a:graphic>
      </p:graphicFrame>
      <p:sp>
        <p:nvSpPr>
          <p:cNvPr id="14" name="Dikdörtgen 13">
            <a:extLst>
              <a:ext uri="{FF2B5EF4-FFF2-40B4-BE49-F238E27FC236}">
                <a16:creationId xmlns:a16="http://schemas.microsoft.com/office/drawing/2014/main" id="{8FC353D9-8915-4703-B7A5-4F44CAE51F11}"/>
              </a:ext>
            </a:extLst>
          </p:cNvPr>
          <p:cNvSpPr/>
          <p:nvPr/>
        </p:nvSpPr>
        <p:spPr>
          <a:xfrm>
            <a:off x="6160032" y="2480618"/>
            <a:ext cx="5993591" cy="1477328"/>
          </a:xfrm>
          <a:prstGeom prst="rect">
            <a:avLst/>
          </a:prstGeom>
          <a:solidFill>
            <a:schemeClr val="accent5">
              <a:lumMod val="20000"/>
              <a:lumOff val="80000"/>
            </a:schemeClr>
          </a:solidFill>
        </p:spPr>
        <p:txBody>
          <a:bodyPr wrap="square">
            <a:spAutoFit/>
          </a:bodyPr>
          <a:lstStyle/>
          <a:p>
            <a:pPr algn="just"/>
            <a:r>
              <a:rPr lang="tr-TR" sz="1300" b="1" dirty="0">
                <a:solidFill>
                  <a:srgbClr val="C00000"/>
                </a:solidFill>
                <a:latin typeface="Garamond" panose="02020404030301010803" pitchFamily="18" charset="0"/>
              </a:rPr>
              <a:t>Sigortalı</a:t>
            </a:r>
            <a:r>
              <a:rPr lang="tr-TR" sz="1300" dirty="0">
                <a:solidFill>
                  <a:srgbClr val="002060"/>
                </a:solidFill>
                <a:latin typeface="Garamond" panose="02020404030301010803" pitchFamily="18" charset="0"/>
              </a:rPr>
              <a:t> </a:t>
            </a:r>
            <a:r>
              <a:rPr lang="tr-TR" sz="1300" b="1" dirty="0">
                <a:solidFill>
                  <a:srgbClr val="C00000"/>
                </a:solidFill>
                <a:latin typeface="Garamond" panose="02020404030301010803" pitchFamily="18" charset="0"/>
              </a:rPr>
              <a:t>Yönünden;</a:t>
            </a:r>
          </a:p>
          <a:p>
            <a:pPr marL="268288" lvl="0" indent="-268288" algn="just">
              <a:buFont typeface="Wingdings" panose="05000000000000000000" pitchFamily="2" charset="2"/>
              <a:buChar char=""/>
            </a:pPr>
            <a:r>
              <a:rPr lang="tr-TR" sz="1300" dirty="0">
                <a:solidFill>
                  <a:srgbClr val="002060"/>
                </a:solidFill>
                <a:latin typeface="Garamond" panose="02020404030301010803" pitchFamily="18" charset="0"/>
              </a:rPr>
              <a:t>01.10.2009 veya sonraki bir tarihte işe alınmış olmalı,</a:t>
            </a:r>
          </a:p>
          <a:p>
            <a:pPr marL="268288" lvl="0" indent="-268288" algn="just">
              <a:buFont typeface="Wingdings" panose="05000000000000000000" pitchFamily="2" charset="2"/>
              <a:buChar char=""/>
            </a:pPr>
            <a:r>
              <a:rPr lang="tr-TR" sz="1300" dirty="0">
                <a:solidFill>
                  <a:srgbClr val="002060"/>
                </a:solidFill>
                <a:latin typeface="Garamond" panose="02020404030301010803" pitchFamily="18" charset="0"/>
              </a:rPr>
              <a:t>İşe giriş tarihi itibariyle işsizlik ödeneği almaya hak kazanmış olmalı,</a:t>
            </a:r>
          </a:p>
          <a:p>
            <a:pPr marL="268288" lvl="0" indent="-268288" algn="just">
              <a:buFont typeface="Wingdings" panose="05000000000000000000" pitchFamily="2" charset="2"/>
              <a:buChar char=""/>
            </a:pPr>
            <a:r>
              <a:rPr lang="tr-TR" sz="1300" dirty="0">
                <a:solidFill>
                  <a:srgbClr val="002060"/>
                </a:solidFill>
                <a:latin typeface="Garamond" panose="02020404030301010803" pitchFamily="18" charset="0"/>
              </a:rPr>
              <a:t>İşsizlik ödeneği almaya hak kazanmadan önce son çalıştığı işyeri haricindeki bir işyerinde işe başlamış olmalı,</a:t>
            </a:r>
          </a:p>
          <a:p>
            <a:pPr marL="268288" lvl="0" indent="-268288" algn="just">
              <a:buFont typeface="Wingdings" panose="05000000000000000000" pitchFamily="2" charset="2"/>
              <a:buChar char=""/>
            </a:pPr>
            <a:r>
              <a:rPr lang="tr-TR" sz="1300" dirty="0">
                <a:solidFill>
                  <a:srgbClr val="002060"/>
                </a:solidFill>
                <a:latin typeface="Garamond" panose="02020404030301010803" pitchFamily="18" charset="0"/>
              </a:rPr>
              <a:t>Fiilen çalışması.</a:t>
            </a:r>
            <a:endParaRPr lang="tr-TR" sz="1200" dirty="0">
              <a:solidFill>
                <a:srgbClr val="002060"/>
              </a:solidFill>
              <a:latin typeface="Garamond" panose="02020404030301010803" pitchFamily="18" charset="0"/>
            </a:endParaRPr>
          </a:p>
          <a:p>
            <a:pPr marL="268288" lvl="0" indent="-268288" algn="just">
              <a:buFont typeface="Wingdings" panose="05000000000000000000" pitchFamily="2" charset="2"/>
              <a:buChar char=""/>
            </a:pPr>
            <a:endParaRPr lang="tr-TR" sz="1200" dirty="0">
              <a:solidFill>
                <a:srgbClr val="002060"/>
              </a:solidFill>
              <a:latin typeface="Garamond" panose="02020404030301010803" pitchFamily="18" charset="0"/>
            </a:endParaRPr>
          </a:p>
        </p:txBody>
      </p:sp>
    </p:spTree>
    <p:extLst>
      <p:ext uri="{BB962C8B-B14F-4D97-AF65-F5344CB8AC3E}">
        <p14:creationId xmlns:p14="http://schemas.microsoft.com/office/powerpoint/2010/main" val="17515915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1"/>
          <p:cNvSpPr txBox="1">
            <a:spLocks/>
          </p:cNvSpPr>
          <p:nvPr/>
        </p:nvSpPr>
        <p:spPr>
          <a:xfrm>
            <a:off x="3108960" y="52400"/>
            <a:ext cx="9063202" cy="701158"/>
          </a:xfrm>
          <a:prstGeom prst="rect">
            <a:avLst/>
          </a:prstGeom>
        </p:spPr>
        <p:txBody>
          <a:bodyPr vert="horz" lIns="91440" tIns="45720" rIns="91440" bIns="45720" rtlCol="0" anchor="ctr">
            <a:noAutofit/>
          </a:bodyPr>
          <a:lstStyle>
            <a:lvl1pPr algn="r">
              <a:lnSpc>
                <a:spcPct val="90000"/>
              </a:lnSpc>
              <a:spcBef>
                <a:spcPct val="0"/>
              </a:spcBef>
              <a:buNone/>
              <a:defRPr sz="3600" b="1">
                <a:solidFill>
                  <a:schemeClr val="bg1"/>
                </a:solidFill>
                <a:latin typeface="Garamond" panose="02020404030301010803" pitchFamily="18" charset="0"/>
                <a:ea typeface="+mj-ea"/>
                <a:cs typeface="+mj-cs"/>
              </a:defRPr>
            </a:lvl1pPr>
          </a:lstStyle>
          <a:p>
            <a:r>
              <a:rPr lang="tr-TR" sz="2800" dirty="0"/>
              <a:t>  Çok Tehlikeli Sınıfta Yer Alan İşyerlerinde İşsizlik Sigortası Primi Teşviki </a:t>
            </a:r>
          </a:p>
        </p:txBody>
      </p:sp>
      <p:graphicFrame>
        <p:nvGraphicFramePr>
          <p:cNvPr id="7" name="Tablo 6">
            <a:extLst>
              <a:ext uri="{FF2B5EF4-FFF2-40B4-BE49-F238E27FC236}">
                <a16:creationId xmlns:a16="http://schemas.microsoft.com/office/drawing/2014/main" id="{94B8F031-E760-4D26-9D4A-1FCEEE222B34}"/>
              </a:ext>
            </a:extLst>
          </p:cNvPr>
          <p:cNvGraphicFramePr>
            <a:graphicFrameLocks noGrp="1"/>
          </p:cNvGraphicFramePr>
          <p:nvPr>
            <p:extLst>
              <p:ext uri="{D42A27DB-BD31-4B8C-83A1-F6EECF244321}">
                <p14:modId xmlns:p14="http://schemas.microsoft.com/office/powerpoint/2010/main" val="2427998590"/>
              </p:ext>
            </p:extLst>
          </p:nvPr>
        </p:nvGraphicFramePr>
        <p:xfrm>
          <a:off x="106957" y="898869"/>
          <a:ext cx="8042419" cy="645888"/>
        </p:xfrm>
        <a:graphic>
          <a:graphicData uri="http://schemas.openxmlformats.org/drawingml/2006/table">
            <a:tbl>
              <a:tblPr firstRow="1" firstCol="1" bandRow="1">
                <a:tableStyleId>{5C22544A-7EE6-4342-B048-85BDC9FD1C3A}</a:tableStyleId>
              </a:tblPr>
              <a:tblGrid>
                <a:gridCol w="1480837">
                  <a:extLst>
                    <a:ext uri="{9D8B030D-6E8A-4147-A177-3AD203B41FA5}">
                      <a16:colId xmlns:a16="http://schemas.microsoft.com/office/drawing/2014/main" val="1798935961"/>
                    </a:ext>
                  </a:extLst>
                </a:gridCol>
                <a:gridCol w="6561582">
                  <a:extLst>
                    <a:ext uri="{9D8B030D-6E8A-4147-A177-3AD203B41FA5}">
                      <a16:colId xmlns:a16="http://schemas.microsoft.com/office/drawing/2014/main" val="1330910578"/>
                    </a:ext>
                  </a:extLst>
                </a:gridCol>
              </a:tblGrid>
              <a:tr h="645888">
                <a:tc>
                  <a:txBody>
                    <a:bodyPr/>
                    <a:lstStyle/>
                    <a:p>
                      <a:pPr algn="just">
                        <a:lnSpc>
                          <a:spcPct val="107000"/>
                        </a:lnSpc>
                        <a:spcAft>
                          <a:spcPts val="0"/>
                        </a:spcAft>
                      </a:pPr>
                      <a:r>
                        <a:rPr lang="tr-TR" sz="1400" dirty="0">
                          <a:solidFill>
                            <a:srgbClr val="002060"/>
                          </a:solidFill>
                          <a:effectLst/>
                          <a:latin typeface="Garamond" panose="02020404030301010803" pitchFamily="18" charset="0"/>
                        </a:rPr>
                        <a:t>YASAL DAYANAK</a:t>
                      </a:r>
                      <a:endParaRPr lang="tr-TR" sz="1400" dirty="0">
                        <a:solidFill>
                          <a:srgbClr val="00206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7755" marR="57755" marT="0" marB="0" anchor="ctr">
                    <a:solidFill>
                      <a:schemeClr val="accent1">
                        <a:lumMod val="40000"/>
                        <a:lumOff val="60000"/>
                        <a:alpha val="60000"/>
                      </a:schemeClr>
                    </a:solidFill>
                  </a:tcPr>
                </a:tc>
                <a:tc>
                  <a:txBody>
                    <a:bodyPr/>
                    <a:lstStyle/>
                    <a:p>
                      <a:pPr algn="just">
                        <a:lnSpc>
                          <a:spcPct val="107000"/>
                        </a:lnSpc>
                        <a:spcAft>
                          <a:spcPts val="0"/>
                        </a:spcAft>
                      </a:pPr>
                      <a:r>
                        <a:rPr lang="tr-TR" sz="1150" b="1" kern="1200" dirty="0">
                          <a:solidFill>
                            <a:srgbClr val="002060"/>
                          </a:solidFill>
                          <a:effectLst/>
                          <a:latin typeface="Garamond" panose="02020404030301010803" pitchFamily="18" charset="0"/>
                          <a:ea typeface="+mn-ea"/>
                          <a:cs typeface="+mn-cs"/>
                        </a:rPr>
                        <a:t>4447 sayılı Kanun’un ek 4. maddesi, Çok Tehlikeli Sınıfta Yer Alan ve Ondan Fazla Çalışanı Bulunan İşyerlerinde İşsizlik Sigortası Primi İşveren Payı Teşvikinden Yararlanılmasına İlişkin Usul ve Esaslar Hakkında Tebliğ, 2023/18 </a:t>
                      </a:r>
                      <a:r>
                        <a:rPr lang="tr-TR" sz="1150" b="1" kern="1200" dirty="0" err="1">
                          <a:solidFill>
                            <a:srgbClr val="002060"/>
                          </a:solidFill>
                          <a:effectLst/>
                          <a:latin typeface="Garamond" panose="02020404030301010803" pitchFamily="18" charset="0"/>
                          <a:ea typeface="+mn-ea"/>
                          <a:cs typeface="+mn-cs"/>
                        </a:rPr>
                        <a:t>No’lu</a:t>
                      </a:r>
                      <a:r>
                        <a:rPr lang="tr-TR" sz="1150" b="1" kern="1200" dirty="0">
                          <a:solidFill>
                            <a:srgbClr val="002060"/>
                          </a:solidFill>
                          <a:effectLst/>
                          <a:latin typeface="Garamond" panose="02020404030301010803" pitchFamily="18" charset="0"/>
                          <a:ea typeface="+mn-ea"/>
                          <a:cs typeface="+mn-cs"/>
                        </a:rPr>
                        <a:t> Genelge.</a:t>
                      </a:r>
                    </a:p>
                  </a:txBody>
                  <a:tcPr marL="68580" marR="68580" marT="0" marB="0" anchor="ctr">
                    <a:solidFill>
                      <a:schemeClr val="accent1">
                        <a:tint val="20000"/>
                        <a:alpha val="60000"/>
                      </a:schemeClr>
                    </a:solidFill>
                  </a:tcPr>
                </a:tc>
                <a:extLst>
                  <a:ext uri="{0D108BD9-81ED-4DB2-BD59-A6C34878D82A}">
                    <a16:rowId xmlns:a16="http://schemas.microsoft.com/office/drawing/2014/main" val="4115936388"/>
                  </a:ext>
                </a:extLst>
              </a:tr>
            </a:tbl>
          </a:graphicData>
        </a:graphic>
      </p:graphicFrame>
      <p:graphicFrame>
        <p:nvGraphicFramePr>
          <p:cNvPr id="8" name="Tablo 7">
            <a:extLst>
              <a:ext uri="{FF2B5EF4-FFF2-40B4-BE49-F238E27FC236}">
                <a16:creationId xmlns:a16="http://schemas.microsoft.com/office/drawing/2014/main" id="{29A551B6-369E-4DAF-AAA4-ED3A72B8FC39}"/>
              </a:ext>
            </a:extLst>
          </p:cNvPr>
          <p:cNvGraphicFramePr>
            <a:graphicFrameLocks noGrp="1"/>
          </p:cNvGraphicFramePr>
          <p:nvPr>
            <p:extLst>
              <p:ext uri="{D42A27DB-BD31-4B8C-83A1-F6EECF244321}">
                <p14:modId xmlns:p14="http://schemas.microsoft.com/office/powerpoint/2010/main" val="2106926704"/>
              </p:ext>
            </p:extLst>
          </p:nvPr>
        </p:nvGraphicFramePr>
        <p:xfrm>
          <a:off x="8149376" y="900163"/>
          <a:ext cx="4027720" cy="611478"/>
        </p:xfrm>
        <a:graphic>
          <a:graphicData uri="http://schemas.openxmlformats.org/drawingml/2006/table">
            <a:tbl>
              <a:tblPr firstRow="1" firstCol="1" bandRow="1">
                <a:tableStyleId>{5C22544A-7EE6-4342-B048-85BDC9FD1C3A}</a:tableStyleId>
              </a:tblPr>
              <a:tblGrid>
                <a:gridCol w="1414884">
                  <a:extLst>
                    <a:ext uri="{9D8B030D-6E8A-4147-A177-3AD203B41FA5}">
                      <a16:colId xmlns:a16="http://schemas.microsoft.com/office/drawing/2014/main" val="2643230235"/>
                    </a:ext>
                  </a:extLst>
                </a:gridCol>
                <a:gridCol w="1176823">
                  <a:extLst>
                    <a:ext uri="{9D8B030D-6E8A-4147-A177-3AD203B41FA5}">
                      <a16:colId xmlns:a16="http://schemas.microsoft.com/office/drawing/2014/main" val="1809252406"/>
                    </a:ext>
                  </a:extLst>
                </a:gridCol>
                <a:gridCol w="1436013">
                  <a:extLst>
                    <a:ext uri="{9D8B030D-6E8A-4147-A177-3AD203B41FA5}">
                      <a16:colId xmlns:a16="http://schemas.microsoft.com/office/drawing/2014/main" val="1446942998"/>
                    </a:ext>
                  </a:extLst>
                </a:gridCol>
              </a:tblGrid>
              <a:tr h="365585">
                <a:tc>
                  <a:txBody>
                    <a:bodyPr/>
                    <a:lstStyle/>
                    <a:p>
                      <a:pPr marL="0" algn="ctr" defTabSz="914400" rtl="0" eaLnBrk="1" latinLnBrk="0" hangingPunct="1">
                        <a:lnSpc>
                          <a:spcPct val="107000"/>
                        </a:lnSpc>
                        <a:spcAft>
                          <a:spcPts val="0"/>
                        </a:spcAft>
                      </a:pPr>
                      <a:r>
                        <a:rPr lang="tr-TR" sz="1100" b="1" kern="1200" dirty="0">
                          <a:solidFill>
                            <a:schemeClr val="tx2"/>
                          </a:solidFill>
                          <a:effectLst/>
                          <a:latin typeface="Garamond" panose="02020404030301010803" pitchFamily="18" charset="0"/>
                          <a:ea typeface="+mn-ea"/>
                          <a:cs typeface="+mn-cs"/>
                        </a:rPr>
                        <a:t>BAŞLAMA TARİHİ</a:t>
                      </a:r>
                    </a:p>
                  </a:txBody>
                  <a:tcPr marL="57755" marR="57755" marT="0" marB="0" anchor="ctr">
                    <a:solidFill>
                      <a:schemeClr val="accent6">
                        <a:lumMod val="75000"/>
                        <a:alpha val="60000"/>
                      </a:schemeClr>
                    </a:solidFill>
                  </a:tcPr>
                </a:tc>
                <a:tc>
                  <a:txBody>
                    <a:bodyPr/>
                    <a:lstStyle/>
                    <a:p>
                      <a:pPr marL="0" algn="ctr" defTabSz="914400" rtl="0" eaLnBrk="1" latinLnBrk="0" hangingPunct="1">
                        <a:lnSpc>
                          <a:spcPct val="107000"/>
                        </a:lnSpc>
                        <a:spcAft>
                          <a:spcPts val="0"/>
                        </a:spcAft>
                      </a:pPr>
                      <a:r>
                        <a:rPr lang="tr-TR" sz="1100" b="1" kern="1200" dirty="0">
                          <a:solidFill>
                            <a:schemeClr val="tx2"/>
                          </a:solidFill>
                          <a:effectLst/>
                          <a:latin typeface="Garamond" panose="02020404030301010803" pitchFamily="18" charset="0"/>
                          <a:ea typeface="+mn-ea"/>
                          <a:cs typeface="+mn-cs"/>
                        </a:rPr>
                        <a:t>BİTİŞ TARİHİ</a:t>
                      </a:r>
                    </a:p>
                  </a:txBody>
                  <a:tcPr marL="57755" marR="57755" marT="0" marB="0" anchor="ctr">
                    <a:solidFill>
                      <a:schemeClr val="accent6">
                        <a:lumMod val="75000"/>
                        <a:alpha val="60000"/>
                      </a:schemeClr>
                    </a:solidFill>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tr-TR" sz="1100" b="1" kern="1200" dirty="0">
                          <a:solidFill>
                            <a:schemeClr val="tx2"/>
                          </a:solidFill>
                          <a:effectLst/>
                          <a:latin typeface="Garamond" panose="02020404030301010803" pitchFamily="18" charset="0"/>
                          <a:ea typeface="+mn-ea"/>
                          <a:cs typeface="+mn-cs"/>
                        </a:rPr>
                        <a:t>BELGE KANUN NO</a:t>
                      </a:r>
                    </a:p>
                  </a:txBody>
                  <a:tcPr marL="57755" marR="57755" marT="0" marB="0" anchor="ctr">
                    <a:solidFill>
                      <a:schemeClr val="accent6">
                        <a:lumMod val="75000"/>
                        <a:alpha val="60000"/>
                      </a:schemeClr>
                    </a:solidFill>
                  </a:tcPr>
                </a:tc>
                <a:extLst>
                  <a:ext uri="{0D108BD9-81ED-4DB2-BD59-A6C34878D82A}">
                    <a16:rowId xmlns:a16="http://schemas.microsoft.com/office/drawing/2014/main" val="1774129938"/>
                  </a:ext>
                </a:extLst>
              </a:tr>
              <a:tr h="245893">
                <a:tc>
                  <a:txBody>
                    <a:bodyPr/>
                    <a:lstStyle/>
                    <a:p>
                      <a:pPr algn="ctr">
                        <a:lnSpc>
                          <a:spcPct val="107000"/>
                        </a:lnSpc>
                        <a:spcAft>
                          <a:spcPts val="0"/>
                        </a:spcAft>
                      </a:pPr>
                      <a:r>
                        <a:rPr lang="tr-TR" sz="1200" b="1" kern="1200" dirty="0">
                          <a:solidFill>
                            <a:schemeClr val="tx2"/>
                          </a:solidFill>
                          <a:effectLst/>
                          <a:latin typeface="Garamond" panose="02020404030301010803" pitchFamily="18" charset="0"/>
                          <a:ea typeface="+mn-ea"/>
                          <a:cs typeface="+mn-cs"/>
                        </a:rPr>
                        <a:t>01.01.2019</a:t>
                      </a:r>
                      <a:endParaRPr lang="tr-TR" sz="1200" b="1" dirty="0">
                        <a:solidFill>
                          <a:schemeClr val="tx2"/>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7755" marR="57755" marT="0" marB="0" anchor="ctr">
                    <a:solidFill>
                      <a:schemeClr val="tx2">
                        <a:lumMod val="40000"/>
                        <a:lumOff val="60000"/>
                        <a:alpha val="70000"/>
                      </a:schemeClr>
                    </a:solidFill>
                  </a:tcPr>
                </a:tc>
                <a:tc>
                  <a:txBody>
                    <a:bodyPr/>
                    <a:lstStyle/>
                    <a:p>
                      <a:pPr algn="ctr">
                        <a:lnSpc>
                          <a:spcPct val="107000"/>
                        </a:lnSpc>
                        <a:spcAft>
                          <a:spcPts val="0"/>
                        </a:spcAft>
                      </a:pPr>
                      <a:r>
                        <a:rPr lang="tr-TR" sz="1200" dirty="0">
                          <a:solidFill>
                            <a:schemeClr val="tx2"/>
                          </a:solidFill>
                          <a:effectLst/>
                          <a:latin typeface="Garamond" panose="02020404030301010803" pitchFamily="18" charset="0"/>
                        </a:rPr>
                        <a:t>-</a:t>
                      </a:r>
                      <a:endParaRPr lang="tr-TR" sz="1200" dirty="0">
                        <a:solidFill>
                          <a:schemeClr val="tx2"/>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7755" marR="57755" marT="0" marB="0" anchor="ctr">
                    <a:solidFill>
                      <a:schemeClr val="tx2">
                        <a:lumMod val="40000"/>
                        <a:lumOff val="60000"/>
                        <a:alpha val="70000"/>
                      </a:schemeClr>
                    </a:solidFill>
                  </a:tcPr>
                </a:tc>
                <a:tc>
                  <a:txBody>
                    <a:bodyPr/>
                    <a:lstStyle/>
                    <a:p>
                      <a:pPr algn="ctr">
                        <a:lnSpc>
                          <a:spcPct val="107000"/>
                        </a:lnSpc>
                        <a:spcAft>
                          <a:spcPts val="0"/>
                        </a:spcAft>
                      </a:pPr>
                      <a:r>
                        <a:rPr lang="tr-TR" sz="1200" b="1" dirty="0">
                          <a:solidFill>
                            <a:schemeClr val="tx2"/>
                          </a:solidFill>
                          <a:effectLst/>
                          <a:latin typeface="Garamond" panose="02020404030301010803" pitchFamily="18" charset="0"/>
                          <a:ea typeface="Times New Roman" panose="02020603050405020304" pitchFamily="18" charset="0"/>
                          <a:cs typeface="Times New Roman" panose="02020603050405020304" pitchFamily="18" charset="0"/>
                        </a:rPr>
                        <a:t>-</a:t>
                      </a:r>
                    </a:p>
                  </a:txBody>
                  <a:tcPr marL="57755" marR="57755" marT="0" marB="0" anchor="ctr">
                    <a:solidFill>
                      <a:schemeClr val="tx2">
                        <a:lumMod val="40000"/>
                        <a:lumOff val="60000"/>
                        <a:alpha val="70000"/>
                      </a:schemeClr>
                    </a:solidFill>
                  </a:tcPr>
                </a:tc>
                <a:extLst>
                  <a:ext uri="{0D108BD9-81ED-4DB2-BD59-A6C34878D82A}">
                    <a16:rowId xmlns:a16="http://schemas.microsoft.com/office/drawing/2014/main" val="1721715383"/>
                  </a:ext>
                </a:extLst>
              </a:tr>
            </a:tbl>
          </a:graphicData>
        </a:graphic>
      </p:graphicFrame>
      <p:graphicFrame>
        <p:nvGraphicFramePr>
          <p:cNvPr id="9" name="Tablo 8">
            <a:extLst>
              <a:ext uri="{FF2B5EF4-FFF2-40B4-BE49-F238E27FC236}">
                <a16:creationId xmlns:a16="http://schemas.microsoft.com/office/drawing/2014/main" id="{56FA61AA-8E4C-4BF6-B30B-2780B98F4139}"/>
              </a:ext>
            </a:extLst>
          </p:cNvPr>
          <p:cNvGraphicFramePr>
            <a:graphicFrameLocks noGrp="1"/>
          </p:cNvGraphicFramePr>
          <p:nvPr>
            <p:extLst>
              <p:ext uri="{D42A27DB-BD31-4B8C-83A1-F6EECF244321}">
                <p14:modId xmlns:p14="http://schemas.microsoft.com/office/powerpoint/2010/main" val="2471428411"/>
              </p:ext>
            </p:extLst>
          </p:nvPr>
        </p:nvGraphicFramePr>
        <p:xfrm>
          <a:off x="106957" y="1587540"/>
          <a:ext cx="12053198" cy="601005"/>
        </p:xfrm>
        <a:graphic>
          <a:graphicData uri="http://schemas.openxmlformats.org/drawingml/2006/table">
            <a:tbl>
              <a:tblPr firstRow="1" firstCol="1" bandRow="1">
                <a:tableStyleId>{5C22544A-7EE6-4342-B048-85BDC9FD1C3A}</a:tableStyleId>
              </a:tblPr>
              <a:tblGrid>
                <a:gridCol w="1484442">
                  <a:extLst>
                    <a:ext uri="{9D8B030D-6E8A-4147-A177-3AD203B41FA5}">
                      <a16:colId xmlns:a16="http://schemas.microsoft.com/office/drawing/2014/main" val="1635233704"/>
                    </a:ext>
                  </a:extLst>
                </a:gridCol>
                <a:gridCol w="10568756">
                  <a:extLst>
                    <a:ext uri="{9D8B030D-6E8A-4147-A177-3AD203B41FA5}">
                      <a16:colId xmlns:a16="http://schemas.microsoft.com/office/drawing/2014/main" val="4095596175"/>
                    </a:ext>
                  </a:extLst>
                </a:gridCol>
              </a:tblGrid>
              <a:tr h="601005">
                <a:tc>
                  <a:txBody>
                    <a:bodyPr/>
                    <a:lstStyle/>
                    <a:p>
                      <a:pPr algn="just">
                        <a:lnSpc>
                          <a:spcPct val="107000"/>
                        </a:lnSpc>
                        <a:spcAft>
                          <a:spcPts val="0"/>
                        </a:spcAft>
                      </a:pPr>
                      <a:r>
                        <a:rPr lang="tr-TR" sz="1400" dirty="0">
                          <a:solidFill>
                            <a:srgbClr val="002060"/>
                          </a:solidFill>
                          <a:effectLst/>
                          <a:latin typeface="Garamond" panose="02020404030301010803" pitchFamily="18" charset="0"/>
                        </a:rPr>
                        <a:t>AÇIKLAMA</a:t>
                      </a:r>
                      <a:endParaRPr lang="tr-TR" sz="1400" dirty="0">
                        <a:solidFill>
                          <a:srgbClr val="00206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7755" marR="57755" marT="0" marB="0" anchor="ctr">
                    <a:solidFill>
                      <a:schemeClr val="accent5">
                        <a:lumMod val="20000"/>
                        <a:lumOff val="80000"/>
                      </a:schemeClr>
                    </a:solidFill>
                  </a:tcPr>
                </a:tc>
                <a:tc>
                  <a:txBody>
                    <a:bodyPr/>
                    <a:lstStyle/>
                    <a:p>
                      <a:pPr algn="just">
                        <a:lnSpc>
                          <a:spcPct val="107000"/>
                        </a:lnSpc>
                        <a:spcAft>
                          <a:spcPts val="0"/>
                        </a:spcAft>
                      </a:pPr>
                      <a:r>
                        <a:rPr lang="tr-TR" sz="1200" b="1" kern="1200" dirty="0">
                          <a:solidFill>
                            <a:srgbClr val="002060"/>
                          </a:solidFill>
                          <a:effectLst/>
                          <a:latin typeface="Garamond" panose="02020404030301010803" pitchFamily="18" charset="0"/>
                          <a:ea typeface="+mn-ea"/>
                          <a:cs typeface="+mn-cs"/>
                        </a:rPr>
                        <a:t>6331 sayılı İş Sağlığı ve Güvenliği Kanunu kapsamında çok tehlikeli sınıfta yer alıp ondan fazla çalışanı bulunan ve üç yıl içinde ölümlü veya sürekli iş göremezlikle sonuçlanan iş kazası meydana gelmeyen işyerlerinde, işsizlik sigortası işveren hissesi teşviki, bir sonraki takvim yılından geçerli olmak üzere ve üç yıl süreyle %1 olarak uygulanır. </a:t>
                      </a:r>
                    </a:p>
                  </a:txBody>
                  <a:tcPr marL="57755" marR="57755" marT="0" marB="0">
                    <a:solidFill>
                      <a:schemeClr val="accent1">
                        <a:tint val="20000"/>
                        <a:alpha val="60000"/>
                      </a:schemeClr>
                    </a:solidFill>
                  </a:tcPr>
                </a:tc>
                <a:extLst>
                  <a:ext uri="{0D108BD9-81ED-4DB2-BD59-A6C34878D82A}">
                    <a16:rowId xmlns:a16="http://schemas.microsoft.com/office/drawing/2014/main" val="2049017253"/>
                  </a:ext>
                </a:extLst>
              </a:tr>
            </a:tbl>
          </a:graphicData>
        </a:graphic>
      </p:graphicFrame>
      <p:graphicFrame>
        <p:nvGraphicFramePr>
          <p:cNvPr id="12" name="Tablo 11">
            <a:extLst>
              <a:ext uri="{FF2B5EF4-FFF2-40B4-BE49-F238E27FC236}">
                <a16:creationId xmlns:a16="http://schemas.microsoft.com/office/drawing/2014/main" id="{9FB24FC3-E54A-4A7A-87EC-7A15AFA3F2F4}"/>
              </a:ext>
            </a:extLst>
          </p:cNvPr>
          <p:cNvGraphicFramePr>
            <a:graphicFrameLocks noGrp="1"/>
          </p:cNvGraphicFramePr>
          <p:nvPr>
            <p:extLst>
              <p:ext uri="{D42A27DB-BD31-4B8C-83A1-F6EECF244321}">
                <p14:modId xmlns:p14="http://schemas.microsoft.com/office/powerpoint/2010/main" val="724892868"/>
              </p:ext>
            </p:extLst>
          </p:nvPr>
        </p:nvGraphicFramePr>
        <p:xfrm>
          <a:off x="106957" y="2287818"/>
          <a:ext cx="12057746" cy="248178"/>
        </p:xfrm>
        <a:graphic>
          <a:graphicData uri="http://schemas.openxmlformats.org/drawingml/2006/table">
            <a:tbl>
              <a:tblPr firstRow="1" firstCol="1" bandRow="1">
                <a:tableStyleId>{5C22544A-7EE6-4342-B048-85BDC9FD1C3A}</a:tableStyleId>
              </a:tblPr>
              <a:tblGrid>
                <a:gridCol w="12057746">
                  <a:extLst>
                    <a:ext uri="{9D8B030D-6E8A-4147-A177-3AD203B41FA5}">
                      <a16:colId xmlns:a16="http://schemas.microsoft.com/office/drawing/2014/main" val="4060676655"/>
                    </a:ext>
                  </a:extLst>
                </a:gridCol>
              </a:tblGrid>
              <a:tr h="248178">
                <a:tc>
                  <a:txBody>
                    <a:bodyPr/>
                    <a:lstStyle/>
                    <a:p>
                      <a:pPr algn="l">
                        <a:lnSpc>
                          <a:spcPct val="107000"/>
                        </a:lnSpc>
                        <a:spcAft>
                          <a:spcPts val="0"/>
                        </a:spcAft>
                      </a:pPr>
                      <a:r>
                        <a:rPr lang="tr-TR" sz="1200" b="1" dirty="0">
                          <a:solidFill>
                            <a:srgbClr val="C00000"/>
                          </a:solidFill>
                          <a:effectLst/>
                          <a:latin typeface="Garamond" panose="02020404030301010803" pitchFamily="18" charset="0"/>
                        </a:rPr>
                        <a:t>TEŞVİKTEN YARARLANMA ŞARTLARI </a:t>
                      </a:r>
                      <a:endParaRPr lang="tr-TR" sz="1200" b="1" dirty="0">
                        <a:solidFill>
                          <a:srgbClr val="C0000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8408" marR="58408" marT="0" marB="0">
                    <a:solidFill>
                      <a:schemeClr val="accent6">
                        <a:lumMod val="75000"/>
                        <a:alpha val="42000"/>
                      </a:schemeClr>
                    </a:solidFill>
                  </a:tcPr>
                </a:tc>
                <a:extLst>
                  <a:ext uri="{0D108BD9-81ED-4DB2-BD59-A6C34878D82A}">
                    <a16:rowId xmlns:a16="http://schemas.microsoft.com/office/drawing/2014/main" val="850616689"/>
                  </a:ext>
                </a:extLst>
              </a:tr>
            </a:tbl>
          </a:graphicData>
        </a:graphic>
      </p:graphicFrame>
      <p:sp>
        <p:nvSpPr>
          <p:cNvPr id="18" name="Dikdörtgen 17">
            <a:extLst>
              <a:ext uri="{FF2B5EF4-FFF2-40B4-BE49-F238E27FC236}">
                <a16:creationId xmlns:a16="http://schemas.microsoft.com/office/drawing/2014/main" id="{C887CC10-7D33-4EAD-8340-ABAE85981394}"/>
              </a:ext>
            </a:extLst>
          </p:cNvPr>
          <p:cNvSpPr/>
          <p:nvPr/>
        </p:nvSpPr>
        <p:spPr>
          <a:xfrm>
            <a:off x="102409" y="2522562"/>
            <a:ext cx="12057746" cy="1384995"/>
          </a:xfrm>
          <a:prstGeom prst="rect">
            <a:avLst/>
          </a:prstGeom>
          <a:solidFill>
            <a:schemeClr val="accent5">
              <a:lumMod val="20000"/>
              <a:lumOff val="80000"/>
            </a:schemeClr>
          </a:solidFill>
        </p:spPr>
        <p:txBody>
          <a:bodyPr wrap="square">
            <a:spAutoFit/>
          </a:bodyPr>
          <a:lstStyle/>
          <a:p>
            <a:pPr marL="268288" lvl="0" indent="-268288" algn="just">
              <a:buFont typeface="Wingdings" panose="05000000000000000000" pitchFamily="2" charset="2"/>
              <a:buChar char=""/>
            </a:pPr>
            <a:r>
              <a:rPr lang="tr-TR" sz="1400" dirty="0">
                <a:solidFill>
                  <a:srgbClr val="002060"/>
                </a:solidFill>
                <a:latin typeface="Garamond" panose="02020404030301010803" pitchFamily="18" charset="0"/>
              </a:rPr>
              <a:t>İşyerinin 6331 sayılı Kanun kapsamında çok tehlikeli sınıfta yer alması,</a:t>
            </a:r>
          </a:p>
          <a:p>
            <a:pPr marL="268288" lvl="0" indent="-268288" algn="just">
              <a:buFont typeface="Wingdings" panose="05000000000000000000" pitchFamily="2" charset="2"/>
              <a:buChar char=""/>
            </a:pPr>
            <a:r>
              <a:rPr lang="tr-TR" sz="1400" dirty="0">
                <a:solidFill>
                  <a:srgbClr val="002060"/>
                </a:solidFill>
                <a:latin typeface="Garamond" panose="02020404030301010803" pitchFamily="18" charset="0"/>
              </a:rPr>
              <a:t>İşverenin Türkiye genelinde çok tehlikeli sınıfta yer alan işyerlerinde her ay toplamda ondan fazla çalışanı bulunması,</a:t>
            </a:r>
          </a:p>
          <a:p>
            <a:pPr marL="268288" lvl="0" indent="-268288" algn="just">
              <a:buFont typeface="Wingdings" panose="05000000000000000000" pitchFamily="2" charset="2"/>
              <a:buChar char=""/>
            </a:pPr>
            <a:r>
              <a:rPr lang="tr-TR" sz="1400" dirty="0">
                <a:solidFill>
                  <a:srgbClr val="002060"/>
                </a:solidFill>
                <a:latin typeface="Garamond" panose="02020404030301010803" pitchFamily="18" charset="0"/>
              </a:rPr>
              <a:t>Ölümlü veya sürekli iş göremezlikle sonuçlanan iş kazası meydana gelmemesi,</a:t>
            </a:r>
          </a:p>
          <a:p>
            <a:pPr marL="268288" lvl="0" indent="-268288" algn="just">
              <a:buFont typeface="Wingdings" panose="05000000000000000000" pitchFamily="2" charset="2"/>
              <a:buChar char=""/>
            </a:pPr>
            <a:r>
              <a:rPr lang="tr-TR" sz="1400" dirty="0">
                <a:solidFill>
                  <a:srgbClr val="002060"/>
                </a:solidFill>
                <a:latin typeface="Garamond" panose="02020404030301010803" pitchFamily="18" charset="0"/>
              </a:rPr>
              <a:t>İşyerinin, İSG-</a:t>
            </a:r>
            <a:r>
              <a:rPr lang="tr-TR" sz="1400" dirty="0" err="1">
                <a:solidFill>
                  <a:srgbClr val="002060"/>
                </a:solidFill>
                <a:latin typeface="Garamond" panose="02020404030301010803" pitchFamily="18" charset="0"/>
              </a:rPr>
              <a:t>KATİP’e</a:t>
            </a:r>
            <a:r>
              <a:rPr lang="tr-TR" sz="1400" dirty="0">
                <a:solidFill>
                  <a:srgbClr val="002060"/>
                </a:solidFill>
                <a:latin typeface="Garamond" panose="02020404030301010803" pitchFamily="18" charset="0"/>
              </a:rPr>
              <a:t> kayıtlı onaylanmış ve devam eden iş sağlığı ve güvenliği hizmetlerinin verilmesine ilişkin, iş güvenliği uzmanı ve işyeri hekimi ya da 29.12.2012 tarihli ve 28512 sayılı Resmî </a:t>
            </a:r>
            <a:r>
              <a:rPr lang="tr-TR" sz="1400" dirty="0" err="1">
                <a:solidFill>
                  <a:srgbClr val="002060"/>
                </a:solidFill>
                <a:latin typeface="Garamond" panose="02020404030301010803" pitchFamily="18" charset="0"/>
              </a:rPr>
              <a:t>Gazete’de</a:t>
            </a:r>
            <a:r>
              <a:rPr lang="tr-TR" sz="1400" dirty="0">
                <a:solidFill>
                  <a:srgbClr val="002060"/>
                </a:solidFill>
                <a:latin typeface="Garamond" panose="02020404030301010803" pitchFamily="18" charset="0"/>
              </a:rPr>
              <a:t> yayımlanan İş Sağlığı ve Güvenliği Hizmetleri Yönetmeliğine göre Bakanlıkça yetkilendirilmiş kurum ve kuruluşlar ile yapılmış bir sözleşmesinin bulunması.</a:t>
            </a:r>
          </a:p>
        </p:txBody>
      </p:sp>
      <p:graphicFrame>
        <p:nvGraphicFramePr>
          <p:cNvPr id="19" name="Tablo 18">
            <a:extLst>
              <a:ext uri="{FF2B5EF4-FFF2-40B4-BE49-F238E27FC236}">
                <a16:creationId xmlns:a16="http://schemas.microsoft.com/office/drawing/2014/main" id="{1A7E520A-AD23-4845-836C-5D5387D8274B}"/>
              </a:ext>
            </a:extLst>
          </p:cNvPr>
          <p:cNvGraphicFramePr>
            <a:graphicFrameLocks noGrp="1"/>
          </p:cNvGraphicFramePr>
          <p:nvPr>
            <p:extLst>
              <p:ext uri="{D42A27DB-BD31-4B8C-83A1-F6EECF244321}">
                <p14:modId xmlns:p14="http://schemas.microsoft.com/office/powerpoint/2010/main" val="2700860652"/>
              </p:ext>
            </p:extLst>
          </p:nvPr>
        </p:nvGraphicFramePr>
        <p:xfrm>
          <a:off x="93310" y="4019699"/>
          <a:ext cx="12078852" cy="248178"/>
        </p:xfrm>
        <a:graphic>
          <a:graphicData uri="http://schemas.openxmlformats.org/drawingml/2006/table">
            <a:tbl>
              <a:tblPr firstRow="1" firstCol="1" bandRow="1">
                <a:tableStyleId>{5C22544A-7EE6-4342-B048-85BDC9FD1C3A}</a:tableStyleId>
              </a:tblPr>
              <a:tblGrid>
                <a:gridCol w="12078852">
                  <a:extLst>
                    <a:ext uri="{9D8B030D-6E8A-4147-A177-3AD203B41FA5}">
                      <a16:colId xmlns:a16="http://schemas.microsoft.com/office/drawing/2014/main" val="4060676655"/>
                    </a:ext>
                  </a:extLst>
                </a:gridCol>
              </a:tblGrid>
              <a:tr h="248178">
                <a:tc>
                  <a:txBody>
                    <a:bodyPr/>
                    <a:lstStyle/>
                    <a:p>
                      <a:pPr algn="l">
                        <a:lnSpc>
                          <a:spcPct val="107000"/>
                        </a:lnSpc>
                        <a:spcAft>
                          <a:spcPts val="0"/>
                        </a:spcAft>
                      </a:pPr>
                      <a:r>
                        <a:rPr lang="tr-TR" sz="1200" b="1" dirty="0">
                          <a:solidFill>
                            <a:srgbClr val="C00000"/>
                          </a:solidFill>
                          <a:effectLst/>
                          <a:latin typeface="Garamond" panose="02020404030301010803" pitchFamily="18" charset="0"/>
                        </a:rPr>
                        <a:t>NOTLAR</a:t>
                      </a:r>
                      <a:endParaRPr lang="tr-TR" sz="1200" b="1" dirty="0">
                        <a:solidFill>
                          <a:srgbClr val="C0000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8408" marR="58408" marT="0" marB="0">
                    <a:solidFill>
                      <a:schemeClr val="accent6">
                        <a:lumMod val="75000"/>
                        <a:alpha val="42000"/>
                      </a:schemeClr>
                    </a:solidFill>
                  </a:tcPr>
                </a:tc>
                <a:extLst>
                  <a:ext uri="{0D108BD9-81ED-4DB2-BD59-A6C34878D82A}">
                    <a16:rowId xmlns:a16="http://schemas.microsoft.com/office/drawing/2014/main" val="850616689"/>
                  </a:ext>
                </a:extLst>
              </a:tr>
            </a:tbl>
          </a:graphicData>
        </a:graphic>
      </p:graphicFrame>
      <p:sp>
        <p:nvSpPr>
          <p:cNvPr id="20" name="Dikdörtgen 19">
            <a:extLst>
              <a:ext uri="{FF2B5EF4-FFF2-40B4-BE49-F238E27FC236}">
                <a16:creationId xmlns:a16="http://schemas.microsoft.com/office/drawing/2014/main" id="{DFEAC37A-C6E0-4EE2-8DB6-AB7473EBF1E7}"/>
              </a:ext>
            </a:extLst>
          </p:cNvPr>
          <p:cNvSpPr/>
          <p:nvPr/>
        </p:nvSpPr>
        <p:spPr>
          <a:xfrm>
            <a:off x="102408" y="4222219"/>
            <a:ext cx="12065069" cy="307777"/>
          </a:xfrm>
          <a:prstGeom prst="rect">
            <a:avLst/>
          </a:prstGeom>
          <a:solidFill>
            <a:schemeClr val="accent5">
              <a:lumMod val="20000"/>
              <a:lumOff val="80000"/>
            </a:schemeClr>
          </a:solidFill>
        </p:spPr>
        <p:txBody>
          <a:bodyPr wrap="square">
            <a:spAutoFit/>
          </a:bodyPr>
          <a:lstStyle/>
          <a:p>
            <a:pPr lvl="0" algn="just"/>
            <a:endParaRPr lang="tr-TR" sz="1400" dirty="0">
              <a:solidFill>
                <a:srgbClr val="002060"/>
              </a:solidFill>
              <a:latin typeface="Garamond" panose="02020404030301010803" pitchFamily="18" charset="0"/>
            </a:endParaRPr>
          </a:p>
        </p:txBody>
      </p:sp>
      <p:graphicFrame>
        <p:nvGraphicFramePr>
          <p:cNvPr id="13" name="Tablo 12">
            <a:extLst>
              <a:ext uri="{FF2B5EF4-FFF2-40B4-BE49-F238E27FC236}">
                <a16:creationId xmlns:a16="http://schemas.microsoft.com/office/drawing/2014/main" id="{4A6230D3-ADF5-4D0C-B104-44AF562A17FA}"/>
              </a:ext>
            </a:extLst>
          </p:cNvPr>
          <p:cNvGraphicFramePr>
            <a:graphicFrameLocks noGrp="1"/>
          </p:cNvGraphicFramePr>
          <p:nvPr>
            <p:extLst>
              <p:ext uri="{D42A27DB-BD31-4B8C-83A1-F6EECF244321}">
                <p14:modId xmlns:p14="http://schemas.microsoft.com/office/powerpoint/2010/main" val="3065510512"/>
              </p:ext>
            </p:extLst>
          </p:nvPr>
        </p:nvGraphicFramePr>
        <p:xfrm>
          <a:off x="102408" y="5314747"/>
          <a:ext cx="12075944" cy="626701"/>
        </p:xfrm>
        <a:graphic>
          <a:graphicData uri="http://schemas.openxmlformats.org/drawingml/2006/table">
            <a:tbl>
              <a:tblPr firstRow="1" firstCol="1" bandRow="1">
                <a:tableStyleId>{5C22544A-7EE6-4342-B048-85BDC9FD1C3A}</a:tableStyleId>
              </a:tblPr>
              <a:tblGrid>
                <a:gridCol w="5895995">
                  <a:extLst>
                    <a:ext uri="{9D8B030D-6E8A-4147-A177-3AD203B41FA5}">
                      <a16:colId xmlns:a16="http://schemas.microsoft.com/office/drawing/2014/main" val="2564627808"/>
                    </a:ext>
                  </a:extLst>
                </a:gridCol>
                <a:gridCol w="6179949">
                  <a:extLst>
                    <a:ext uri="{9D8B030D-6E8A-4147-A177-3AD203B41FA5}">
                      <a16:colId xmlns:a16="http://schemas.microsoft.com/office/drawing/2014/main" val="3708009783"/>
                    </a:ext>
                  </a:extLst>
                </a:gridCol>
              </a:tblGrid>
              <a:tr h="279358">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tr-TR" sz="1400" b="1" kern="12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PEK ALT SINIRINDAN</a:t>
                      </a:r>
                      <a:endParaRPr lang="tr-TR" sz="1300" b="1" kern="1200" dirty="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solidFill>
                      <a:schemeClr val="tx2">
                        <a:lumMod val="40000"/>
                        <a:lumOff val="60000"/>
                        <a:alpha val="40000"/>
                      </a:schemeClr>
                    </a:solidFill>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tr-TR" sz="14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PEK ÜST SINIRINDAN</a:t>
                      </a:r>
                    </a:p>
                  </a:txBody>
                  <a:tcPr marL="68580" marR="68580" marT="0" marB="0">
                    <a:solidFill>
                      <a:schemeClr val="accent1">
                        <a:alpha val="40000"/>
                      </a:schemeClr>
                    </a:solidFill>
                  </a:tcPr>
                </a:tc>
                <a:extLst>
                  <a:ext uri="{0D108BD9-81ED-4DB2-BD59-A6C34878D82A}">
                    <a16:rowId xmlns:a16="http://schemas.microsoft.com/office/drawing/2014/main" val="340633354"/>
                  </a:ext>
                </a:extLst>
              </a:tr>
              <a:tr h="347343">
                <a:tc>
                  <a:txBody>
                    <a:bodyPr/>
                    <a:lstStyle/>
                    <a:p>
                      <a:pPr marL="0" algn="ctr" defTabSz="914400" rtl="0" eaLnBrk="1" fontAlgn="ctr" latinLnBrk="0" hangingPunct="1"/>
                      <a:r>
                        <a:rPr lang="tr-TR" sz="1600" b="1" kern="1200" dirty="0">
                          <a:solidFill>
                            <a:schemeClr val="bg1"/>
                          </a:solidFill>
                          <a:effectLst/>
                          <a:latin typeface="Garamond" panose="02020404030301010803" pitchFamily="18" charset="0"/>
                          <a:ea typeface="+mn-ea"/>
                          <a:cs typeface="+mn-cs"/>
                        </a:rPr>
                        <a:t>260,06 TL</a:t>
                      </a:r>
                    </a:p>
                  </a:txBody>
                  <a:tcPr marL="9525" marR="9525" marT="9525" marB="0" anchor="ctr">
                    <a:solidFill>
                      <a:srgbClr val="00B050">
                        <a:alpha val="40000"/>
                      </a:srgbClr>
                    </a:solidFill>
                  </a:tcPr>
                </a:tc>
                <a:tc>
                  <a:txBody>
                    <a:bodyPr/>
                    <a:lstStyle/>
                    <a:p>
                      <a:pPr marL="0" algn="ctr" defTabSz="914400" rtl="0" eaLnBrk="1" fontAlgn="ctr" latinLnBrk="0" hangingPunct="1">
                        <a:lnSpc>
                          <a:spcPct val="115000"/>
                        </a:lnSpc>
                        <a:spcAft>
                          <a:spcPts val="0"/>
                        </a:spcAft>
                      </a:pPr>
                      <a:r>
                        <a:rPr lang="tr-TR" sz="1600" b="1" kern="1200" dirty="0">
                          <a:solidFill>
                            <a:schemeClr val="bg1"/>
                          </a:solidFill>
                          <a:effectLst/>
                          <a:latin typeface="Garamond" panose="02020404030301010803" pitchFamily="18" charset="0"/>
                          <a:ea typeface="+mn-ea"/>
                          <a:cs typeface="+mn-cs"/>
                        </a:rPr>
                        <a:t>1.950,41 TL</a:t>
                      </a:r>
                    </a:p>
                  </a:txBody>
                  <a:tcPr marL="0" marR="0" marT="0" marB="0" anchor="ctr">
                    <a:solidFill>
                      <a:srgbClr val="C00000">
                        <a:alpha val="40000"/>
                      </a:srgbClr>
                    </a:solidFill>
                  </a:tcPr>
                </a:tc>
                <a:extLst>
                  <a:ext uri="{0D108BD9-81ED-4DB2-BD59-A6C34878D82A}">
                    <a16:rowId xmlns:a16="http://schemas.microsoft.com/office/drawing/2014/main" val="2087065980"/>
                  </a:ext>
                </a:extLst>
              </a:tr>
            </a:tbl>
          </a:graphicData>
        </a:graphic>
      </p:graphicFrame>
      <p:graphicFrame>
        <p:nvGraphicFramePr>
          <p:cNvPr id="14" name="Tablo 13">
            <a:extLst>
              <a:ext uri="{FF2B5EF4-FFF2-40B4-BE49-F238E27FC236}">
                <a16:creationId xmlns:a16="http://schemas.microsoft.com/office/drawing/2014/main" id="{56C3BAF0-9863-469A-8FAF-5A6448796342}"/>
              </a:ext>
            </a:extLst>
          </p:cNvPr>
          <p:cNvGraphicFramePr>
            <a:graphicFrameLocks noGrp="1"/>
          </p:cNvGraphicFramePr>
          <p:nvPr>
            <p:extLst>
              <p:ext uri="{D42A27DB-BD31-4B8C-83A1-F6EECF244321}">
                <p14:modId xmlns:p14="http://schemas.microsoft.com/office/powerpoint/2010/main" val="3077969614"/>
              </p:ext>
            </p:extLst>
          </p:nvPr>
        </p:nvGraphicFramePr>
        <p:xfrm>
          <a:off x="93310" y="5066569"/>
          <a:ext cx="12083786" cy="248178"/>
        </p:xfrm>
        <a:graphic>
          <a:graphicData uri="http://schemas.openxmlformats.org/drawingml/2006/table">
            <a:tbl>
              <a:tblPr firstRow="1" firstCol="1" bandRow="1">
                <a:tableStyleId>{5C22544A-7EE6-4342-B048-85BDC9FD1C3A}</a:tableStyleId>
              </a:tblPr>
              <a:tblGrid>
                <a:gridCol w="12083786">
                  <a:extLst>
                    <a:ext uri="{9D8B030D-6E8A-4147-A177-3AD203B41FA5}">
                      <a16:colId xmlns:a16="http://schemas.microsoft.com/office/drawing/2014/main" val="4060676655"/>
                    </a:ext>
                  </a:extLst>
                </a:gridCol>
              </a:tblGrid>
              <a:tr h="248178">
                <a:tc>
                  <a:txBody>
                    <a:bodyPr/>
                    <a:lstStyle/>
                    <a:p>
                      <a:pPr algn="l">
                        <a:lnSpc>
                          <a:spcPct val="107000"/>
                        </a:lnSpc>
                        <a:spcAft>
                          <a:spcPts val="0"/>
                        </a:spcAft>
                      </a:pPr>
                      <a:r>
                        <a:rPr lang="tr-TR" sz="1200" b="1" dirty="0">
                          <a:solidFill>
                            <a:srgbClr val="C00000"/>
                          </a:solidFill>
                          <a:effectLst/>
                          <a:latin typeface="Garamond" panose="02020404030301010803" pitchFamily="18" charset="0"/>
                        </a:rPr>
                        <a:t>RAKAMLARLA TEŞVİK ÖRNEKLERİ  (2025 Yılı Brüt Asgari Ücretine Göre)</a:t>
                      </a:r>
                    </a:p>
                  </a:txBody>
                  <a:tcPr marL="58408" marR="58408" marT="0" marB="0">
                    <a:solidFill>
                      <a:schemeClr val="accent6">
                        <a:lumMod val="75000"/>
                        <a:alpha val="42000"/>
                      </a:schemeClr>
                    </a:solidFill>
                  </a:tcPr>
                </a:tc>
                <a:extLst>
                  <a:ext uri="{0D108BD9-81ED-4DB2-BD59-A6C34878D82A}">
                    <a16:rowId xmlns:a16="http://schemas.microsoft.com/office/drawing/2014/main" val="850616689"/>
                  </a:ext>
                </a:extLst>
              </a:tr>
            </a:tbl>
          </a:graphicData>
        </a:graphic>
      </p:graphicFrame>
    </p:spTree>
    <p:extLst>
      <p:ext uri="{BB962C8B-B14F-4D97-AF65-F5344CB8AC3E}">
        <p14:creationId xmlns:p14="http://schemas.microsoft.com/office/powerpoint/2010/main" val="2326894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1"/>
          <p:cNvSpPr txBox="1">
            <a:spLocks/>
          </p:cNvSpPr>
          <p:nvPr/>
        </p:nvSpPr>
        <p:spPr>
          <a:xfrm>
            <a:off x="3474720" y="52400"/>
            <a:ext cx="8697442" cy="701158"/>
          </a:xfrm>
          <a:prstGeom prst="rect">
            <a:avLst/>
          </a:prstGeom>
        </p:spPr>
        <p:txBody>
          <a:bodyPr vert="horz" lIns="91440" tIns="45720" rIns="91440" bIns="45720" rtlCol="0" anchor="ctr">
            <a:noAutofit/>
          </a:bodyPr>
          <a:lstStyle>
            <a:lvl1pPr algn="r">
              <a:lnSpc>
                <a:spcPct val="90000"/>
              </a:lnSpc>
              <a:spcBef>
                <a:spcPct val="0"/>
              </a:spcBef>
              <a:buNone/>
              <a:defRPr sz="3600" b="1">
                <a:solidFill>
                  <a:schemeClr val="bg1"/>
                </a:solidFill>
                <a:latin typeface="Garamond" panose="02020404030301010803" pitchFamily="18" charset="0"/>
                <a:ea typeface="+mj-ea"/>
                <a:cs typeface="+mj-cs"/>
              </a:defRPr>
            </a:lvl1pPr>
          </a:lstStyle>
          <a:p>
            <a:r>
              <a:rPr lang="tr-TR" sz="2800" dirty="0"/>
              <a:t> Genç, Kadın ve Mesleki Belge Sahibi Olanların İstihdamına Yönelik Teşvik </a:t>
            </a:r>
          </a:p>
        </p:txBody>
      </p:sp>
      <p:graphicFrame>
        <p:nvGraphicFramePr>
          <p:cNvPr id="7" name="Tablo 6">
            <a:extLst>
              <a:ext uri="{FF2B5EF4-FFF2-40B4-BE49-F238E27FC236}">
                <a16:creationId xmlns:a16="http://schemas.microsoft.com/office/drawing/2014/main" id="{94B8F031-E760-4D26-9D4A-1FCEEE222B34}"/>
              </a:ext>
            </a:extLst>
          </p:cNvPr>
          <p:cNvGraphicFramePr>
            <a:graphicFrameLocks noGrp="1"/>
          </p:cNvGraphicFramePr>
          <p:nvPr>
            <p:extLst/>
          </p:nvPr>
        </p:nvGraphicFramePr>
        <p:xfrm>
          <a:off x="106957" y="900163"/>
          <a:ext cx="8042419" cy="518532"/>
        </p:xfrm>
        <a:graphic>
          <a:graphicData uri="http://schemas.openxmlformats.org/drawingml/2006/table">
            <a:tbl>
              <a:tblPr firstRow="1" firstCol="1" bandRow="1">
                <a:tableStyleId>{5C22544A-7EE6-4342-B048-85BDC9FD1C3A}</a:tableStyleId>
              </a:tblPr>
              <a:tblGrid>
                <a:gridCol w="1480837">
                  <a:extLst>
                    <a:ext uri="{9D8B030D-6E8A-4147-A177-3AD203B41FA5}">
                      <a16:colId xmlns:a16="http://schemas.microsoft.com/office/drawing/2014/main" val="1798935961"/>
                    </a:ext>
                  </a:extLst>
                </a:gridCol>
                <a:gridCol w="6561582">
                  <a:extLst>
                    <a:ext uri="{9D8B030D-6E8A-4147-A177-3AD203B41FA5}">
                      <a16:colId xmlns:a16="http://schemas.microsoft.com/office/drawing/2014/main" val="1330910578"/>
                    </a:ext>
                  </a:extLst>
                </a:gridCol>
              </a:tblGrid>
              <a:tr h="518532">
                <a:tc>
                  <a:txBody>
                    <a:bodyPr/>
                    <a:lstStyle/>
                    <a:p>
                      <a:pPr algn="just">
                        <a:lnSpc>
                          <a:spcPct val="107000"/>
                        </a:lnSpc>
                        <a:spcAft>
                          <a:spcPts val="0"/>
                        </a:spcAft>
                      </a:pPr>
                      <a:r>
                        <a:rPr lang="tr-TR" sz="1400" dirty="0">
                          <a:solidFill>
                            <a:srgbClr val="002060"/>
                          </a:solidFill>
                          <a:effectLst/>
                          <a:latin typeface="Garamond" panose="02020404030301010803" pitchFamily="18" charset="0"/>
                        </a:rPr>
                        <a:t>YASAL DAYANAK</a:t>
                      </a:r>
                      <a:endParaRPr lang="tr-TR" sz="1400" dirty="0">
                        <a:solidFill>
                          <a:srgbClr val="00206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7755" marR="57755" marT="0" marB="0" anchor="ctr">
                    <a:solidFill>
                      <a:schemeClr val="accent1">
                        <a:lumMod val="40000"/>
                        <a:lumOff val="60000"/>
                        <a:alpha val="60000"/>
                      </a:schemeClr>
                    </a:solidFill>
                  </a:tcPr>
                </a:tc>
                <a:tc>
                  <a:txBody>
                    <a:bodyPr/>
                    <a:lstStyle/>
                    <a:p>
                      <a:pPr algn="just">
                        <a:lnSpc>
                          <a:spcPct val="107000"/>
                        </a:lnSpc>
                        <a:spcAft>
                          <a:spcPts val="0"/>
                        </a:spcAft>
                      </a:pPr>
                      <a:r>
                        <a:rPr lang="tr-TR" sz="1300" b="1" kern="1200" dirty="0">
                          <a:solidFill>
                            <a:srgbClr val="002060"/>
                          </a:solidFill>
                          <a:effectLst/>
                          <a:latin typeface="Garamond" panose="02020404030301010803" pitchFamily="18" charset="0"/>
                          <a:ea typeface="+mn-ea"/>
                          <a:cs typeface="+mn-cs"/>
                        </a:rPr>
                        <a:t>4447 sayılı Kanun’un geçici 10. maddesi,  2011/45 </a:t>
                      </a:r>
                      <a:r>
                        <a:rPr lang="tr-TR" sz="1300" b="1" kern="1200" dirty="0" err="1">
                          <a:solidFill>
                            <a:srgbClr val="002060"/>
                          </a:solidFill>
                          <a:effectLst/>
                          <a:latin typeface="Garamond" panose="02020404030301010803" pitchFamily="18" charset="0"/>
                          <a:ea typeface="+mn-ea"/>
                          <a:cs typeface="+mn-cs"/>
                        </a:rPr>
                        <a:t>No’lu</a:t>
                      </a:r>
                      <a:r>
                        <a:rPr lang="tr-TR" sz="1300" b="1" kern="1200" dirty="0">
                          <a:solidFill>
                            <a:srgbClr val="002060"/>
                          </a:solidFill>
                          <a:effectLst/>
                          <a:latin typeface="Garamond" panose="02020404030301010803" pitchFamily="18" charset="0"/>
                          <a:ea typeface="+mn-ea"/>
                          <a:cs typeface="+mn-cs"/>
                        </a:rPr>
                        <a:t> Genelge.</a:t>
                      </a:r>
                    </a:p>
                  </a:txBody>
                  <a:tcPr marL="68580" marR="68580" marT="0" marB="0" anchor="ctr">
                    <a:solidFill>
                      <a:schemeClr val="accent1">
                        <a:tint val="20000"/>
                        <a:alpha val="60000"/>
                      </a:schemeClr>
                    </a:solidFill>
                  </a:tcPr>
                </a:tc>
                <a:extLst>
                  <a:ext uri="{0D108BD9-81ED-4DB2-BD59-A6C34878D82A}">
                    <a16:rowId xmlns:a16="http://schemas.microsoft.com/office/drawing/2014/main" val="4115936388"/>
                  </a:ext>
                </a:extLst>
              </a:tr>
            </a:tbl>
          </a:graphicData>
        </a:graphic>
      </p:graphicFrame>
      <p:graphicFrame>
        <p:nvGraphicFramePr>
          <p:cNvPr id="8" name="Tablo 7">
            <a:extLst>
              <a:ext uri="{FF2B5EF4-FFF2-40B4-BE49-F238E27FC236}">
                <a16:creationId xmlns:a16="http://schemas.microsoft.com/office/drawing/2014/main" id="{29A551B6-369E-4DAF-AAA4-ED3A72B8FC39}"/>
              </a:ext>
            </a:extLst>
          </p:cNvPr>
          <p:cNvGraphicFramePr>
            <a:graphicFrameLocks noGrp="1"/>
          </p:cNvGraphicFramePr>
          <p:nvPr>
            <p:extLst/>
          </p:nvPr>
        </p:nvGraphicFramePr>
        <p:xfrm>
          <a:off x="8149376" y="900163"/>
          <a:ext cx="4027720" cy="611478"/>
        </p:xfrm>
        <a:graphic>
          <a:graphicData uri="http://schemas.openxmlformats.org/drawingml/2006/table">
            <a:tbl>
              <a:tblPr firstRow="1" firstCol="1" bandRow="1">
                <a:tableStyleId>{5C22544A-7EE6-4342-B048-85BDC9FD1C3A}</a:tableStyleId>
              </a:tblPr>
              <a:tblGrid>
                <a:gridCol w="1414884">
                  <a:extLst>
                    <a:ext uri="{9D8B030D-6E8A-4147-A177-3AD203B41FA5}">
                      <a16:colId xmlns:a16="http://schemas.microsoft.com/office/drawing/2014/main" val="2643230235"/>
                    </a:ext>
                  </a:extLst>
                </a:gridCol>
                <a:gridCol w="1176823">
                  <a:extLst>
                    <a:ext uri="{9D8B030D-6E8A-4147-A177-3AD203B41FA5}">
                      <a16:colId xmlns:a16="http://schemas.microsoft.com/office/drawing/2014/main" val="1809252406"/>
                    </a:ext>
                  </a:extLst>
                </a:gridCol>
                <a:gridCol w="1436013">
                  <a:extLst>
                    <a:ext uri="{9D8B030D-6E8A-4147-A177-3AD203B41FA5}">
                      <a16:colId xmlns:a16="http://schemas.microsoft.com/office/drawing/2014/main" val="1446942998"/>
                    </a:ext>
                  </a:extLst>
                </a:gridCol>
              </a:tblGrid>
              <a:tr h="365585">
                <a:tc>
                  <a:txBody>
                    <a:bodyPr/>
                    <a:lstStyle/>
                    <a:p>
                      <a:pPr marL="0" algn="ctr" defTabSz="914400" rtl="0" eaLnBrk="1" latinLnBrk="0" hangingPunct="1">
                        <a:lnSpc>
                          <a:spcPct val="107000"/>
                        </a:lnSpc>
                        <a:spcAft>
                          <a:spcPts val="0"/>
                        </a:spcAft>
                      </a:pPr>
                      <a:r>
                        <a:rPr lang="tr-TR" sz="1100" b="1" i="0" kern="1200" dirty="0">
                          <a:solidFill>
                            <a:schemeClr val="tx2"/>
                          </a:solidFill>
                          <a:effectLst/>
                          <a:latin typeface="Garamond" panose="02020404030301010803" pitchFamily="18" charset="0"/>
                          <a:ea typeface="+mn-ea"/>
                          <a:cs typeface="+mn-cs"/>
                        </a:rPr>
                        <a:t>BAŞLAMA TARİHİ</a:t>
                      </a:r>
                    </a:p>
                  </a:txBody>
                  <a:tcPr marL="57755" marR="57755" marT="0" marB="0" anchor="ctr">
                    <a:solidFill>
                      <a:schemeClr val="accent6">
                        <a:lumMod val="75000"/>
                        <a:alpha val="60000"/>
                      </a:schemeClr>
                    </a:solidFill>
                  </a:tcPr>
                </a:tc>
                <a:tc>
                  <a:txBody>
                    <a:bodyPr/>
                    <a:lstStyle/>
                    <a:p>
                      <a:pPr marL="0" algn="ctr" defTabSz="914400" rtl="0" eaLnBrk="1" latinLnBrk="0" hangingPunct="1">
                        <a:lnSpc>
                          <a:spcPct val="107000"/>
                        </a:lnSpc>
                        <a:spcAft>
                          <a:spcPts val="0"/>
                        </a:spcAft>
                      </a:pPr>
                      <a:r>
                        <a:rPr lang="tr-TR" sz="1100" b="1" i="0" kern="1200" dirty="0">
                          <a:solidFill>
                            <a:schemeClr val="tx2"/>
                          </a:solidFill>
                          <a:effectLst/>
                          <a:latin typeface="Garamond" panose="02020404030301010803" pitchFamily="18" charset="0"/>
                          <a:ea typeface="+mn-ea"/>
                          <a:cs typeface="+mn-cs"/>
                        </a:rPr>
                        <a:t>BİTİŞ TARİHİ</a:t>
                      </a:r>
                    </a:p>
                  </a:txBody>
                  <a:tcPr marL="57755" marR="57755" marT="0" marB="0" anchor="ctr">
                    <a:solidFill>
                      <a:schemeClr val="accent6">
                        <a:lumMod val="75000"/>
                        <a:alpha val="60000"/>
                      </a:schemeClr>
                    </a:solidFill>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tr-TR" sz="1100" b="1" i="0" kern="1200" dirty="0">
                          <a:solidFill>
                            <a:schemeClr val="tx2"/>
                          </a:solidFill>
                          <a:effectLst/>
                          <a:latin typeface="Garamond" panose="02020404030301010803" pitchFamily="18" charset="0"/>
                          <a:ea typeface="+mn-ea"/>
                          <a:cs typeface="+mn-cs"/>
                        </a:rPr>
                        <a:t>BELGE KANUN NO</a:t>
                      </a:r>
                    </a:p>
                  </a:txBody>
                  <a:tcPr marL="57755" marR="57755" marT="0" marB="0" anchor="ctr">
                    <a:solidFill>
                      <a:schemeClr val="accent6">
                        <a:lumMod val="75000"/>
                        <a:alpha val="60000"/>
                      </a:schemeClr>
                    </a:solidFill>
                  </a:tcPr>
                </a:tc>
                <a:extLst>
                  <a:ext uri="{0D108BD9-81ED-4DB2-BD59-A6C34878D82A}">
                    <a16:rowId xmlns:a16="http://schemas.microsoft.com/office/drawing/2014/main" val="1774129938"/>
                  </a:ext>
                </a:extLst>
              </a:tr>
              <a:tr h="245893">
                <a:tc>
                  <a:txBody>
                    <a:bodyPr/>
                    <a:lstStyle/>
                    <a:p>
                      <a:pPr algn="ctr">
                        <a:lnSpc>
                          <a:spcPct val="107000"/>
                        </a:lnSpc>
                        <a:spcAft>
                          <a:spcPts val="0"/>
                        </a:spcAft>
                      </a:pPr>
                      <a:r>
                        <a:rPr lang="tr-TR" sz="1200" b="1" i="0" dirty="0">
                          <a:solidFill>
                            <a:schemeClr val="tx2"/>
                          </a:solidFill>
                          <a:effectLst/>
                          <a:latin typeface="Garamond" panose="02020404030301010803" pitchFamily="18" charset="0"/>
                          <a:ea typeface="Times New Roman" panose="02020603050405020304" pitchFamily="18" charset="0"/>
                          <a:cs typeface="Times New Roman" panose="02020603050405020304" pitchFamily="18" charset="0"/>
                        </a:rPr>
                        <a:t>01.03.2011</a:t>
                      </a:r>
                    </a:p>
                  </a:txBody>
                  <a:tcPr marL="57755" marR="57755" marT="0" marB="0" anchor="ctr">
                    <a:solidFill>
                      <a:schemeClr val="tx2">
                        <a:lumMod val="40000"/>
                        <a:lumOff val="60000"/>
                        <a:alpha val="70000"/>
                      </a:schemeClr>
                    </a:solidFill>
                  </a:tcPr>
                </a:tc>
                <a:tc>
                  <a:txBody>
                    <a:bodyPr/>
                    <a:lstStyle/>
                    <a:p>
                      <a:pPr algn="ctr">
                        <a:lnSpc>
                          <a:spcPct val="107000"/>
                        </a:lnSpc>
                        <a:spcAft>
                          <a:spcPts val="0"/>
                        </a:spcAft>
                      </a:pPr>
                      <a:r>
                        <a:rPr lang="tr-TR" sz="1200" b="1" i="0" dirty="0">
                          <a:solidFill>
                            <a:schemeClr val="tx2"/>
                          </a:solidFill>
                          <a:effectLst/>
                          <a:latin typeface="Garamond" panose="02020404030301010803" pitchFamily="18" charset="0"/>
                          <a:ea typeface="Times New Roman" panose="02020603050405020304" pitchFamily="18" charset="0"/>
                          <a:cs typeface="Times New Roman" panose="02020603050405020304" pitchFamily="18" charset="0"/>
                        </a:rPr>
                        <a:t>31.12.2025</a:t>
                      </a:r>
                    </a:p>
                  </a:txBody>
                  <a:tcPr marL="57755" marR="57755" marT="0" marB="0" anchor="ctr">
                    <a:solidFill>
                      <a:schemeClr val="tx2">
                        <a:lumMod val="40000"/>
                        <a:lumOff val="60000"/>
                        <a:alpha val="70000"/>
                      </a:schemeClr>
                    </a:solidFill>
                  </a:tcPr>
                </a:tc>
                <a:tc>
                  <a:txBody>
                    <a:bodyPr/>
                    <a:lstStyle/>
                    <a:p>
                      <a:pPr algn="ctr">
                        <a:lnSpc>
                          <a:spcPct val="107000"/>
                        </a:lnSpc>
                        <a:spcAft>
                          <a:spcPts val="0"/>
                        </a:spcAft>
                      </a:pPr>
                      <a:r>
                        <a:rPr lang="tr-TR" sz="1200" b="1" i="0" dirty="0">
                          <a:solidFill>
                            <a:schemeClr val="tx2"/>
                          </a:solidFill>
                          <a:effectLst/>
                          <a:latin typeface="Garamond" panose="02020404030301010803" pitchFamily="18" charset="0"/>
                          <a:ea typeface="Times New Roman" panose="02020603050405020304" pitchFamily="18" charset="0"/>
                          <a:cs typeface="Times New Roman" panose="02020603050405020304" pitchFamily="18" charset="0"/>
                        </a:rPr>
                        <a:t>6111</a:t>
                      </a:r>
                    </a:p>
                  </a:txBody>
                  <a:tcPr marL="57755" marR="57755" marT="0" marB="0" anchor="ctr">
                    <a:solidFill>
                      <a:schemeClr val="tx2">
                        <a:lumMod val="40000"/>
                        <a:lumOff val="60000"/>
                        <a:alpha val="70000"/>
                      </a:schemeClr>
                    </a:solidFill>
                  </a:tcPr>
                </a:tc>
                <a:extLst>
                  <a:ext uri="{0D108BD9-81ED-4DB2-BD59-A6C34878D82A}">
                    <a16:rowId xmlns:a16="http://schemas.microsoft.com/office/drawing/2014/main" val="1721715383"/>
                  </a:ext>
                </a:extLst>
              </a:tr>
            </a:tbl>
          </a:graphicData>
        </a:graphic>
      </p:graphicFrame>
      <p:graphicFrame>
        <p:nvGraphicFramePr>
          <p:cNvPr id="9" name="Tablo 8">
            <a:extLst>
              <a:ext uri="{FF2B5EF4-FFF2-40B4-BE49-F238E27FC236}">
                <a16:creationId xmlns:a16="http://schemas.microsoft.com/office/drawing/2014/main" id="{56FA61AA-8E4C-4BF6-B30B-2780B98F4139}"/>
              </a:ext>
            </a:extLst>
          </p:cNvPr>
          <p:cNvGraphicFramePr>
            <a:graphicFrameLocks noGrp="1"/>
          </p:cNvGraphicFramePr>
          <p:nvPr>
            <p:extLst>
              <p:ext uri="{D42A27DB-BD31-4B8C-83A1-F6EECF244321}">
                <p14:modId xmlns:p14="http://schemas.microsoft.com/office/powerpoint/2010/main" val="2000795808"/>
              </p:ext>
            </p:extLst>
          </p:nvPr>
        </p:nvGraphicFramePr>
        <p:xfrm>
          <a:off x="106957" y="1516100"/>
          <a:ext cx="12053198" cy="559452"/>
        </p:xfrm>
        <a:graphic>
          <a:graphicData uri="http://schemas.openxmlformats.org/drawingml/2006/table">
            <a:tbl>
              <a:tblPr firstRow="1" firstCol="1" bandRow="1">
                <a:tableStyleId>{5C22544A-7EE6-4342-B048-85BDC9FD1C3A}</a:tableStyleId>
              </a:tblPr>
              <a:tblGrid>
                <a:gridCol w="1484442">
                  <a:extLst>
                    <a:ext uri="{9D8B030D-6E8A-4147-A177-3AD203B41FA5}">
                      <a16:colId xmlns:a16="http://schemas.microsoft.com/office/drawing/2014/main" val="1635233704"/>
                    </a:ext>
                  </a:extLst>
                </a:gridCol>
                <a:gridCol w="10568756">
                  <a:extLst>
                    <a:ext uri="{9D8B030D-6E8A-4147-A177-3AD203B41FA5}">
                      <a16:colId xmlns:a16="http://schemas.microsoft.com/office/drawing/2014/main" val="4095596175"/>
                    </a:ext>
                  </a:extLst>
                </a:gridCol>
              </a:tblGrid>
              <a:tr h="559452">
                <a:tc>
                  <a:txBody>
                    <a:bodyPr/>
                    <a:lstStyle/>
                    <a:p>
                      <a:pPr algn="just">
                        <a:lnSpc>
                          <a:spcPct val="107000"/>
                        </a:lnSpc>
                        <a:spcAft>
                          <a:spcPts val="0"/>
                        </a:spcAft>
                      </a:pPr>
                      <a:r>
                        <a:rPr lang="tr-TR" sz="1400" dirty="0">
                          <a:solidFill>
                            <a:srgbClr val="002060"/>
                          </a:solidFill>
                          <a:effectLst/>
                          <a:latin typeface="Garamond" panose="02020404030301010803" pitchFamily="18" charset="0"/>
                        </a:rPr>
                        <a:t>AÇIKLAMA</a:t>
                      </a:r>
                      <a:endParaRPr lang="tr-TR" sz="1400" dirty="0">
                        <a:solidFill>
                          <a:srgbClr val="00206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7755" marR="57755" marT="0" marB="0" anchor="ctr">
                    <a:solidFill>
                      <a:schemeClr val="accent5">
                        <a:lumMod val="20000"/>
                        <a:lumOff val="80000"/>
                      </a:schemeClr>
                    </a:solidFill>
                  </a:tcPr>
                </a:tc>
                <a:tc>
                  <a:txBody>
                    <a:bodyPr/>
                    <a:lstStyle/>
                    <a:p>
                      <a:pPr algn="just">
                        <a:lnSpc>
                          <a:spcPct val="107000"/>
                        </a:lnSpc>
                        <a:spcAft>
                          <a:spcPts val="0"/>
                        </a:spcAft>
                      </a:pPr>
                      <a:r>
                        <a:rPr lang="tr-TR" sz="1300" b="1" kern="1200" dirty="0">
                          <a:solidFill>
                            <a:srgbClr val="002060"/>
                          </a:solidFill>
                          <a:effectLst/>
                          <a:latin typeface="Garamond" panose="02020404030301010803" pitchFamily="18" charset="0"/>
                          <a:ea typeface="+mn-ea"/>
                          <a:cs typeface="+mn-cs"/>
                        </a:rPr>
                        <a:t>Özel sektör işverenleri tarafından 01.03.2011 - 31.12.2025 tarihleri arasında işe alınan ve şartları sağlayan sigortalılar için, prime esas kazanç üzerinden hesaplanan sigorta primi işveren hissesinin tamamı İşsizlik Sigortası Fonundan karşılanmaktadır.</a:t>
                      </a:r>
                    </a:p>
                  </a:txBody>
                  <a:tcPr marL="57755" marR="57755" marT="0" marB="0">
                    <a:solidFill>
                      <a:schemeClr val="accent1">
                        <a:tint val="20000"/>
                        <a:alpha val="60000"/>
                      </a:schemeClr>
                    </a:solidFill>
                  </a:tcPr>
                </a:tc>
                <a:extLst>
                  <a:ext uri="{0D108BD9-81ED-4DB2-BD59-A6C34878D82A}">
                    <a16:rowId xmlns:a16="http://schemas.microsoft.com/office/drawing/2014/main" val="2049017253"/>
                  </a:ext>
                </a:extLst>
              </a:tr>
            </a:tbl>
          </a:graphicData>
        </a:graphic>
      </p:graphicFrame>
      <p:graphicFrame>
        <p:nvGraphicFramePr>
          <p:cNvPr id="12" name="Tablo 11">
            <a:extLst>
              <a:ext uri="{FF2B5EF4-FFF2-40B4-BE49-F238E27FC236}">
                <a16:creationId xmlns:a16="http://schemas.microsoft.com/office/drawing/2014/main" id="{9FB24FC3-E54A-4A7A-87EC-7A15AFA3F2F4}"/>
              </a:ext>
            </a:extLst>
          </p:cNvPr>
          <p:cNvGraphicFramePr>
            <a:graphicFrameLocks noGrp="1"/>
          </p:cNvGraphicFramePr>
          <p:nvPr>
            <p:extLst>
              <p:ext uri="{D42A27DB-BD31-4B8C-83A1-F6EECF244321}">
                <p14:modId xmlns:p14="http://schemas.microsoft.com/office/powerpoint/2010/main" val="2000032192"/>
              </p:ext>
            </p:extLst>
          </p:nvPr>
        </p:nvGraphicFramePr>
        <p:xfrm>
          <a:off x="109731" y="2312054"/>
          <a:ext cx="12057746" cy="248178"/>
        </p:xfrm>
        <a:graphic>
          <a:graphicData uri="http://schemas.openxmlformats.org/drawingml/2006/table">
            <a:tbl>
              <a:tblPr firstRow="1" firstCol="1" bandRow="1">
                <a:tableStyleId>{5C22544A-7EE6-4342-B048-85BDC9FD1C3A}</a:tableStyleId>
              </a:tblPr>
              <a:tblGrid>
                <a:gridCol w="12057746">
                  <a:extLst>
                    <a:ext uri="{9D8B030D-6E8A-4147-A177-3AD203B41FA5}">
                      <a16:colId xmlns:a16="http://schemas.microsoft.com/office/drawing/2014/main" val="4060676655"/>
                    </a:ext>
                  </a:extLst>
                </a:gridCol>
              </a:tblGrid>
              <a:tr h="248178">
                <a:tc>
                  <a:txBody>
                    <a:bodyPr/>
                    <a:lstStyle/>
                    <a:p>
                      <a:pPr algn="l">
                        <a:lnSpc>
                          <a:spcPct val="107000"/>
                        </a:lnSpc>
                        <a:spcAft>
                          <a:spcPts val="0"/>
                        </a:spcAft>
                      </a:pPr>
                      <a:r>
                        <a:rPr lang="tr-TR" sz="1300" b="1" dirty="0">
                          <a:solidFill>
                            <a:srgbClr val="C00000"/>
                          </a:solidFill>
                          <a:effectLst/>
                          <a:latin typeface="Garamond" panose="02020404030301010803" pitchFamily="18" charset="0"/>
                        </a:rPr>
                        <a:t>TEŞVİKTEN YARARLANMA ŞARTLARI </a:t>
                      </a:r>
                      <a:endParaRPr lang="tr-TR" sz="1300" b="1" dirty="0">
                        <a:solidFill>
                          <a:srgbClr val="C0000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8408" marR="58408" marT="0" marB="0">
                    <a:solidFill>
                      <a:schemeClr val="accent6">
                        <a:lumMod val="75000"/>
                        <a:alpha val="42000"/>
                      </a:schemeClr>
                    </a:solidFill>
                  </a:tcPr>
                </a:tc>
                <a:extLst>
                  <a:ext uri="{0D108BD9-81ED-4DB2-BD59-A6C34878D82A}">
                    <a16:rowId xmlns:a16="http://schemas.microsoft.com/office/drawing/2014/main" val="850616689"/>
                  </a:ext>
                </a:extLst>
              </a:tr>
            </a:tbl>
          </a:graphicData>
        </a:graphic>
      </p:graphicFrame>
      <p:sp>
        <p:nvSpPr>
          <p:cNvPr id="18" name="Dikdörtgen 17">
            <a:extLst>
              <a:ext uri="{FF2B5EF4-FFF2-40B4-BE49-F238E27FC236}">
                <a16:creationId xmlns:a16="http://schemas.microsoft.com/office/drawing/2014/main" id="{C887CC10-7D33-4EAD-8340-ABAE85981394}"/>
              </a:ext>
            </a:extLst>
          </p:cNvPr>
          <p:cNvSpPr/>
          <p:nvPr/>
        </p:nvSpPr>
        <p:spPr>
          <a:xfrm>
            <a:off x="109731" y="2523823"/>
            <a:ext cx="5993591" cy="1892826"/>
          </a:xfrm>
          <a:prstGeom prst="rect">
            <a:avLst/>
          </a:prstGeom>
          <a:solidFill>
            <a:schemeClr val="accent5">
              <a:lumMod val="20000"/>
              <a:lumOff val="80000"/>
            </a:schemeClr>
          </a:solidFill>
        </p:spPr>
        <p:txBody>
          <a:bodyPr wrap="square">
            <a:spAutoFit/>
          </a:bodyPr>
          <a:lstStyle/>
          <a:p>
            <a:pPr lvl="0" algn="just"/>
            <a:r>
              <a:rPr lang="tr-TR" sz="1300" b="1" dirty="0">
                <a:solidFill>
                  <a:srgbClr val="C00000"/>
                </a:solidFill>
                <a:latin typeface="Garamond" panose="02020404030301010803" pitchFamily="18" charset="0"/>
              </a:rPr>
              <a:t>İşyeri</a:t>
            </a:r>
            <a:r>
              <a:rPr lang="tr-TR" sz="1300" dirty="0">
                <a:solidFill>
                  <a:srgbClr val="002060"/>
                </a:solidFill>
                <a:latin typeface="Garamond" panose="02020404030301010803" pitchFamily="18" charset="0"/>
              </a:rPr>
              <a:t> </a:t>
            </a:r>
            <a:r>
              <a:rPr lang="tr-TR" sz="1300" b="1" dirty="0">
                <a:solidFill>
                  <a:srgbClr val="C00000"/>
                </a:solidFill>
                <a:latin typeface="Garamond" panose="02020404030301010803" pitchFamily="18" charset="0"/>
              </a:rPr>
              <a:t>Yönünden;</a:t>
            </a:r>
          </a:p>
          <a:p>
            <a:pPr marL="268288" lvl="0" indent="-268288" algn="just">
              <a:buFont typeface="Wingdings" panose="05000000000000000000" pitchFamily="2" charset="2"/>
              <a:buChar char=""/>
            </a:pPr>
            <a:r>
              <a:rPr lang="tr-TR" sz="1300" dirty="0">
                <a:solidFill>
                  <a:srgbClr val="002060"/>
                </a:solidFill>
                <a:latin typeface="Garamond" panose="02020404030301010803" pitchFamily="18" charset="0"/>
              </a:rPr>
              <a:t>Aylık prim ve hizmet belgesinin / muhtasar ve prim hizmet beyannamesinin yasal süresinde verilmesi,</a:t>
            </a:r>
          </a:p>
          <a:p>
            <a:pPr marL="268288" lvl="0" indent="-268288" algn="just">
              <a:buFont typeface="Wingdings" panose="05000000000000000000" pitchFamily="2" charset="2"/>
              <a:buChar char=""/>
            </a:pPr>
            <a:r>
              <a:rPr lang="tr-TR" sz="1300" dirty="0">
                <a:solidFill>
                  <a:srgbClr val="002060"/>
                </a:solidFill>
                <a:latin typeface="Garamond" panose="02020404030301010803" pitchFamily="18" charset="0"/>
              </a:rPr>
              <a:t>Primlerin yasal süresinde ödenmesi,</a:t>
            </a:r>
          </a:p>
          <a:p>
            <a:pPr marL="268288" lvl="0" indent="-268288" algn="just">
              <a:buFont typeface="Wingdings" panose="05000000000000000000" pitchFamily="2" charset="2"/>
              <a:buChar char=""/>
            </a:pPr>
            <a:r>
              <a:rPr lang="tr-TR" sz="1300" dirty="0">
                <a:solidFill>
                  <a:srgbClr val="002060"/>
                </a:solidFill>
                <a:latin typeface="Garamond" panose="02020404030301010803" pitchFamily="18" charset="0"/>
              </a:rPr>
              <a:t>Kuruma borcun bulunmaması (varsa da yapılandırılmış/tecil ve taksitlendirilmiş olması ve düzenli ödenmesi),</a:t>
            </a:r>
          </a:p>
          <a:p>
            <a:pPr marL="268288" lvl="0" indent="-268288" algn="just">
              <a:buFont typeface="Wingdings" panose="05000000000000000000" pitchFamily="2" charset="2"/>
              <a:buChar char=""/>
            </a:pPr>
            <a:r>
              <a:rPr lang="tr-TR" sz="1300" dirty="0">
                <a:solidFill>
                  <a:srgbClr val="002060"/>
                </a:solidFill>
                <a:latin typeface="Garamond" panose="02020404030301010803" pitchFamily="18" charset="0"/>
              </a:rPr>
              <a:t>Kayıt dışı sigortalı çalıştırılmaması, </a:t>
            </a:r>
          </a:p>
          <a:p>
            <a:pPr marL="268288" lvl="0" indent="-268288" algn="just">
              <a:buFont typeface="Wingdings" panose="05000000000000000000" pitchFamily="2" charset="2"/>
              <a:buChar char=""/>
            </a:pPr>
            <a:r>
              <a:rPr lang="tr-TR" sz="1300" dirty="0">
                <a:solidFill>
                  <a:srgbClr val="002060"/>
                </a:solidFill>
                <a:latin typeface="Garamond" panose="02020404030301010803" pitchFamily="18" charset="0"/>
              </a:rPr>
              <a:t>Sigortalının, işe alındığı tarihten önceki 6 aylık dönemde Kuruma bildirilen sigortalı sayısının ortalamasına ilave olarak çalıştırılması.</a:t>
            </a:r>
          </a:p>
        </p:txBody>
      </p:sp>
      <p:graphicFrame>
        <p:nvGraphicFramePr>
          <p:cNvPr id="19" name="Tablo 18">
            <a:extLst>
              <a:ext uri="{FF2B5EF4-FFF2-40B4-BE49-F238E27FC236}">
                <a16:creationId xmlns:a16="http://schemas.microsoft.com/office/drawing/2014/main" id="{1A7E520A-AD23-4845-836C-5D5387D8274B}"/>
              </a:ext>
            </a:extLst>
          </p:cNvPr>
          <p:cNvGraphicFramePr>
            <a:graphicFrameLocks noGrp="1"/>
          </p:cNvGraphicFramePr>
          <p:nvPr>
            <p:extLst>
              <p:ext uri="{D42A27DB-BD31-4B8C-83A1-F6EECF244321}">
                <p14:modId xmlns:p14="http://schemas.microsoft.com/office/powerpoint/2010/main" val="3543276405"/>
              </p:ext>
            </p:extLst>
          </p:nvPr>
        </p:nvGraphicFramePr>
        <p:xfrm>
          <a:off x="107181" y="4463364"/>
          <a:ext cx="12057746" cy="248178"/>
        </p:xfrm>
        <a:graphic>
          <a:graphicData uri="http://schemas.openxmlformats.org/drawingml/2006/table">
            <a:tbl>
              <a:tblPr firstRow="1" firstCol="1" bandRow="1">
                <a:tableStyleId>{5C22544A-7EE6-4342-B048-85BDC9FD1C3A}</a:tableStyleId>
              </a:tblPr>
              <a:tblGrid>
                <a:gridCol w="12057746">
                  <a:extLst>
                    <a:ext uri="{9D8B030D-6E8A-4147-A177-3AD203B41FA5}">
                      <a16:colId xmlns:a16="http://schemas.microsoft.com/office/drawing/2014/main" val="4060676655"/>
                    </a:ext>
                  </a:extLst>
                </a:gridCol>
              </a:tblGrid>
              <a:tr h="248178">
                <a:tc>
                  <a:txBody>
                    <a:bodyPr/>
                    <a:lstStyle/>
                    <a:p>
                      <a:pPr algn="l">
                        <a:lnSpc>
                          <a:spcPct val="107000"/>
                        </a:lnSpc>
                        <a:spcAft>
                          <a:spcPts val="0"/>
                        </a:spcAft>
                      </a:pPr>
                      <a:r>
                        <a:rPr lang="tr-TR" sz="1300" b="1" dirty="0">
                          <a:solidFill>
                            <a:srgbClr val="C00000"/>
                          </a:solidFill>
                          <a:effectLst/>
                          <a:latin typeface="Garamond" panose="02020404030301010803" pitchFamily="18" charset="0"/>
                        </a:rPr>
                        <a:t>NOTLAR</a:t>
                      </a:r>
                      <a:endParaRPr lang="tr-TR" sz="1300" b="1" dirty="0">
                        <a:solidFill>
                          <a:srgbClr val="C0000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8408" marR="58408" marT="0" marB="0">
                    <a:solidFill>
                      <a:schemeClr val="accent6">
                        <a:lumMod val="75000"/>
                        <a:alpha val="42000"/>
                      </a:schemeClr>
                    </a:solidFill>
                  </a:tcPr>
                </a:tc>
                <a:extLst>
                  <a:ext uri="{0D108BD9-81ED-4DB2-BD59-A6C34878D82A}">
                    <a16:rowId xmlns:a16="http://schemas.microsoft.com/office/drawing/2014/main" val="850616689"/>
                  </a:ext>
                </a:extLst>
              </a:tr>
            </a:tbl>
          </a:graphicData>
        </a:graphic>
      </p:graphicFrame>
      <p:sp>
        <p:nvSpPr>
          <p:cNvPr id="20" name="Dikdörtgen 19">
            <a:extLst>
              <a:ext uri="{FF2B5EF4-FFF2-40B4-BE49-F238E27FC236}">
                <a16:creationId xmlns:a16="http://schemas.microsoft.com/office/drawing/2014/main" id="{DFEAC37A-C6E0-4EE2-8DB6-AB7473EBF1E7}"/>
              </a:ext>
            </a:extLst>
          </p:cNvPr>
          <p:cNvSpPr/>
          <p:nvPr/>
        </p:nvSpPr>
        <p:spPr>
          <a:xfrm>
            <a:off x="112028" y="4720714"/>
            <a:ext cx="12048128" cy="1092607"/>
          </a:xfrm>
          <a:prstGeom prst="rect">
            <a:avLst/>
          </a:prstGeom>
          <a:solidFill>
            <a:schemeClr val="accent5">
              <a:lumMod val="20000"/>
              <a:lumOff val="80000"/>
            </a:schemeClr>
          </a:solidFill>
        </p:spPr>
        <p:txBody>
          <a:bodyPr wrap="square">
            <a:spAutoFit/>
          </a:bodyPr>
          <a:lstStyle/>
          <a:p>
            <a:pPr marL="268288" indent="-268288" algn="just">
              <a:buFont typeface="Wingdings" panose="05000000000000000000" pitchFamily="2" charset="2"/>
              <a:buChar char=""/>
            </a:pPr>
            <a:r>
              <a:rPr lang="tr-TR" sz="1300" dirty="0">
                <a:solidFill>
                  <a:srgbClr val="002060"/>
                </a:solidFill>
                <a:latin typeface="Garamond" panose="02020404030301010803" pitchFamily="18" charset="0"/>
              </a:rPr>
              <a:t>Teşvikten yararlanma süresi sigortalının cinsiyetine, yaşına ve sahip olduğu mesleki veya eğitim belgelerine göre 6-54 ay arasında değişmektedir. </a:t>
            </a:r>
            <a:endParaRPr lang="nb-NO" sz="1300" dirty="0">
              <a:solidFill>
                <a:srgbClr val="002060"/>
              </a:solidFill>
              <a:latin typeface="Garamond" panose="02020404030301010803" pitchFamily="18" charset="0"/>
            </a:endParaRPr>
          </a:p>
          <a:p>
            <a:pPr marL="268288" indent="-268288" algn="just">
              <a:buFont typeface="Wingdings" panose="05000000000000000000" pitchFamily="2" charset="2"/>
              <a:buChar char=""/>
            </a:pPr>
            <a:r>
              <a:rPr lang="nb-NO" sz="1300" dirty="0">
                <a:solidFill>
                  <a:srgbClr val="002060"/>
                </a:solidFill>
                <a:latin typeface="Garamond" panose="02020404030301010803" pitchFamily="18" charset="0"/>
              </a:rPr>
              <a:t>5335 sayılı Kanun’un 30. maddesinin 2. fıkrası kapsamına giren kurum ve kuruluşlar</a:t>
            </a:r>
            <a:r>
              <a:rPr lang="tr-TR" sz="1300" dirty="0">
                <a:solidFill>
                  <a:srgbClr val="002060"/>
                </a:solidFill>
                <a:latin typeface="Garamond" panose="02020404030301010803" pitchFamily="18" charset="0"/>
              </a:rPr>
              <a:t>a ait işyerleri</a:t>
            </a:r>
            <a:r>
              <a:rPr lang="nb-NO" sz="1300" dirty="0">
                <a:solidFill>
                  <a:srgbClr val="002060"/>
                </a:solidFill>
                <a:latin typeface="Garamond" panose="02020404030301010803" pitchFamily="18" charset="0"/>
              </a:rPr>
              <a:t> teşvikten yararlanamaz.</a:t>
            </a:r>
          </a:p>
          <a:p>
            <a:pPr marL="268288" indent="-268288" algn="just">
              <a:buFont typeface="Wingdings" panose="05000000000000000000" pitchFamily="2" charset="2"/>
              <a:buChar char=""/>
            </a:pPr>
            <a:r>
              <a:rPr lang="tr-TR" sz="1300" dirty="0">
                <a:solidFill>
                  <a:srgbClr val="002060"/>
                </a:solidFill>
                <a:latin typeface="Garamond" panose="02020404030301010803" pitchFamily="18" charset="0"/>
              </a:rPr>
              <a:t>2886, 4734 sayılı Kanunlar ile 4734 sayılı Kanun’un 3. maddesi kapsamında alım ve yapım işi üstlenen işverenler ile uluslararası anlaşmalara istinaden alım ve yapım işi üstlenen işverenler, ihale konusu iş döneminde bu teşvikten yararlanamaz.</a:t>
            </a:r>
          </a:p>
          <a:p>
            <a:pPr marL="268288" indent="-268288" algn="just">
              <a:buFont typeface="Wingdings" panose="05000000000000000000" pitchFamily="2" charset="2"/>
              <a:buChar char=""/>
            </a:pPr>
            <a:r>
              <a:rPr lang="tr-TR" sz="1300" dirty="0">
                <a:solidFill>
                  <a:srgbClr val="002060"/>
                </a:solidFill>
                <a:latin typeface="Garamond" panose="02020404030301010803" pitchFamily="18" charset="0"/>
              </a:rPr>
              <a:t>Sosyal güvenlik destek primine tabi çalışan sigortalılardan ve yurtdışında çalıştırılan sigortalılardan dolayı bu teşvikten yararlanılamaz.</a:t>
            </a:r>
          </a:p>
        </p:txBody>
      </p:sp>
      <p:sp>
        <p:nvSpPr>
          <p:cNvPr id="14" name="Dikdörtgen 13">
            <a:extLst>
              <a:ext uri="{FF2B5EF4-FFF2-40B4-BE49-F238E27FC236}">
                <a16:creationId xmlns:a16="http://schemas.microsoft.com/office/drawing/2014/main" id="{8FC353D9-8915-4703-B7A5-4F44CAE51F11}"/>
              </a:ext>
            </a:extLst>
          </p:cNvPr>
          <p:cNvSpPr/>
          <p:nvPr/>
        </p:nvSpPr>
        <p:spPr>
          <a:xfrm>
            <a:off x="6133556" y="2528065"/>
            <a:ext cx="6020936" cy="1892826"/>
          </a:xfrm>
          <a:prstGeom prst="rect">
            <a:avLst/>
          </a:prstGeom>
          <a:solidFill>
            <a:schemeClr val="accent5">
              <a:lumMod val="20000"/>
              <a:lumOff val="80000"/>
            </a:schemeClr>
          </a:solidFill>
        </p:spPr>
        <p:txBody>
          <a:bodyPr wrap="square">
            <a:spAutoFit/>
          </a:bodyPr>
          <a:lstStyle/>
          <a:p>
            <a:pPr algn="just"/>
            <a:r>
              <a:rPr lang="tr-TR" sz="1300" b="1" dirty="0">
                <a:solidFill>
                  <a:srgbClr val="C00000"/>
                </a:solidFill>
                <a:latin typeface="Garamond" panose="02020404030301010803" pitchFamily="18" charset="0"/>
              </a:rPr>
              <a:t>Sigortalı</a:t>
            </a:r>
            <a:r>
              <a:rPr lang="tr-TR" sz="1300" dirty="0">
                <a:solidFill>
                  <a:srgbClr val="002060"/>
                </a:solidFill>
                <a:latin typeface="Garamond" panose="02020404030301010803" pitchFamily="18" charset="0"/>
              </a:rPr>
              <a:t> </a:t>
            </a:r>
            <a:r>
              <a:rPr lang="tr-TR" sz="1300" b="1" dirty="0">
                <a:solidFill>
                  <a:srgbClr val="C00000"/>
                </a:solidFill>
                <a:latin typeface="Garamond" panose="02020404030301010803" pitchFamily="18" charset="0"/>
              </a:rPr>
              <a:t>Yönünden;</a:t>
            </a:r>
          </a:p>
          <a:p>
            <a:pPr marL="268288" lvl="0" indent="-268288" algn="just">
              <a:buFont typeface="Wingdings" panose="05000000000000000000" pitchFamily="2" charset="2"/>
              <a:buChar char=""/>
            </a:pPr>
            <a:r>
              <a:rPr lang="tr-TR" sz="1300" dirty="0">
                <a:solidFill>
                  <a:srgbClr val="002060"/>
                </a:solidFill>
                <a:latin typeface="Garamond" panose="02020404030301010803" pitchFamily="18" charset="0"/>
              </a:rPr>
              <a:t>01.03.2011 ila 31.12.2025 tarihleri arasında işe alınmış olması,</a:t>
            </a:r>
          </a:p>
          <a:p>
            <a:pPr marL="268288" lvl="0" indent="-268288" algn="just">
              <a:buFont typeface="Wingdings" panose="05000000000000000000" pitchFamily="2" charset="2"/>
              <a:buChar char=""/>
            </a:pPr>
            <a:r>
              <a:rPr lang="tr-TR" sz="1300" dirty="0">
                <a:solidFill>
                  <a:srgbClr val="002060"/>
                </a:solidFill>
                <a:latin typeface="Garamond" panose="02020404030301010803" pitchFamily="18" charset="0"/>
              </a:rPr>
              <a:t>18 yaşından büyük olması,</a:t>
            </a:r>
          </a:p>
          <a:p>
            <a:pPr marL="268288" lvl="0" indent="-268288" algn="just">
              <a:buFont typeface="Wingdings" panose="05000000000000000000" pitchFamily="2" charset="2"/>
              <a:buChar char=""/>
            </a:pPr>
            <a:r>
              <a:rPr lang="tr-TR" sz="1300" dirty="0">
                <a:solidFill>
                  <a:srgbClr val="002060"/>
                </a:solidFill>
                <a:latin typeface="Garamond" panose="02020404030301010803" pitchFamily="18" charset="0"/>
              </a:rPr>
              <a:t>İşe alındığı tarihten önceki 6 aylık dönemde işsiz olması,</a:t>
            </a:r>
          </a:p>
          <a:p>
            <a:pPr marL="268288" lvl="0" indent="-268288" algn="just">
              <a:buFont typeface="Wingdings" panose="05000000000000000000" pitchFamily="2" charset="2"/>
              <a:buChar char=""/>
            </a:pPr>
            <a:r>
              <a:rPr lang="tr-TR" sz="1300" dirty="0">
                <a:solidFill>
                  <a:srgbClr val="002060"/>
                </a:solidFill>
                <a:latin typeface="Garamond" panose="02020404030301010803" pitchFamily="18" charset="0"/>
              </a:rPr>
              <a:t>Fiilen çalışması.</a:t>
            </a:r>
          </a:p>
          <a:p>
            <a:pPr marL="268288" lvl="0" indent="-268288" algn="just">
              <a:buFont typeface="Wingdings" panose="05000000000000000000" pitchFamily="2" charset="2"/>
              <a:buChar char=""/>
            </a:pPr>
            <a:endParaRPr lang="tr-TR" sz="1300" dirty="0">
              <a:solidFill>
                <a:srgbClr val="002060"/>
              </a:solidFill>
              <a:latin typeface="Garamond" panose="02020404030301010803" pitchFamily="18" charset="0"/>
            </a:endParaRPr>
          </a:p>
          <a:p>
            <a:pPr marL="268288" lvl="0" indent="-268288" algn="just">
              <a:buFont typeface="Wingdings" panose="05000000000000000000" pitchFamily="2" charset="2"/>
              <a:buChar char=""/>
            </a:pPr>
            <a:endParaRPr lang="tr-TR" sz="1300" dirty="0">
              <a:solidFill>
                <a:srgbClr val="002060"/>
              </a:solidFill>
              <a:latin typeface="Garamond" panose="02020404030301010803" pitchFamily="18" charset="0"/>
            </a:endParaRPr>
          </a:p>
          <a:p>
            <a:pPr lvl="0" algn="just"/>
            <a:endParaRPr lang="tr-TR" sz="1300" dirty="0">
              <a:solidFill>
                <a:srgbClr val="002060"/>
              </a:solidFill>
              <a:latin typeface="Garamond" panose="02020404030301010803" pitchFamily="18" charset="0"/>
            </a:endParaRPr>
          </a:p>
          <a:p>
            <a:pPr lvl="0" algn="just"/>
            <a:endParaRPr lang="tr-TR" sz="1300" dirty="0">
              <a:solidFill>
                <a:srgbClr val="002060"/>
              </a:solidFill>
              <a:latin typeface="Garamond" panose="02020404030301010803" pitchFamily="18" charset="0"/>
            </a:endParaRPr>
          </a:p>
        </p:txBody>
      </p:sp>
    </p:spTree>
    <p:extLst>
      <p:ext uri="{BB962C8B-B14F-4D97-AF65-F5344CB8AC3E}">
        <p14:creationId xmlns:p14="http://schemas.microsoft.com/office/powerpoint/2010/main" val="16764916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Tablo 20">
            <a:extLst>
              <a:ext uri="{FF2B5EF4-FFF2-40B4-BE49-F238E27FC236}">
                <a16:creationId xmlns:a16="http://schemas.microsoft.com/office/drawing/2014/main" id="{D3235B00-4990-49B1-9373-38046AF00DFF}"/>
              </a:ext>
            </a:extLst>
          </p:cNvPr>
          <p:cNvGraphicFramePr>
            <a:graphicFrameLocks noGrp="1"/>
          </p:cNvGraphicFramePr>
          <p:nvPr>
            <p:extLst>
              <p:ext uri="{D42A27DB-BD31-4B8C-83A1-F6EECF244321}">
                <p14:modId xmlns:p14="http://schemas.microsoft.com/office/powerpoint/2010/main" val="778264334"/>
              </p:ext>
            </p:extLst>
          </p:nvPr>
        </p:nvGraphicFramePr>
        <p:xfrm>
          <a:off x="63205" y="1439355"/>
          <a:ext cx="12075944" cy="2825855"/>
        </p:xfrm>
        <a:graphic>
          <a:graphicData uri="http://schemas.openxmlformats.org/drawingml/2006/table">
            <a:tbl>
              <a:tblPr firstRow="1" firstCol="1" bandRow="1">
                <a:tableStyleId>{5C22544A-7EE6-4342-B048-85BDC9FD1C3A}</a:tableStyleId>
              </a:tblPr>
              <a:tblGrid>
                <a:gridCol w="1772045">
                  <a:extLst>
                    <a:ext uri="{9D8B030D-6E8A-4147-A177-3AD203B41FA5}">
                      <a16:colId xmlns:a16="http://schemas.microsoft.com/office/drawing/2014/main" val="2564627808"/>
                    </a:ext>
                  </a:extLst>
                </a:gridCol>
                <a:gridCol w="1937426">
                  <a:extLst>
                    <a:ext uri="{9D8B030D-6E8A-4147-A177-3AD203B41FA5}">
                      <a16:colId xmlns:a16="http://schemas.microsoft.com/office/drawing/2014/main" val="3048014946"/>
                    </a:ext>
                  </a:extLst>
                </a:gridCol>
                <a:gridCol w="2186524">
                  <a:extLst>
                    <a:ext uri="{9D8B030D-6E8A-4147-A177-3AD203B41FA5}">
                      <a16:colId xmlns:a16="http://schemas.microsoft.com/office/drawing/2014/main" val="2577724729"/>
                    </a:ext>
                  </a:extLst>
                </a:gridCol>
                <a:gridCol w="1880539">
                  <a:extLst>
                    <a:ext uri="{9D8B030D-6E8A-4147-A177-3AD203B41FA5}">
                      <a16:colId xmlns:a16="http://schemas.microsoft.com/office/drawing/2014/main" val="3708009783"/>
                    </a:ext>
                  </a:extLst>
                </a:gridCol>
                <a:gridCol w="2040650">
                  <a:extLst>
                    <a:ext uri="{9D8B030D-6E8A-4147-A177-3AD203B41FA5}">
                      <a16:colId xmlns:a16="http://schemas.microsoft.com/office/drawing/2014/main" val="812310856"/>
                    </a:ext>
                  </a:extLst>
                </a:gridCol>
                <a:gridCol w="2258760">
                  <a:extLst>
                    <a:ext uri="{9D8B030D-6E8A-4147-A177-3AD203B41FA5}">
                      <a16:colId xmlns:a16="http://schemas.microsoft.com/office/drawing/2014/main" val="198867333"/>
                    </a:ext>
                  </a:extLst>
                </a:gridCol>
              </a:tblGrid>
              <a:tr h="355853">
                <a:tc gridSpan="3">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tr-TR" sz="1400" dirty="0">
                          <a:solidFill>
                            <a:schemeClr val="tx1"/>
                          </a:solidFill>
                          <a:effectLst/>
                          <a:latin typeface="Garamond" panose="02020404030301010803" pitchFamily="18" charset="0"/>
                        </a:rPr>
                        <a:t>PEK ALT SINIRINDAN</a:t>
                      </a:r>
                      <a:endParaRPr lang="tr-TR" sz="1400" b="1" kern="1200" dirty="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solidFill>
                      <a:schemeClr val="tx2">
                        <a:lumMod val="40000"/>
                        <a:lumOff val="60000"/>
                        <a:alpha val="40000"/>
                      </a:schemeClr>
                    </a:solidFill>
                  </a:tcPr>
                </a:tc>
                <a:tc hMerge="1">
                  <a:txBody>
                    <a:bodyPr/>
                    <a:lstStyle/>
                    <a:p>
                      <a:pPr marL="0" algn="ctr" defTabSz="914400" rtl="0" eaLnBrk="1" latinLnBrk="0" hangingPunct="1">
                        <a:lnSpc>
                          <a:spcPct val="107000"/>
                        </a:lnSpc>
                        <a:spcAft>
                          <a:spcPts val="0"/>
                        </a:spcAft>
                      </a:pPr>
                      <a:endParaRPr lang="tr-TR" sz="1300" b="1" kern="1200" dirty="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solidFill>
                      <a:schemeClr val="tx2">
                        <a:lumMod val="40000"/>
                        <a:lumOff val="60000"/>
                        <a:alpha val="58000"/>
                      </a:schemeClr>
                    </a:solidFill>
                  </a:tcPr>
                </a:tc>
                <a:tc hMerge="1">
                  <a:txBody>
                    <a:bodyPr/>
                    <a:lstStyle/>
                    <a:p>
                      <a:pPr marL="0" algn="ctr" defTabSz="914400" rtl="0" eaLnBrk="1" latinLnBrk="0" hangingPunct="1">
                        <a:lnSpc>
                          <a:spcPct val="107000"/>
                        </a:lnSpc>
                        <a:spcAft>
                          <a:spcPts val="0"/>
                        </a:spcAft>
                      </a:pPr>
                      <a:endParaRPr lang="tr-TR" sz="1300" b="1" kern="1200" dirty="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solidFill>
                      <a:schemeClr val="tx2">
                        <a:lumMod val="40000"/>
                        <a:lumOff val="60000"/>
                        <a:alpha val="58000"/>
                      </a:schemeClr>
                    </a:solidFill>
                  </a:tcPr>
                </a:tc>
                <a:tc gridSpan="3">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tr-TR" sz="1400" dirty="0">
                          <a:solidFill>
                            <a:schemeClr val="tx1"/>
                          </a:solidFill>
                          <a:effectLst/>
                          <a:latin typeface="Garamond" panose="02020404030301010803" pitchFamily="18" charset="0"/>
                        </a:rPr>
                        <a:t>PEK ÜST SINIRINDAN</a:t>
                      </a:r>
                      <a:endParaRPr lang="tr-TR" sz="14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1">
                        <a:alpha val="40000"/>
                      </a:schemeClr>
                    </a:solidFill>
                  </a:tcPr>
                </a:tc>
                <a:tc hMerge="1">
                  <a:txBody>
                    <a:bodyPr/>
                    <a:lstStyle/>
                    <a:p>
                      <a:pPr marL="0" algn="ctr" defTabSz="914400" rtl="0" eaLnBrk="1" latinLnBrk="0" hangingPunct="1">
                        <a:lnSpc>
                          <a:spcPct val="107000"/>
                        </a:lnSpc>
                        <a:spcAft>
                          <a:spcPts val="0"/>
                        </a:spcAft>
                      </a:pPr>
                      <a:endParaRPr lang="tr-TR" sz="1300" b="1" kern="1200" dirty="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solidFill>
                      <a:schemeClr val="accent1">
                        <a:alpha val="58000"/>
                      </a:schemeClr>
                    </a:solidFill>
                  </a:tcPr>
                </a:tc>
                <a:tc hMerge="1">
                  <a:txBody>
                    <a:bodyPr/>
                    <a:lstStyle/>
                    <a:p>
                      <a:pPr marL="0" algn="ctr" defTabSz="914400" rtl="0" eaLnBrk="1" latinLnBrk="0" hangingPunct="1">
                        <a:lnSpc>
                          <a:spcPct val="107000"/>
                        </a:lnSpc>
                        <a:spcAft>
                          <a:spcPts val="0"/>
                        </a:spcAft>
                      </a:pPr>
                      <a:endParaRPr lang="tr-TR" sz="1300" b="1" kern="1200" dirty="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solidFill>
                      <a:schemeClr val="accent1">
                        <a:alpha val="58000"/>
                      </a:schemeClr>
                    </a:solidFill>
                  </a:tcPr>
                </a:tc>
                <a:extLst>
                  <a:ext uri="{0D108BD9-81ED-4DB2-BD59-A6C34878D82A}">
                    <a16:rowId xmlns:a16="http://schemas.microsoft.com/office/drawing/2014/main" val="340633354"/>
                  </a:ext>
                </a:extLst>
              </a:tr>
              <a:tr h="306799">
                <a:tc gridSpan="6">
                  <a:txBody>
                    <a:bodyPr/>
                    <a:lstStyle/>
                    <a:p>
                      <a:pPr algn="ctr" fontAlgn="base">
                        <a:lnSpc>
                          <a:spcPct val="115000"/>
                        </a:lnSpc>
                        <a:spcAft>
                          <a:spcPts val="0"/>
                        </a:spcAft>
                      </a:pPr>
                      <a:r>
                        <a:rPr lang="tr-TR" sz="13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İMALAT DIŞI SEKTÖRLER</a:t>
                      </a:r>
                      <a:endParaRPr lang="tr-TR" sz="13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accent4">
                        <a:lumMod val="20000"/>
                        <a:lumOff val="80000"/>
                        <a:alpha val="40000"/>
                      </a:schemeClr>
                    </a:solidFill>
                  </a:tcPr>
                </a:tc>
                <a:tc hMerge="1">
                  <a:txBody>
                    <a:bodyPr/>
                    <a:lstStyle/>
                    <a:p>
                      <a:pPr algn="ctr" fontAlgn="base">
                        <a:lnSpc>
                          <a:spcPct val="115000"/>
                        </a:lnSpc>
                        <a:spcAft>
                          <a:spcPts val="0"/>
                        </a:spcAft>
                      </a:pP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tx2">
                        <a:lumMod val="40000"/>
                        <a:lumOff val="60000"/>
                        <a:alpha val="58000"/>
                      </a:schemeClr>
                    </a:solidFill>
                  </a:tcPr>
                </a:tc>
                <a:tc hMerge="1">
                  <a:txBody>
                    <a:bodyPr/>
                    <a:lstStyle/>
                    <a:p>
                      <a:pPr algn="ctr" fontAlgn="base">
                        <a:lnSpc>
                          <a:spcPct val="115000"/>
                        </a:lnSpc>
                        <a:spcAft>
                          <a:spcPts val="0"/>
                        </a:spcAft>
                      </a:pP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tx2">
                        <a:lumMod val="40000"/>
                        <a:lumOff val="60000"/>
                        <a:alpha val="58000"/>
                      </a:schemeClr>
                    </a:solidFill>
                  </a:tcPr>
                </a:tc>
                <a:tc hMerge="1">
                  <a:txBody>
                    <a:bodyPr/>
                    <a:lstStyle/>
                    <a:p>
                      <a:pPr marL="0" marR="0" lvl="0" indent="0" algn="ctr" defTabSz="914400" rtl="0" eaLnBrk="1" fontAlgn="base" latinLnBrk="0" hangingPunct="1">
                        <a:lnSpc>
                          <a:spcPct val="115000"/>
                        </a:lnSpc>
                        <a:spcBef>
                          <a:spcPts val="0"/>
                        </a:spcBef>
                        <a:spcAft>
                          <a:spcPts val="0"/>
                        </a:spcAft>
                        <a:buClrTx/>
                        <a:buSzTx/>
                        <a:buFontTx/>
                        <a:buNone/>
                        <a:tabLst/>
                        <a:defRPr/>
                      </a:pPr>
                      <a:endParaRPr lang="tr-TR" sz="1300" b="1" kern="12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accent4">
                        <a:alpha val="58000"/>
                      </a:schemeClr>
                    </a:solidFill>
                  </a:tcPr>
                </a:tc>
                <a:tc hMerge="1">
                  <a:txBody>
                    <a:bodyPr/>
                    <a:lstStyle/>
                    <a:p>
                      <a:endParaRPr lang="tr-TR"/>
                    </a:p>
                  </a:txBody>
                  <a:tcPr marL="68580" marR="68580" marT="0" marB="0">
                    <a:solidFill>
                      <a:schemeClr val="accent1">
                        <a:alpha val="58000"/>
                      </a:schemeClr>
                    </a:solidFill>
                  </a:tcPr>
                </a:tc>
                <a:tc hMerge="1">
                  <a:txBody>
                    <a:bodyPr/>
                    <a:lstStyle/>
                    <a:p>
                      <a:endParaRPr lang="tr-TR" dirty="0"/>
                    </a:p>
                  </a:txBody>
                  <a:tcPr marL="68580" marR="68580" marT="0" marB="0">
                    <a:solidFill>
                      <a:schemeClr val="accent1">
                        <a:alpha val="58000"/>
                      </a:schemeClr>
                    </a:solidFill>
                  </a:tcPr>
                </a:tc>
                <a:extLst>
                  <a:ext uri="{0D108BD9-81ED-4DB2-BD59-A6C34878D82A}">
                    <a16:rowId xmlns:a16="http://schemas.microsoft.com/office/drawing/2014/main" val="723532410"/>
                  </a:ext>
                </a:extLst>
              </a:tr>
              <a:tr h="511977">
                <a:tc>
                  <a:txBody>
                    <a:bodyPr/>
                    <a:lstStyle/>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TEŞVİKSİZ TUTAR</a:t>
                      </a:r>
                    </a:p>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(%37,75)</a:t>
                      </a:r>
                    </a:p>
                  </a:txBody>
                  <a:tcPr marL="68580" marR="68580" marT="0" marB="0" anchor="ctr">
                    <a:solidFill>
                      <a:schemeClr val="tx2">
                        <a:lumMod val="40000"/>
                        <a:lumOff val="60000"/>
                        <a:alpha val="58000"/>
                      </a:schemeClr>
                    </a:solidFill>
                  </a:tcPr>
                </a:tc>
                <a:tc>
                  <a:txBody>
                    <a:bodyPr/>
                    <a:lstStyle/>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  TUTARI</a:t>
                      </a:r>
                    </a:p>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(%4 + %16,75)</a:t>
                      </a:r>
                    </a:p>
                  </a:txBody>
                  <a:tcPr marL="68580" marR="68580" marT="0" marB="0" anchor="ctr">
                    <a:solidFill>
                      <a:schemeClr val="tx2">
                        <a:lumMod val="40000"/>
                        <a:lumOff val="60000"/>
                        <a:alpha val="40000"/>
                      </a:schemeClr>
                    </a:solidFill>
                  </a:tcPr>
                </a:tc>
                <a:tc>
                  <a:txBody>
                    <a:bodyPr/>
                    <a:lstStyle/>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 SONRASI TUTAR</a:t>
                      </a:r>
                    </a:p>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(%17)</a:t>
                      </a:r>
                    </a:p>
                  </a:txBody>
                  <a:tcPr marL="68580" marR="68580" marT="0" marB="0" anchor="ctr">
                    <a:solidFill>
                      <a:schemeClr val="tx2">
                        <a:lumMod val="40000"/>
                        <a:lumOff val="60000"/>
                        <a:alpha val="40000"/>
                      </a:schemeClr>
                    </a:solidFill>
                  </a:tcPr>
                </a:tc>
                <a:tc>
                  <a:txBody>
                    <a:bodyPr/>
                    <a:lstStyle/>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TEŞVİKSİZ TUTAR</a:t>
                      </a:r>
                    </a:p>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(%37,75)</a:t>
                      </a:r>
                    </a:p>
                  </a:txBody>
                  <a:tcPr marL="68580" marR="68580" marT="0" marB="0" anchor="ctr">
                    <a:solidFill>
                      <a:schemeClr val="accent1">
                        <a:alpha val="40000"/>
                      </a:schemeClr>
                    </a:solidFill>
                  </a:tcPr>
                </a:tc>
                <a:tc>
                  <a:txBody>
                    <a:bodyPr/>
                    <a:lstStyle/>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  TUTARI</a:t>
                      </a:r>
                    </a:p>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(%4 + %16,75)</a:t>
                      </a:r>
                    </a:p>
                  </a:txBody>
                  <a:tcPr marL="68580" marR="68580" marT="0" marB="0" anchor="ctr">
                    <a:solidFill>
                      <a:schemeClr val="accent1">
                        <a:alpha val="40000"/>
                      </a:schemeClr>
                    </a:solidFill>
                  </a:tcPr>
                </a:tc>
                <a:tc>
                  <a:txBody>
                    <a:bodyPr/>
                    <a:lstStyle/>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 SONRASI TUTAR</a:t>
                      </a:r>
                    </a:p>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(%17)</a:t>
                      </a:r>
                    </a:p>
                  </a:txBody>
                  <a:tcPr marL="68580" marR="68580" marT="0" marB="0" anchor="ctr">
                    <a:solidFill>
                      <a:schemeClr val="accent1">
                        <a:alpha val="40000"/>
                      </a:schemeClr>
                    </a:solidFill>
                  </a:tcPr>
                </a:tc>
                <a:extLst>
                  <a:ext uri="{0D108BD9-81ED-4DB2-BD59-A6C34878D82A}">
                    <a16:rowId xmlns:a16="http://schemas.microsoft.com/office/drawing/2014/main" val="2439625030"/>
                  </a:ext>
                </a:extLst>
              </a:tr>
              <a:tr h="412301">
                <a:tc>
                  <a:txBody>
                    <a:bodyPr/>
                    <a:lstStyle/>
                    <a:p>
                      <a:pPr marL="0" algn="ctr" defTabSz="914400" rtl="0" eaLnBrk="1" fontAlgn="ctr" latinLnBrk="0" hangingPunct="1">
                        <a:lnSpc>
                          <a:spcPct val="115000"/>
                        </a:lnSpc>
                        <a:spcAft>
                          <a:spcPts val="0"/>
                        </a:spcAft>
                      </a:pPr>
                      <a:r>
                        <a:rPr lang="tr-TR" sz="1500" b="1" kern="1200" dirty="0">
                          <a:solidFill>
                            <a:schemeClr val="bg1"/>
                          </a:solidFill>
                          <a:effectLst/>
                          <a:latin typeface="Garamond" panose="02020404030301010803" pitchFamily="18" charset="0"/>
                          <a:ea typeface="+mn-ea"/>
                          <a:cs typeface="+mn-cs"/>
                        </a:rPr>
                        <a:t>9.817,08 TL</a:t>
                      </a:r>
                    </a:p>
                  </a:txBody>
                  <a:tcPr marL="0" marR="0" marT="0" marB="0" anchor="ctr">
                    <a:solidFill>
                      <a:srgbClr val="00B050">
                        <a:alpha val="40000"/>
                      </a:srgbClr>
                    </a:solidFill>
                  </a:tcPr>
                </a:tc>
                <a:tc>
                  <a:txBody>
                    <a:bodyPr/>
                    <a:lstStyle/>
                    <a:p>
                      <a:pPr marL="0" algn="ctr" defTabSz="914400" rtl="0" eaLnBrk="1" fontAlgn="ctr" latinLnBrk="0" hangingPunct="1">
                        <a:lnSpc>
                          <a:spcPct val="115000"/>
                        </a:lnSpc>
                        <a:spcAft>
                          <a:spcPts val="0"/>
                        </a:spcAft>
                      </a:pPr>
                      <a:r>
                        <a:rPr lang="tr-TR" sz="1500" b="1" kern="1200" dirty="0">
                          <a:solidFill>
                            <a:schemeClr val="bg1"/>
                          </a:solidFill>
                          <a:effectLst/>
                          <a:latin typeface="Garamond" panose="02020404030301010803" pitchFamily="18" charset="0"/>
                          <a:ea typeface="+mn-ea"/>
                          <a:cs typeface="+mn-cs"/>
                        </a:rPr>
                        <a:t>5.396,14 TL</a:t>
                      </a:r>
                    </a:p>
                  </a:txBody>
                  <a:tcPr marL="0" marR="0" marT="0" marB="0" anchor="ctr">
                    <a:solidFill>
                      <a:srgbClr val="00B050">
                        <a:alpha val="40000"/>
                      </a:srgbClr>
                    </a:solidFill>
                  </a:tcPr>
                </a:tc>
                <a:tc>
                  <a:txBody>
                    <a:bodyPr/>
                    <a:lstStyle/>
                    <a:p>
                      <a:pPr marL="0" algn="ctr" defTabSz="914400" rtl="0" eaLnBrk="1" fontAlgn="ctr" latinLnBrk="0" hangingPunct="1">
                        <a:lnSpc>
                          <a:spcPct val="115000"/>
                        </a:lnSpc>
                        <a:spcAft>
                          <a:spcPts val="0"/>
                        </a:spcAft>
                      </a:pPr>
                      <a:r>
                        <a:rPr lang="tr-TR" sz="1500" b="1" kern="1200" dirty="0">
                          <a:solidFill>
                            <a:schemeClr val="bg1"/>
                          </a:solidFill>
                          <a:effectLst/>
                          <a:latin typeface="Garamond" panose="02020404030301010803" pitchFamily="18" charset="0"/>
                          <a:ea typeface="+mn-ea"/>
                          <a:cs typeface="+mn-cs"/>
                        </a:rPr>
                        <a:t>4.420,94 TL</a:t>
                      </a:r>
                    </a:p>
                  </a:txBody>
                  <a:tcPr marL="0" marR="0" marT="0" marB="0" anchor="ctr">
                    <a:solidFill>
                      <a:srgbClr val="00B050">
                        <a:alpha val="40000"/>
                      </a:srgbClr>
                    </a:solidFill>
                  </a:tcPr>
                </a:tc>
                <a:tc>
                  <a:txBody>
                    <a:bodyPr/>
                    <a:lstStyle/>
                    <a:p>
                      <a:pPr marL="0" algn="ctr" defTabSz="914400" rtl="0" eaLnBrk="1" fontAlgn="ctr" latinLnBrk="0" hangingPunct="1">
                        <a:lnSpc>
                          <a:spcPct val="115000"/>
                        </a:lnSpc>
                        <a:spcAft>
                          <a:spcPts val="0"/>
                        </a:spcAft>
                      </a:pPr>
                      <a:r>
                        <a:rPr lang="tr-TR" sz="1500" b="1" kern="1200">
                          <a:solidFill>
                            <a:schemeClr val="bg1"/>
                          </a:solidFill>
                          <a:effectLst/>
                          <a:latin typeface="Garamond" panose="02020404030301010803" pitchFamily="18" charset="0"/>
                          <a:ea typeface="+mn-ea"/>
                          <a:cs typeface="+mn-cs"/>
                        </a:rPr>
                        <a:t>73.628,13 TL</a:t>
                      </a:r>
                    </a:p>
                  </a:txBody>
                  <a:tcPr marL="0" marR="0" marT="0" marB="0" anchor="ctr">
                    <a:solidFill>
                      <a:srgbClr val="C00000">
                        <a:alpha val="40000"/>
                      </a:srgbClr>
                    </a:solidFill>
                  </a:tcPr>
                </a:tc>
                <a:tc>
                  <a:txBody>
                    <a:bodyPr/>
                    <a:lstStyle/>
                    <a:p>
                      <a:pPr marL="0" algn="ctr" defTabSz="914400" rtl="0" eaLnBrk="1" fontAlgn="ctr" latinLnBrk="0" hangingPunct="1">
                        <a:lnSpc>
                          <a:spcPct val="115000"/>
                        </a:lnSpc>
                        <a:spcAft>
                          <a:spcPts val="0"/>
                        </a:spcAft>
                      </a:pPr>
                      <a:r>
                        <a:rPr lang="tr-TR" sz="1500" b="1" kern="1200">
                          <a:solidFill>
                            <a:schemeClr val="bg1"/>
                          </a:solidFill>
                          <a:effectLst/>
                          <a:latin typeface="Garamond" panose="02020404030301010803" pitchFamily="18" charset="0"/>
                          <a:ea typeface="+mn-ea"/>
                          <a:cs typeface="+mn-cs"/>
                        </a:rPr>
                        <a:t>40.471,09 TL</a:t>
                      </a:r>
                    </a:p>
                  </a:txBody>
                  <a:tcPr marL="0" marR="0" marT="0" marB="0" anchor="ctr">
                    <a:solidFill>
                      <a:srgbClr val="C00000">
                        <a:alpha val="40000"/>
                      </a:srgbClr>
                    </a:solidFill>
                  </a:tcPr>
                </a:tc>
                <a:tc>
                  <a:txBody>
                    <a:bodyPr/>
                    <a:lstStyle/>
                    <a:p>
                      <a:pPr marL="0" algn="ctr" defTabSz="914400" rtl="0" eaLnBrk="1" fontAlgn="ctr" latinLnBrk="0" hangingPunct="1">
                        <a:lnSpc>
                          <a:spcPct val="115000"/>
                        </a:lnSpc>
                        <a:spcAft>
                          <a:spcPts val="0"/>
                        </a:spcAft>
                      </a:pPr>
                      <a:r>
                        <a:rPr lang="tr-TR" sz="1500" b="1" kern="1200" dirty="0">
                          <a:solidFill>
                            <a:schemeClr val="bg1"/>
                          </a:solidFill>
                          <a:effectLst/>
                          <a:latin typeface="Garamond" panose="02020404030301010803" pitchFamily="18" charset="0"/>
                          <a:ea typeface="+mn-ea"/>
                          <a:cs typeface="+mn-cs"/>
                        </a:rPr>
                        <a:t>33.157,04 TL</a:t>
                      </a:r>
                    </a:p>
                  </a:txBody>
                  <a:tcPr marL="0" marR="0" marT="0" marB="0" anchor="ctr">
                    <a:solidFill>
                      <a:srgbClr val="C00000">
                        <a:alpha val="40000"/>
                      </a:srgbClr>
                    </a:solidFill>
                  </a:tcPr>
                </a:tc>
                <a:extLst>
                  <a:ext uri="{0D108BD9-81ED-4DB2-BD59-A6C34878D82A}">
                    <a16:rowId xmlns:a16="http://schemas.microsoft.com/office/drawing/2014/main" val="2916590750"/>
                  </a:ext>
                </a:extLst>
              </a:tr>
              <a:tr h="255989">
                <a:tc gridSpan="6">
                  <a:txBody>
                    <a:bodyPr/>
                    <a:lstStyle/>
                    <a:p>
                      <a:pPr marL="0" algn="ctr" defTabSz="914400" rtl="0" eaLnBrk="1" fontAlgn="base" latinLnBrk="0" hangingPunct="1">
                        <a:lnSpc>
                          <a:spcPct val="115000"/>
                        </a:lnSpc>
                        <a:spcAft>
                          <a:spcPts val="0"/>
                        </a:spcAft>
                      </a:pPr>
                      <a:r>
                        <a:rPr lang="tr-TR" sz="1300" b="1" kern="12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İMALAT SEKTÖRÜ</a:t>
                      </a:r>
                      <a:endParaRPr lang="tr-TR" sz="1300" b="1" kern="12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accent4">
                        <a:lumMod val="20000"/>
                        <a:lumOff val="80000"/>
                        <a:alpha val="40000"/>
                      </a:schemeClr>
                    </a:solidFill>
                  </a:tcPr>
                </a:tc>
                <a:tc hMerge="1">
                  <a:txBody>
                    <a:bodyPr/>
                    <a:lstStyle/>
                    <a:p>
                      <a:pPr marL="0" algn="ctr" defTabSz="914400" rtl="0" eaLnBrk="1" latinLnBrk="0" hangingPunct="1">
                        <a:lnSpc>
                          <a:spcPct val="107000"/>
                        </a:lnSpc>
                        <a:spcAft>
                          <a:spcPts val="0"/>
                        </a:spcAft>
                      </a:pPr>
                      <a:endPar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solidFill>
                      <a:schemeClr val="tx2">
                        <a:lumMod val="40000"/>
                        <a:lumOff val="60000"/>
                        <a:alpha val="40000"/>
                      </a:schemeClr>
                    </a:solidFill>
                  </a:tcPr>
                </a:tc>
                <a:tc hMerge="1">
                  <a:txBody>
                    <a:bodyPr/>
                    <a:lstStyle/>
                    <a:p>
                      <a:pPr marL="0" algn="ctr" defTabSz="914400" rtl="0" eaLnBrk="1" latinLnBrk="0" hangingPunct="1">
                        <a:lnSpc>
                          <a:spcPct val="107000"/>
                        </a:lnSpc>
                        <a:spcAft>
                          <a:spcPts val="0"/>
                        </a:spcAft>
                      </a:pPr>
                      <a:endPar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solidFill>
                      <a:schemeClr val="tx2">
                        <a:lumMod val="40000"/>
                        <a:lumOff val="60000"/>
                        <a:alpha val="40000"/>
                      </a:schemeClr>
                    </a:solidFill>
                  </a:tcPr>
                </a:tc>
                <a:tc hMerge="1">
                  <a:txBody>
                    <a:bodyPr/>
                    <a:lstStyle/>
                    <a:p>
                      <a:pPr marL="0" marR="0" lvl="0" indent="0" algn="ctr" defTabSz="914400" rtl="0" eaLnBrk="1" fontAlgn="base" latinLnBrk="0" hangingPunct="1">
                        <a:lnSpc>
                          <a:spcPct val="115000"/>
                        </a:lnSpc>
                        <a:spcBef>
                          <a:spcPts val="0"/>
                        </a:spcBef>
                        <a:spcAft>
                          <a:spcPts val="0"/>
                        </a:spcAft>
                        <a:buClrTx/>
                        <a:buSzTx/>
                        <a:buFontTx/>
                        <a:buNone/>
                        <a:tabLst/>
                        <a:defRPr/>
                      </a:pPr>
                      <a:endParaRPr lang="tr-TR" sz="1300" b="1" kern="12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accent4">
                        <a:alpha val="58000"/>
                      </a:schemeClr>
                    </a:solidFill>
                  </a:tcPr>
                </a:tc>
                <a:tc hMerge="1">
                  <a:txBody>
                    <a:bodyPr/>
                    <a:lstStyle/>
                    <a:p>
                      <a:pPr marL="0" algn="ctr" defTabSz="914400" rtl="0" eaLnBrk="1" latinLnBrk="0" hangingPunct="1">
                        <a:lnSpc>
                          <a:spcPct val="107000"/>
                        </a:lnSpc>
                        <a:spcAft>
                          <a:spcPts val="0"/>
                        </a:spcAft>
                      </a:pPr>
                      <a:endPar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1">
                        <a:alpha val="40000"/>
                      </a:schemeClr>
                    </a:solidFill>
                  </a:tcPr>
                </a:tc>
                <a:tc hMerge="1">
                  <a:txBody>
                    <a:bodyPr/>
                    <a:lstStyle/>
                    <a:p>
                      <a:pPr marL="0" algn="ctr" defTabSz="914400" rtl="0" eaLnBrk="1" latinLnBrk="0" hangingPunct="1">
                        <a:lnSpc>
                          <a:spcPct val="107000"/>
                        </a:lnSpc>
                        <a:spcAft>
                          <a:spcPts val="0"/>
                        </a:spcAft>
                      </a:pPr>
                      <a:endPar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1">
                        <a:alpha val="40000"/>
                      </a:schemeClr>
                    </a:solidFill>
                  </a:tcPr>
                </a:tc>
                <a:extLst>
                  <a:ext uri="{0D108BD9-81ED-4DB2-BD59-A6C34878D82A}">
                    <a16:rowId xmlns:a16="http://schemas.microsoft.com/office/drawing/2014/main" val="3511928173"/>
                  </a:ext>
                </a:extLst>
              </a:tr>
              <a:tr h="570635">
                <a:tc>
                  <a:txBody>
                    <a:bodyPr/>
                    <a:lstStyle/>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TEŞVİKSİZ TUTAR</a:t>
                      </a:r>
                    </a:p>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(%37,75)</a:t>
                      </a:r>
                    </a:p>
                  </a:txBody>
                  <a:tcPr marL="68580" marR="68580" marT="0" marB="0" anchor="ctr">
                    <a:solidFill>
                      <a:schemeClr val="tx2">
                        <a:lumMod val="40000"/>
                        <a:lumOff val="60000"/>
                        <a:alpha val="40000"/>
                      </a:schemeClr>
                    </a:solidFill>
                  </a:tcPr>
                </a:tc>
                <a:tc>
                  <a:txBody>
                    <a:bodyPr/>
                    <a:lstStyle/>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  TUTARI</a:t>
                      </a:r>
                    </a:p>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(%5 + %15,75)</a:t>
                      </a:r>
                    </a:p>
                  </a:txBody>
                  <a:tcPr marL="68580" marR="68580" marT="0" marB="0" anchor="ctr">
                    <a:solidFill>
                      <a:schemeClr val="tx2">
                        <a:lumMod val="40000"/>
                        <a:lumOff val="60000"/>
                        <a:alpha val="40000"/>
                      </a:schemeClr>
                    </a:solidFill>
                  </a:tcPr>
                </a:tc>
                <a:tc>
                  <a:txBody>
                    <a:bodyPr/>
                    <a:lstStyle/>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 SONRASI TUTAR</a:t>
                      </a:r>
                    </a:p>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(%17)</a:t>
                      </a:r>
                    </a:p>
                  </a:txBody>
                  <a:tcPr marL="68580" marR="68580" marT="0" marB="0" anchor="ctr">
                    <a:solidFill>
                      <a:schemeClr val="tx2">
                        <a:lumMod val="40000"/>
                        <a:lumOff val="60000"/>
                        <a:alpha val="40000"/>
                      </a:schemeClr>
                    </a:solidFill>
                  </a:tcPr>
                </a:tc>
                <a:tc>
                  <a:txBody>
                    <a:bodyPr/>
                    <a:lstStyle/>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TEŞVİKSİZ TUTAR</a:t>
                      </a:r>
                    </a:p>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(%37,75)</a:t>
                      </a:r>
                    </a:p>
                  </a:txBody>
                  <a:tcPr marL="68580" marR="68580" marT="0" marB="0" anchor="ctr">
                    <a:solidFill>
                      <a:schemeClr val="accent1">
                        <a:alpha val="40000"/>
                      </a:schemeClr>
                    </a:solidFill>
                  </a:tcPr>
                </a:tc>
                <a:tc>
                  <a:txBody>
                    <a:bodyPr/>
                    <a:lstStyle/>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  TUTARI</a:t>
                      </a:r>
                    </a:p>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(%5 + %15,75)</a:t>
                      </a:r>
                    </a:p>
                  </a:txBody>
                  <a:tcPr marL="68580" marR="68580" marT="0" marB="0" anchor="ctr">
                    <a:solidFill>
                      <a:schemeClr val="accent1">
                        <a:alpha val="40000"/>
                      </a:schemeClr>
                    </a:solidFill>
                  </a:tcPr>
                </a:tc>
                <a:tc>
                  <a:txBody>
                    <a:bodyPr/>
                    <a:lstStyle/>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 SONRASI TUTAR</a:t>
                      </a:r>
                    </a:p>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(%17)</a:t>
                      </a:r>
                    </a:p>
                  </a:txBody>
                  <a:tcPr marL="68580" marR="68580" marT="0" marB="0" anchor="ctr">
                    <a:solidFill>
                      <a:schemeClr val="accent1">
                        <a:alpha val="40000"/>
                      </a:schemeClr>
                    </a:solidFill>
                  </a:tcPr>
                </a:tc>
                <a:extLst>
                  <a:ext uri="{0D108BD9-81ED-4DB2-BD59-A6C34878D82A}">
                    <a16:rowId xmlns:a16="http://schemas.microsoft.com/office/drawing/2014/main" val="3276680606"/>
                  </a:ext>
                </a:extLst>
              </a:tr>
              <a:tr h="412301">
                <a:tc>
                  <a:txBody>
                    <a:bodyPr/>
                    <a:lstStyle/>
                    <a:p>
                      <a:pPr marL="0" algn="ctr" defTabSz="914400" rtl="0" eaLnBrk="1" fontAlgn="ctr" latinLnBrk="0" hangingPunct="1">
                        <a:lnSpc>
                          <a:spcPct val="115000"/>
                        </a:lnSpc>
                        <a:spcAft>
                          <a:spcPts val="0"/>
                        </a:spcAft>
                      </a:pPr>
                      <a:r>
                        <a:rPr lang="tr-TR" sz="1500" b="1" kern="1200" dirty="0">
                          <a:solidFill>
                            <a:schemeClr val="bg1"/>
                          </a:solidFill>
                          <a:effectLst/>
                          <a:latin typeface="Garamond" panose="02020404030301010803" pitchFamily="18" charset="0"/>
                          <a:ea typeface="+mn-ea"/>
                          <a:cs typeface="+mn-cs"/>
                        </a:rPr>
                        <a:t>9.817,08 TL</a:t>
                      </a:r>
                    </a:p>
                  </a:txBody>
                  <a:tcPr marL="0" marR="0" marT="0" marB="0" anchor="ctr">
                    <a:solidFill>
                      <a:srgbClr val="00B050">
                        <a:alpha val="40000"/>
                      </a:srgbClr>
                    </a:solidFill>
                  </a:tcPr>
                </a:tc>
                <a:tc>
                  <a:txBody>
                    <a:bodyPr/>
                    <a:lstStyle/>
                    <a:p>
                      <a:pPr marL="0" algn="ctr" defTabSz="914400" rtl="0" eaLnBrk="1" fontAlgn="ctr" latinLnBrk="0" hangingPunct="1">
                        <a:lnSpc>
                          <a:spcPct val="115000"/>
                        </a:lnSpc>
                        <a:spcAft>
                          <a:spcPts val="0"/>
                        </a:spcAft>
                      </a:pPr>
                      <a:r>
                        <a:rPr lang="tr-TR" sz="1500" b="1" kern="1200" dirty="0">
                          <a:solidFill>
                            <a:schemeClr val="bg1"/>
                          </a:solidFill>
                          <a:effectLst/>
                          <a:latin typeface="Garamond" panose="02020404030301010803" pitchFamily="18" charset="0"/>
                          <a:ea typeface="+mn-ea"/>
                          <a:cs typeface="+mn-cs"/>
                        </a:rPr>
                        <a:t>5.396,14 TL</a:t>
                      </a:r>
                    </a:p>
                  </a:txBody>
                  <a:tcPr marL="0" marR="0" marT="0" marB="0" anchor="ctr">
                    <a:solidFill>
                      <a:srgbClr val="00B050">
                        <a:alpha val="40000"/>
                      </a:srgbClr>
                    </a:solidFill>
                  </a:tcPr>
                </a:tc>
                <a:tc>
                  <a:txBody>
                    <a:bodyPr/>
                    <a:lstStyle/>
                    <a:p>
                      <a:pPr marL="0" algn="ctr" defTabSz="914400" rtl="0" eaLnBrk="1" fontAlgn="ctr" latinLnBrk="0" hangingPunct="1">
                        <a:lnSpc>
                          <a:spcPct val="115000"/>
                        </a:lnSpc>
                        <a:spcAft>
                          <a:spcPts val="0"/>
                        </a:spcAft>
                      </a:pPr>
                      <a:r>
                        <a:rPr lang="tr-TR" sz="1500" b="1" kern="1200" dirty="0">
                          <a:solidFill>
                            <a:schemeClr val="bg1"/>
                          </a:solidFill>
                          <a:effectLst/>
                          <a:latin typeface="Garamond" panose="02020404030301010803" pitchFamily="18" charset="0"/>
                          <a:ea typeface="+mn-ea"/>
                          <a:cs typeface="+mn-cs"/>
                        </a:rPr>
                        <a:t>4.420,94 TL</a:t>
                      </a:r>
                    </a:p>
                  </a:txBody>
                  <a:tcPr marL="0" marR="0" marT="0" marB="0" anchor="ctr">
                    <a:solidFill>
                      <a:srgbClr val="00B050">
                        <a:alpha val="40000"/>
                      </a:srgbClr>
                    </a:solidFill>
                  </a:tcPr>
                </a:tc>
                <a:tc>
                  <a:txBody>
                    <a:bodyPr/>
                    <a:lstStyle/>
                    <a:p>
                      <a:pPr marL="0" algn="ctr" defTabSz="914400" rtl="0" eaLnBrk="1" fontAlgn="ctr" latinLnBrk="0" hangingPunct="1">
                        <a:lnSpc>
                          <a:spcPct val="115000"/>
                        </a:lnSpc>
                        <a:spcAft>
                          <a:spcPts val="0"/>
                        </a:spcAft>
                      </a:pPr>
                      <a:r>
                        <a:rPr lang="tr-TR" sz="1500" b="1" kern="1200" dirty="0">
                          <a:solidFill>
                            <a:schemeClr val="bg1"/>
                          </a:solidFill>
                          <a:effectLst/>
                          <a:latin typeface="Garamond" panose="02020404030301010803" pitchFamily="18" charset="0"/>
                          <a:ea typeface="+mn-ea"/>
                          <a:cs typeface="+mn-cs"/>
                        </a:rPr>
                        <a:t>73.628,13 TL</a:t>
                      </a:r>
                    </a:p>
                  </a:txBody>
                  <a:tcPr marL="0" marR="0" marT="0" marB="0" anchor="ctr">
                    <a:solidFill>
                      <a:srgbClr val="C00000">
                        <a:alpha val="40000"/>
                      </a:srgbClr>
                    </a:solidFill>
                  </a:tcPr>
                </a:tc>
                <a:tc>
                  <a:txBody>
                    <a:bodyPr/>
                    <a:lstStyle/>
                    <a:p>
                      <a:pPr marL="0" algn="ctr" defTabSz="914400" rtl="0" eaLnBrk="1" fontAlgn="ctr" latinLnBrk="0" hangingPunct="1">
                        <a:lnSpc>
                          <a:spcPct val="115000"/>
                        </a:lnSpc>
                        <a:spcAft>
                          <a:spcPts val="0"/>
                        </a:spcAft>
                      </a:pPr>
                      <a:r>
                        <a:rPr lang="tr-TR" sz="1500" b="1" kern="1200" dirty="0">
                          <a:solidFill>
                            <a:schemeClr val="bg1"/>
                          </a:solidFill>
                          <a:effectLst/>
                          <a:latin typeface="Garamond" panose="02020404030301010803" pitchFamily="18" charset="0"/>
                          <a:ea typeface="+mn-ea"/>
                          <a:cs typeface="+mn-cs"/>
                        </a:rPr>
                        <a:t>40.471,09 TL</a:t>
                      </a:r>
                    </a:p>
                  </a:txBody>
                  <a:tcPr marL="0" marR="0" marT="0" marB="0" anchor="ctr">
                    <a:solidFill>
                      <a:srgbClr val="C00000">
                        <a:alpha val="40000"/>
                      </a:srgbClr>
                    </a:solidFill>
                  </a:tcPr>
                </a:tc>
                <a:tc>
                  <a:txBody>
                    <a:bodyPr/>
                    <a:lstStyle/>
                    <a:p>
                      <a:pPr marL="0" algn="ctr" defTabSz="914400" rtl="0" eaLnBrk="1" fontAlgn="ctr" latinLnBrk="0" hangingPunct="1">
                        <a:lnSpc>
                          <a:spcPct val="115000"/>
                        </a:lnSpc>
                        <a:spcAft>
                          <a:spcPts val="0"/>
                        </a:spcAft>
                      </a:pPr>
                      <a:r>
                        <a:rPr lang="tr-TR" sz="1500" b="1" kern="1200" dirty="0">
                          <a:solidFill>
                            <a:schemeClr val="bg1"/>
                          </a:solidFill>
                          <a:effectLst/>
                          <a:latin typeface="Garamond" panose="02020404030301010803" pitchFamily="18" charset="0"/>
                          <a:ea typeface="+mn-ea"/>
                          <a:cs typeface="+mn-cs"/>
                        </a:rPr>
                        <a:t>33.157,04 TL</a:t>
                      </a:r>
                    </a:p>
                  </a:txBody>
                  <a:tcPr marL="0" marR="0" marT="0" marB="0" anchor="ctr">
                    <a:solidFill>
                      <a:srgbClr val="C00000">
                        <a:alpha val="40000"/>
                      </a:srgbClr>
                    </a:solidFill>
                  </a:tcPr>
                </a:tc>
                <a:extLst>
                  <a:ext uri="{0D108BD9-81ED-4DB2-BD59-A6C34878D82A}">
                    <a16:rowId xmlns:a16="http://schemas.microsoft.com/office/drawing/2014/main" val="2612646894"/>
                  </a:ext>
                </a:extLst>
              </a:tr>
            </a:tbl>
          </a:graphicData>
        </a:graphic>
      </p:graphicFrame>
      <p:graphicFrame>
        <p:nvGraphicFramePr>
          <p:cNvPr id="22" name="Tablo 21">
            <a:extLst>
              <a:ext uri="{FF2B5EF4-FFF2-40B4-BE49-F238E27FC236}">
                <a16:creationId xmlns:a16="http://schemas.microsoft.com/office/drawing/2014/main" id="{44839800-3FE7-4D18-8BC0-A784B2252D16}"/>
              </a:ext>
            </a:extLst>
          </p:cNvPr>
          <p:cNvGraphicFramePr>
            <a:graphicFrameLocks noGrp="1"/>
          </p:cNvGraphicFramePr>
          <p:nvPr>
            <p:extLst/>
          </p:nvPr>
        </p:nvGraphicFramePr>
        <p:xfrm>
          <a:off x="54107" y="1063559"/>
          <a:ext cx="12083786" cy="375797"/>
        </p:xfrm>
        <a:graphic>
          <a:graphicData uri="http://schemas.openxmlformats.org/drawingml/2006/table">
            <a:tbl>
              <a:tblPr firstRow="1" firstCol="1" bandRow="1">
                <a:tableStyleId>{5C22544A-7EE6-4342-B048-85BDC9FD1C3A}</a:tableStyleId>
              </a:tblPr>
              <a:tblGrid>
                <a:gridCol w="12083786">
                  <a:extLst>
                    <a:ext uri="{9D8B030D-6E8A-4147-A177-3AD203B41FA5}">
                      <a16:colId xmlns:a16="http://schemas.microsoft.com/office/drawing/2014/main" val="4060676655"/>
                    </a:ext>
                  </a:extLst>
                </a:gridCol>
              </a:tblGrid>
              <a:tr h="375797">
                <a:tc>
                  <a:txBody>
                    <a:bodyPr/>
                    <a:lstStyle/>
                    <a:p>
                      <a:pPr algn="l">
                        <a:lnSpc>
                          <a:spcPct val="107000"/>
                        </a:lnSpc>
                        <a:spcAft>
                          <a:spcPts val="0"/>
                        </a:spcAft>
                      </a:pPr>
                      <a:r>
                        <a:rPr lang="tr-TR" sz="1300" b="1" dirty="0">
                          <a:solidFill>
                            <a:srgbClr val="C00000"/>
                          </a:solidFill>
                          <a:effectLst/>
                          <a:latin typeface="Garamond" panose="02020404030301010803" pitchFamily="18" charset="0"/>
                        </a:rPr>
                        <a:t>RAKAMLARLA TEŞVİK ÖRNEKLERİ  (2025 Yılı Brüt Asgari Ücretine Göre)</a:t>
                      </a:r>
                    </a:p>
                  </a:txBody>
                  <a:tcPr marL="58408" marR="58408" marT="0" marB="0" anchor="ctr">
                    <a:solidFill>
                      <a:schemeClr val="accent6">
                        <a:lumMod val="75000"/>
                        <a:alpha val="42000"/>
                      </a:schemeClr>
                    </a:solidFill>
                  </a:tcPr>
                </a:tc>
                <a:extLst>
                  <a:ext uri="{0D108BD9-81ED-4DB2-BD59-A6C34878D82A}">
                    <a16:rowId xmlns:a16="http://schemas.microsoft.com/office/drawing/2014/main" val="850616689"/>
                  </a:ext>
                </a:extLst>
              </a:tr>
            </a:tbl>
          </a:graphicData>
        </a:graphic>
      </p:graphicFrame>
      <p:sp>
        <p:nvSpPr>
          <p:cNvPr id="6" name="Unvan 1">
            <a:extLst>
              <a:ext uri="{FF2B5EF4-FFF2-40B4-BE49-F238E27FC236}">
                <a16:creationId xmlns:a16="http://schemas.microsoft.com/office/drawing/2014/main" id="{DA206DE7-DAB8-44E7-AA3D-5CB8DD4B644F}"/>
              </a:ext>
            </a:extLst>
          </p:cNvPr>
          <p:cNvSpPr txBox="1">
            <a:spLocks/>
          </p:cNvSpPr>
          <p:nvPr/>
        </p:nvSpPr>
        <p:spPr>
          <a:xfrm>
            <a:off x="3474720" y="52400"/>
            <a:ext cx="8697442" cy="701158"/>
          </a:xfrm>
          <a:prstGeom prst="rect">
            <a:avLst/>
          </a:prstGeom>
        </p:spPr>
        <p:txBody>
          <a:bodyPr vert="horz" lIns="91440" tIns="45720" rIns="91440" bIns="45720" rtlCol="0" anchor="ctr">
            <a:noAutofit/>
          </a:bodyPr>
          <a:lstStyle>
            <a:lvl1pPr algn="r">
              <a:lnSpc>
                <a:spcPct val="90000"/>
              </a:lnSpc>
              <a:spcBef>
                <a:spcPct val="0"/>
              </a:spcBef>
              <a:buNone/>
              <a:defRPr sz="3600" b="1">
                <a:solidFill>
                  <a:schemeClr val="bg1"/>
                </a:solidFill>
                <a:latin typeface="Garamond" panose="02020404030301010803" pitchFamily="18" charset="0"/>
                <a:ea typeface="+mj-ea"/>
                <a:cs typeface="+mj-cs"/>
              </a:defRPr>
            </a:lvl1pPr>
          </a:lstStyle>
          <a:p>
            <a:r>
              <a:rPr lang="tr-TR" sz="2800" dirty="0"/>
              <a:t> Genç, Kadın ve Mesleki Belge Sahibi Olanların İstihdamına Yönelik Teşvik </a:t>
            </a:r>
          </a:p>
        </p:txBody>
      </p:sp>
    </p:spTree>
    <p:extLst>
      <p:ext uri="{BB962C8B-B14F-4D97-AF65-F5344CB8AC3E}">
        <p14:creationId xmlns:p14="http://schemas.microsoft.com/office/powerpoint/2010/main" val="22043719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o 6">
            <a:extLst>
              <a:ext uri="{FF2B5EF4-FFF2-40B4-BE49-F238E27FC236}">
                <a16:creationId xmlns:a16="http://schemas.microsoft.com/office/drawing/2014/main" id="{94B8F031-E760-4D26-9D4A-1FCEEE222B34}"/>
              </a:ext>
            </a:extLst>
          </p:cNvPr>
          <p:cNvGraphicFramePr>
            <a:graphicFrameLocks noGrp="1"/>
          </p:cNvGraphicFramePr>
          <p:nvPr>
            <p:extLst>
              <p:ext uri="{D42A27DB-BD31-4B8C-83A1-F6EECF244321}">
                <p14:modId xmlns:p14="http://schemas.microsoft.com/office/powerpoint/2010/main" val="1500779802"/>
              </p:ext>
            </p:extLst>
          </p:nvPr>
        </p:nvGraphicFramePr>
        <p:xfrm>
          <a:off x="106957" y="900163"/>
          <a:ext cx="8042419" cy="518532"/>
        </p:xfrm>
        <a:graphic>
          <a:graphicData uri="http://schemas.openxmlformats.org/drawingml/2006/table">
            <a:tbl>
              <a:tblPr firstRow="1" firstCol="1" bandRow="1">
                <a:tableStyleId>{5C22544A-7EE6-4342-B048-85BDC9FD1C3A}</a:tableStyleId>
              </a:tblPr>
              <a:tblGrid>
                <a:gridCol w="1480837">
                  <a:extLst>
                    <a:ext uri="{9D8B030D-6E8A-4147-A177-3AD203B41FA5}">
                      <a16:colId xmlns:a16="http://schemas.microsoft.com/office/drawing/2014/main" val="1798935961"/>
                    </a:ext>
                  </a:extLst>
                </a:gridCol>
                <a:gridCol w="6561582">
                  <a:extLst>
                    <a:ext uri="{9D8B030D-6E8A-4147-A177-3AD203B41FA5}">
                      <a16:colId xmlns:a16="http://schemas.microsoft.com/office/drawing/2014/main" val="1330910578"/>
                    </a:ext>
                  </a:extLst>
                </a:gridCol>
              </a:tblGrid>
              <a:tr h="518532">
                <a:tc>
                  <a:txBody>
                    <a:bodyPr/>
                    <a:lstStyle/>
                    <a:p>
                      <a:pPr algn="just">
                        <a:lnSpc>
                          <a:spcPct val="107000"/>
                        </a:lnSpc>
                        <a:spcAft>
                          <a:spcPts val="0"/>
                        </a:spcAft>
                      </a:pPr>
                      <a:r>
                        <a:rPr lang="tr-TR" sz="1400" dirty="0">
                          <a:solidFill>
                            <a:srgbClr val="002060"/>
                          </a:solidFill>
                          <a:effectLst/>
                          <a:latin typeface="Garamond" panose="02020404030301010803" pitchFamily="18" charset="0"/>
                        </a:rPr>
                        <a:t>YASAL DAYANAK</a:t>
                      </a:r>
                      <a:endParaRPr lang="tr-TR" sz="1400" dirty="0">
                        <a:solidFill>
                          <a:srgbClr val="00206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7755" marR="57755" marT="0" marB="0" anchor="ctr">
                    <a:solidFill>
                      <a:schemeClr val="accent1">
                        <a:lumMod val="40000"/>
                        <a:lumOff val="60000"/>
                        <a:alpha val="60000"/>
                      </a:schemeClr>
                    </a:solidFill>
                  </a:tcPr>
                </a:tc>
                <a:tc>
                  <a:txBody>
                    <a:bodyPr/>
                    <a:lstStyle/>
                    <a:p>
                      <a:pPr algn="just">
                        <a:lnSpc>
                          <a:spcPct val="107000"/>
                        </a:lnSpc>
                        <a:spcAft>
                          <a:spcPts val="0"/>
                        </a:spcAft>
                      </a:pPr>
                      <a:r>
                        <a:rPr lang="tr-TR" sz="1300" b="1" kern="1200" dirty="0">
                          <a:solidFill>
                            <a:srgbClr val="002060"/>
                          </a:solidFill>
                          <a:effectLst/>
                          <a:latin typeface="Garamond" panose="02020404030301010803" pitchFamily="18" charset="0"/>
                          <a:ea typeface="+mn-ea"/>
                          <a:cs typeface="+mn-cs"/>
                        </a:rPr>
                        <a:t>4857 sayılı Kanun’un 30. maddesi, 2008/77 </a:t>
                      </a:r>
                      <a:r>
                        <a:rPr lang="tr-TR" sz="1300" b="1" kern="1200" dirty="0" err="1">
                          <a:solidFill>
                            <a:srgbClr val="002060"/>
                          </a:solidFill>
                          <a:effectLst/>
                          <a:latin typeface="Garamond" panose="02020404030301010803" pitchFamily="18" charset="0"/>
                          <a:ea typeface="+mn-ea"/>
                          <a:cs typeface="+mn-cs"/>
                        </a:rPr>
                        <a:t>No’lu</a:t>
                      </a:r>
                      <a:r>
                        <a:rPr lang="tr-TR" sz="1300" b="1" kern="1200" dirty="0">
                          <a:solidFill>
                            <a:srgbClr val="002060"/>
                          </a:solidFill>
                          <a:effectLst/>
                          <a:latin typeface="Garamond" panose="02020404030301010803" pitchFamily="18" charset="0"/>
                          <a:ea typeface="+mn-ea"/>
                          <a:cs typeface="+mn-cs"/>
                        </a:rPr>
                        <a:t> Genelge.</a:t>
                      </a:r>
                    </a:p>
                  </a:txBody>
                  <a:tcPr marL="68580" marR="68580" marT="0" marB="0" anchor="ctr">
                    <a:solidFill>
                      <a:schemeClr val="accent1">
                        <a:tint val="20000"/>
                        <a:alpha val="60000"/>
                      </a:schemeClr>
                    </a:solidFill>
                  </a:tcPr>
                </a:tc>
                <a:extLst>
                  <a:ext uri="{0D108BD9-81ED-4DB2-BD59-A6C34878D82A}">
                    <a16:rowId xmlns:a16="http://schemas.microsoft.com/office/drawing/2014/main" val="4115936388"/>
                  </a:ext>
                </a:extLst>
              </a:tr>
            </a:tbl>
          </a:graphicData>
        </a:graphic>
      </p:graphicFrame>
      <p:graphicFrame>
        <p:nvGraphicFramePr>
          <p:cNvPr id="8" name="Tablo 7">
            <a:extLst>
              <a:ext uri="{FF2B5EF4-FFF2-40B4-BE49-F238E27FC236}">
                <a16:creationId xmlns:a16="http://schemas.microsoft.com/office/drawing/2014/main" id="{29A551B6-369E-4DAF-AAA4-ED3A72B8FC39}"/>
              </a:ext>
            </a:extLst>
          </p:cNvPr>
          <p:cNvGraphicFramePr>
            <a:graphicFrameLocks noGrp="1"/>
          </p:cNvGraphicFramePr>
          <p:nvPr>
            <p:extLst>
              <p:ext uri="{D42A27DB-BD31-4B8C-83A1-F6EECF244321}">
                <p14:modId xmlns:p14="http://schemas.microsoft.com/office/powerpoint/2010/main" val="3076663461"/>
              </p:ext>
            </p:extLst>
          </p:nvPr>
        </p:nvGraphicFramePr>
        <p:xfrm>
          <a:off x="8149376" y="900163"/>
          <a:ext cx="4027720" cy="611478"/>
        </p:xfrm>
        <a:graphic>
          <a:graphicData uri="http://schemas.openxmlformats.org/drawingml/2006/table">
            <a:tbl>
              <a:tblPr firstRow="1" firstCol="1" bandRow="1">
                <a:tableStyleId>{5C22544A-7EE6-4342-B048-85BDC9FD1C3A}</a:tableStyleId>
              </a:tblPr>
              <a:tblGrid>
                <a:gridCol w="1414884">
                  <a:extLst>
                    <a:ext uri="{9D8B030D-6E8A-4147-A177-3AD203B41FA5}">
                      <a16:colId xmlns:a16="http://schemas.microsoft.com/office/drawing/2014/main" val="2643230235"/>
                    </a:ext>
                  </a:extLst>
                </a:gridCol>
                <a:gridCol w="1176823">
                  <a:extLst>
                    <a:ext uri="{9D8B030D-6E8A-4147-A177-3AD203B41FA5}">
                      <a16:colId xmlns:a16="http://schemas.microsoft.com/office/drawing/2014/main" val="1809252406"/>
                    </a:ext>
                  </a:extLst>
                </a:gridCol>
                <a:gridCol w="1436013">
                  <a:extLst>
                    <a:ext uri="{9D8B030D-6E8A-4147-A177-3AD203B41FA5}">
                      <a16:colId xmlns:a16="http://schemas.microsoft.com/office/drawing/2014/main" val="1446942998"/>
                    </a:ext>
                  </a:extLst>
                </a:gridCol>
              </a:tblGrid>
              <a:tr h="365585">
                <a:tc>
                  <a:txBody>
                    <a:bodyPr/>
                    <a:lstStyle/>
                    <a:p>
                      <a:pPr marL="0" algn="ctr" defTabSz="914400" rtl="0" eaLnBrk="1" latinLnBrk="0" hangingPunct="1">
                        <a:lnSpc>
                          <a:spcPct val="107000"/>
                        </a:lnSpc>
                        <a:spcAft>
                          <a:spcPts val="0"/>
                        </a:spcAft>
                      </a:pPr>
                      <a:r>
                        <a:rPr lang="tr-TR" sz="1100" b="1" kern="1200" dirty="0">
                          <a:solidFill>
                            <a:schemeClr val="tx2"/>
                          </a:solidFill>
                          <a:effectLst/>
                          <a:latin typeface="Garamond" panose="02020404030301010803" pitchFamily="18" charset="0"/>
                          <a:ea typeface="+mn-ea"/>
                          <a:cs typeface="+mn-cs"/>
                        </a:rPr>
                        <a:t>BAŞLAMA TARİHİ</a:t>
                      </a:r>
                    </a:p>
                  </a:txBody>
                  <a:tcPr marL="57755" marR="57755" marT="0" marB="0" anchor="ctr">
                    <a:solidFill>
                      <a:schemeClr val="accent6">
                        <a:lumMod val="75000"/>
                        <a:alpha val="60000"/>
                      </a:schemeClr>
                    </a:solidFill>
                  </a:tcPr>
                </a:tc>
                <a:tc>
                  <a:txBody>
                    <a:bodyPr/>
                    <a:lstStyle/>
                    <a:p>
                      <a:pPr marL="0" algn="ctr" defTabSz="914400" rtl="0" eaLnBrk="1" latinLnBrk="0" hangingPunct="1">
                        <a:lnSpc>
                          <a:spcPct val="107000"/>
                        </a:lnSpc>
                        <a:spcAft>
                          <a:spcPts val="0"/>
                        </a:spcAft>
                      </a:pPr>
                      <a:r>
                        <a:rPr lang="tr-TR" sz="1100" b="1" kern="1200" dirty="0">
                          <a:solidFill>
                            <a:schemeClr val="tx2"/>
                          </a:solidFill>
                          <a:effectLst/>
                          <a:latin typeface="Garamond" panose="02020404030301010803" pitchFamily="18" charset="0"/>
                          <a:ea typeface="+mn-ea"/>
                          <a:cs typeface="+mn-cs"/>
                        </a:rPr>
                        <a:t>BİTİŞ TARİHİ</a:t>
                      </a:r>
                    </a:p>
                  </a:txBody>
                  <a:tcPr marL="57755" marR="57755" marT="0" marB="0" anchor="ctr">
                    <a:solidFill>
                      <a:schemeClr val="accent6">
                        <a:lumMod val="75000"/>
                        <a:alpha val="60000"/>
                      </a:schemeClr>
                    </a:solidFill>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tr-TR" sz="1100" b="1" kern="1200" dirty="0">
                          <a:solidFill>
                            <a:schemeClr val="tx2"/>
                          </a:solidFill>
                          <a:effectLst/>
                          <a:latin typeface="Garamond" panose="02020404030301010803" pitchFamily="18" charset="0"/>
                          <a:ea typeface="+mn-ea"/>
                          <a:cs typeface="+mn-cs"/>
                        </a:rPr>
                        <a:t>BELGE KANUN NO</a:t>
                      </a:r>
                    </a:p>
                  </a:txBody>
                  <a:tcPr marL="57755" marR="57755" marT="0" marB="0" anchor="ctr">
                    <a:solidFill>
                      <a:schemeClr val="accent6">
                        <a:lumMod val="75000"/>
                        <a:alpha val="60000"/>
                      </a:schemeClr>
                    </a:solidFill>
                  </a:tcPr>
                </a:tc>
                <a:extLst>
                  <a:ext uri="{0D108BD9-81ED-4DB2-BD59-A6C34878D82A}">
                    <a16:rowId xmlns:a16="http://schemas.microsoft.com/office/drawing/2014/main" val="1774129938"/>
                  </a:ext>
                </a:extLst>
              </a:tr>
              <a:tr h="245893">
                <a:tc>
                  <a:txBody>
                    <a:bodyPr/>
                    <a:lstStyle/>
                    <a:p>
                      <a:pPr algn="ctr">
                        <a:lnSpc>
                          <a:spcPct val="107000"/>
                        </a:lnSpc>
                        <a:spcAft>
                          <a:spcPts val="0"/>
                        </a:spcAft>
                      </a:pPr>
                      <a:r>
                        <a:rPr lang="tr-TR" sz="1200" b="1" kern="1200" dirty="0">
                          <a:solidFill>
                            <a:schemeClr val="tx2"/>
                          </a:solidFill>
                          <a:effectLst/>
                          <a:latin typeface="Garamond" panose="02020404030301010803" pitchFamily="18" charset="0"/>
                          <a:ea typeface="+mn-ea"/>
                          <a:cs typeface="+mn-cs"/>
                        </a:rPr>
                        <a:t>01.07.2008</a:t>
                      </a:r>
                      <a:endParaRPr lang="tr-TR" sz="1200" b="1" dirty="0">
                        <a:solidFill>
                          <a:schemeClr val="tx2"/>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7755" marR="57755" marT="0" marB="0" anchor="ctr">
                    <a:solidFill>
                      <a:schemeClr val="tx2">
                        <a:lumMod val="40000"/>
                        <a:lumOff val="60000"/>
                        <a:alpha val="70000"/>
                      </a:schemeClr>
                    </a:solidFill>
                  </a:tcPr>
                </a:tc>
                <a:tc>
                  <a:txBody>
                    <a:bodyPr/>
                    <a:lstStyle/>
                    <a:p>
                      <a:pPr algn="ctr">
                        <a:lnSpc>
                          <a:spcPct val="107000"/>
                        </a:lnSpc>
                        <a:spcAft>
                          <a:spcPts val="0"/>
                        </a:spcAft>
                      </a:pPr>
                      <a:r>
                        <a:rPr lang="tr-TR" sz="1200" dirty="0">
                          <a:solidFill>
                            <a:schemeClr val="tx2"/>
                          </a:solidFill>
                          <a:effectLst/>
                          <a:latin typeface="Garamond" panose="02020404030301010803" pitchFamily="18" charset="0"/>
                          <a:ea typeface="Times New Roman" panose="02020603050405020304" pitchFamily="18" charset="0"/>
                          <a:cs typeface="Times New Roman" panose="02020603050405020304" pitchFamily="18" charset="0"/>
                        </a:rPr>
                        <a:t>-</a:t>
                      </a:r>
                    </a:p>
                  </a:txBody>
                  <a:tcPr marL="57755" marR="57755" marT="0" marB="0" anchor="ctr">
                    <a:solidFill>
                      <a:schemeClr val="tx2">
                        <a:lumMod val="40000"/>
                        <a:lumOff val="60000"/>
                        <a:alpha val="70000"/>
                      </a:schemeClr>
                    </a:solidFill>
                  </a:tcPr>
                </a:tc>
                <a:tc>
                  <a:txBody>
                    <a:bodyPr/>
                    <a:lstStyle/>
                    <a:p>
                      <a:pPr algn="ctr">
                        <a:lnSpc>
                          <a:spcPct val="107000"/>
                        </a:lnSpc>
                        <a:spcAft>
                          <a:spcPts val="0"/>
                        </a:spcAft>
                      </a:pPr>
                      <a:r>
                        <a:rPr lang="tr-TR" sz="1200" b="1" dirty="0">
                          <a:solidFill>
                            <a:schemeClr val="tx2"/>
                          </a:solidFill>
                          <a:effectLst/>
                          <a:latin typeface="Garamond" panose="02020404030301010803" pitchFamily="18" charset="0"/>
                          <a:ea typeface="Times New Roman" panose="02020603050405020304" pitchFamily="18" charset="0"/>
                          <a:cs typeface="Times New Roman" panose="02020603050405020304" pitchFamily="18" charset="0"/>
                        </a:rPr>
                        <a:t>14857</a:t>
                      </a:r>
                    </a:p>
                  </a:txBody>
                  <a:tcPr marL="57755" marR="57755" marT="0" marB="0" anchor="ctr">
                    <a:solidFill>
                      <a:schemeClr val="tx2">
                        <a:lumMod val="40000"/>
                        <a:lumOff val="60000"/>
                        <a:alpha val="70000"/>
                      </a:schemeClr>
                    </a:solidFill>
                  </a:tcPr>
                </a:tc>
                <a:extLst>
                  <a:ext uri="{0D108BD9-81ED-4DB2-BD59-A6C34878D82A}">
                    <a16:rowId xmlns:a16="http://schemas.microsoft.com/office/drawing/2014/main" val="1721715383"/>
                  </a:ext>
                </a:extLst>
              </a:tr>
            </a:tbl>
          </a:graphicData>
        </a:graphic>
      </p:graphicFrame>
      <p:graphicFrame>
        <p:nvGraphicFramePr>
          <p:cNvPr id="9" name="Tablo 8">
            <a:extLst>
              <a:ext uri="{FF2B5EF4-FFF2-40B4-BE49-F238E27FC236}">
                <a16:creationId xmlns:a16="http://schemas.microsoft.com/office/drawing/2014/main" id="{56FA61AA-8E4C-4BF6-B30B-2780B98F4139}"/>
              </a:ext>
            </a:extLst>
          </p:cNvPr>
          <p:cNvGraphicFramePr>
            <a:graphicFrameLocks noGrp="1"/>
          </p:cNvGraphicFramePr>
          <p:nvPr>
            <p:extLst>
              <p:ext uri="{D42A27DB-BD31-4B8C-83A1-F6EECF244321}">
                <p14:modId xmlns:p14="http://schemas.microsoft.com/office/powerpoint/2010/main" val="1348366159"/>
              </p:ext>
            </p:extLst>
          </p:nvPr>
        </p:nvGraphicFramePr>
        <p:xfrm>
          <a:off x="106957" y="1516100"/>
          <a:ext cx="12053198" cy="417322"/>
        </p:xfrm>
        <a:graphic>
          <a:graphicData uri="http://schemas.openxmlformats.org/drawingml/2006/table">
            <a:tbl>
              <a:tblPr firstRow="1" firstCol="1" bandRow="1">
                <a:tableStyleId>{5C22544A-7EE6-4342-B048-85BDC9FD1C3A}</a:tableStyleId>
              </a:tblPr>
              <a:tblGrid>
                <a:gridCol w="1484442">
                  <a:extLst>
                    <a:ext uri="{9D8B030D-6E8A-4147-A177-3AD203B41FA5}">
                      <a16:colId xmlns:a16="http://schemas.microsoft.com/office/drawing/2014/main" val="1635233704"/>
                    </a:ext>
                  </a:extLst>
                </a:gridCol>
                <a:gridCol w="10568756">
                  <a:extLst>
                    <a:ext uri="{9D8B030D-6E8A-4147-A177-3AD203B41FA5}">
                      <a16:colId xmlns:a16="http://schemas.microsoft.com/office/drawing/2014/main" val="4095596175"/>
                    </a:ext>
                  </a:extLst>
                </a:gridCol>
              </a:tblGrid>
              <a:tr h="384495">
                <a:tc>
                  <a:txBody>
                    <a:bodyPr/>
                    <a:lstStyle/>
                    <a:p>
                      <a:pPr algn="just">
                        <a:lnSpc>
                          <a:spcPct val="107000"/>
                        </a:lnSpc>
                        <a:spcAft>
                          <a:spcPts val="0"/>
                        </a:spcAft>
                      </a:pPr>
                      <a:r>
                        <a:rPr lang="tr-TR" sz="1400" dirty="0">
                          <a:solidFill>
                            <a:srgbClr val="002060"/>
                          </a:solidFill>
                          <a:effectLst/>
                          <a:latin typeface="Garamond" panose="02020404030301010803" pitchFamily="18" charset="0"/>
                        </a:rPr>
                        <a:t>AÇIKLAMA</a:t>
                      </a:r>
                      <a:endParaRPr lang="tr-TR" sz="1400" dirty="0">
                        <a:solidFill>
                          <a:srgbClr val="00206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7755" marR="57755" marT="0" marB="0" anchor="ctr">
                    <a:solidFill>
                      <a:schemeClr val="accent5">
                        <a:lumMod val="20000"/>
                        <a:lumOff val="80000"/>
                      </a:schemeClr>
                    </a:solidFill>
                  </a:tcPr>
                </a:tc>
                <a:tc>
                  <a:txBody>
                    <a:bodyPr/>
                    <a:lstStyle/>
                    <a:p>
                      <a:pPr algn="just">
                        <a:lnSpc>
                          <a:spcPct val="107000"/>
                        </a:lnSpc>
                        <a:spcAft>
                          <a:spcPts val="0"/>
                        </a:spcAft>
                      </a:pPr>
                      <a:r>
                        <a:rPr lang="tr-TR" sz="1300" b="1" kern="1200" dirty="0">
                          <a:solidFill>
                            <a:srgbClr val="002060"/>
                          </a:solidFill>
                          <a:effectLst/>
                          <a:latin typeface="Garamond" panose="02020404030301010803" pitchFamily="18" charset="0"/>
                          <a:ea typeface="+mn-ea"/>
                          <a:cs typeface="+mn-cs"/>
                        </a:rPr>
                        <a:t>Özel sektöre ait işyerlerinde çalıştırılan engelli sigortalılar için, prime esas kazanç alt sınırı üzerinden hesaplanan sigorta primi işveren hissesinin tamamı Hazine ve Maliye Bakanlığınca karşılanmaktadır. </a:t>
                      </a:r>
                    </a:p>
                  </a:txBody>
                  <a:tcPr marL="57755" marR="57755" marT="0" marB="0">
                    <a:solidFill>
                      <a:schemeClr val="accent1">
                        <a:tint val="20000"/>
                        <a:alpha val="60000"/>
                      </a:schemeClr>
                    </a:solidFill>
                  </a:tcPr>
                </a:tc>
                <a:extLst>
                  <a:ext uri="{0D108BD9-81ED-4DB2-BD59-A6C34878D82A}">
                    <a16:rowId xmlns:a16="http://schemas.microsoft.com/office/drawing/2014/main" val="2049017253"/>
                  </a:ext>
                </a:extLst>
              </a:tr>
            </a:tbl>
          </a:graphicData>
        </a:graphic>
      </p:graphicFrame>
      <p:graphicFrame>
        <p:nvGraphicFramePr>
          <p:cNvPr id="12" name="Tablo 11">
            <a:extLst>
              <a:ext uri="{FF2B5EF4-FFF2-40B4-BE49-F238E27FC236}">
                <a16:creationId xmlns:a16="http://schemas.microsoft.com/office/drawing/2014/main" id="{9FB24FC3-E54A-4A7A-87EC-7A15AFA3F2F4}"/>
              </a:ext>
            </a:extLst>
          </p:cNvPr>
          <p:cNvGraphicFramePr>
            <a:graphicFrameLocks noGrp="1"/>
          </p:cNvGraphicFramePr>
          <p:nvPr>
            <p:extLst>
              <p:ext uri="{D42A27DB-BD31-4B8C-83A1-F6EECF244321}">
                <p14:modId xmlns:p14="http://schemas.microsoft.com/office/powerpoint/2010/main" val="3251045516"/>
              </p:ext>
            </p:extLst>
          </p:nvPr>
        </p:nvGraphicFramePr>
        <p:xfrm>
          <a:off x="106957" y="2345441"/>
          <a:ext cx="12057746" cy="248178"/>
        </p:xfrm>
        <a:graphic>
          <a:graphicData uri="http://schemas.openxmlformats.org/drawingml/2006/table">
            <a:tbl>
              <a:tblPr firstRow="1" firstCol="1" bandRow="1">
                <a:tableStyleId>{5C22544A-7EE6-4342-B048-85BDC9FD1C3A}</a:tableStyleId>
              </a:tblPr>
              <a:tblGrid>
                <a:gridCol w="12057746">
                  <a:extLst>
                    <a:ext uri="{9D8B030D-6E8A-4147-A177-3AD203B41FA5}">
                      <a16:colId xmlns:a16="http://schemas.microsoft.com/office/drawing/2014/main" val="4060676655"/>
                    </a:ext>
                  </a:extLst>
                </a:gridCol>
              </a:tblGrid>
              <a:tr h="248178">
                <a:tc>
                  <a:txBody>
                    <a:bodyPr/>
                    <a:lstStyle/>
                    <a:p>
                      <a:pPr algn="l">
                        <a:lnSpc>
                          <a:spcPct val="107000"/>
                        </a:lnSpc>
                        <a:spcAft>
                          <a:spcPts val="0"/>
                        </a:spcAft>
                      </a:pPr>
                      <a:r>
                        <a:rPr lang="tr-TR" sz="1400" b="1" dirty="0">
                          <a:solidFill>
                            <a:srgbClr val="C00000"/>
                          </a:solidFill>
                          <a:effectLst/>
                          <a:latin typeface="Garamond" panose="02020404030301010803" pitchFamily="18" charset="0"/>
                        </a:rPr>
                        <a:t>TEŞVİKTEN YARARLANMA ŞARTLARI </a:t>
                      </a:r>
                      <a:endParaRPr lang="tr-TR" sz="1400" b="1" dirty="0">
                        <a:solidFill>
                          <a:srgbClr val="C0000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8408" marR="58408" marT="0" marB="0">
                    <a:solidFill>
                      <a:schemeClr val="accent6">
                        <a:lumMod val="75000"/>
                        <a:alpha val="42000"/>
                      </a:schemeClr>
                    </a:solidFill>
                  </a:tcPr>
                </a:tc>
                <a:extLst>
                  <a:ext uri="{0D108BD9-81ED-4DB2-BD59-A6C34878D82A}">
                    <a16:rowId xmlns:a16="http://schemas.microsoft.com/office/drawing/2014/main" val="850616689"/>
                  </a:ext>
                </a:extLst>
              </a:tr>
            </a:tbl>
          </a:graphicData>
        </a:graphic>
      </p:graphicFrame>
      <p:sp>
        <p:nvSpPr>
          <p:cNvPr id="18" name="Dikdörtgen 17">
            <a:extLst>
              <a:ext uri="{FF2B5EF4-FFF2-40B4-BE49-F238E27FC236}">
                <a16:creationId xmlns:a16="http://schemas.microsoft.com/office/drawing/2014/main" id="{C887CC10-7D33-4EAD-8340-ABAE85981394}"/>
              </a:ext>
            </a:extLst>
          </p:cNvPr>
          <p:cNvSpPr/>
          <p:nvPr/>
        </p:nvSpPr>
        <p:spPr>
          <a:xfrm>
            <a:off x="102409" y="2591336"/>
            <a:ext cx="12057746" cy="1600438"/>
          </a:xfrm>
          <a:prstGeom prst="rect">
            <a:avLst/>
          </a:prstGeom>
          <a:solidFill>
            <a:schemeClr val="accent5">
              <a:lumMod val="20000"/>
              <a:lumOff val="80000"/>
            </a:schemeClr>
          </a:solidFill>
        </p:spPr>
        <p:txBody>
          <a:bodyPr wrap="square">
            <a:spAutoFit/>
          </a:bodyPr>
          <a:lstStyle/>
          <a:p>
            <a:pPr marL="268288" lvl="0" indent="-268288" algn="just">
              <a:buFont typeface="Wingdings" panose="05000000000000000000" pitchFamily="2" charset="2"/>
              <a:buChar char=""/>
            </a:pPr>
            <a:r>
              <a:rPr lang="tr-TR" sz="1400" dirty="0">
                <a:solidFill>
                  <a:srgbClr val="002060"/>
                </a:solidFill>
                <a:latin typeface="Garamond" panose="02020404030301010803" pitchFamily="18" charset="0"/>
              </a:rPr>
              <a:t>Engelli sigortalı çalıştırılması,</a:t>
            </a:r>
          </a:p>
          <a:p>
            <a:pPr marL="268288" lvl="0" indent="-268288" algn="just">
              <a:buFont typeface="Wingdings" panose="05000000000000000000" pitchFamily="2" charset="2"/>
              <a:buChar char=""/>
            </a:pPr>
            <a:r>
              <a:rPr lang="tr-TR" sz="1400" dirty="0">
                <a:solidFill>
                  <a:srgbClr val="002060"/>
                </a:solidFill>
                <a:latin typeface="Garamond" panose="02020404030301010803" pitchFamily="18" charset="0"/>
              </a:rPr>
              <a:t>Aylık prim ve hizmet belgesinin / muhtasar ve prim hizmet beyannamesinin yasal süresinde verilmesi,</a:t>
            </a:r>
          </a:p>
          <a:p>
            <a:pPr marL="268288" lvl="0" indent="-268288" algn="just">
              <a:buFont typeface="Wingdings" panose="05000000000000000000" pitchFamily="2" charset="2"/>
              <a:buChar char=""/>
            </a:pPr>
            <a:r>
              <a:rPr lang="tr-TR" sz="1400" dirty="0">
                <a:solidFill>
                  <a:srgbClr val="002060"/>
                </a:solidFill>
                <a:latin typeface="Garamond" panose="02020404030301010803" pitchFamily="18" charset="0"/>
              </a:rPr>
              <a:t>Primlerin ödenmesi.</a:t>
            </a:r>
          </a:p>
          <a:p>
            <a:pPr marL="268288" indent="-268288" algn="just">
              <a:buFont typeface="Wingdings" panose="05000000000000000000" pitchFamily="2" charset="2"/>
              <a:buChar char=""/>
            </a:pPr>
            <a:endParaRPr lang="tr-TR" sz="1400" dirty="0">
              <a:solidFill>
                <a:srgbClr val="002060"/>
              </a:solidFill>
              <a:latin typeface="Garamond" panose="02020404030301010803" pitchFamily="18" charset="0"/>
            </a:endParaRPr>
          </a:p>
          <a:p>
            <a:pPr marL="268288" indent="-268288" algn="just">
              <a:buFont typeface="Wingdings" panose="05000000000000000000" pitchFamily="2" charset="2"/>
              <a:buChar char=""/>
            </a:pPr>
            <a:endParaRPr lang="tr-TR" sz="1400" dirty="0">
              <a:solidFill>
                <a:srgbClr val="002060"/>
              </a:solidFill>
              <a:latin typeface="Garamond" panose="02020404030301010803" pitchFamily="18" charset="0"/>
            </a:endParaRPr>
          </a:p>
          <a:p>
            <a:pPr marL="268288" indent="-268288" algn="just">
              <a:buFont typeface="Wingdings" panose="05000000000000000000" pitchFamily="2" charset="2"/>
              <a:buChar char=""/>
            </a:pPr>
            <a:endParaRPr lang="tr-TR" sz="1400" dirty="0">
              <a:solidFill>
                <a:srgbClr val="002060"/>
              </a:solidFill>
              <a:latin typeface="Garamond" panose="02020404030301010803" pitchFamily="18" charset="0"/>
            </a:endParaRPr>
          </a:p>
          <a:p>
            <a:pPr marL="268288" indent="-268288" algn="just">
              <a:buFont typeface="Wingdings" panose="05000000000000000000" pitchFamily="2" charset="2"/>
              <a:buChar char=""/>
            </a:pPr>
            <a:endParaRPr lang="tr-TR" sz="1400" dirty="0">
              <a:solidFill>
                <a:srgbClr val="002060"/>
              </a:solidFill>
              <a:latin typeface="Garamond" panose="02020404030301010803" pitchFamily="18" charset="0"/>
            </a:endParaRPr>
          </a:p>
        </p:txBody>
      </p:sp>
      <p:graphicFrame>
        <p:nvGraphicFramePr>
          <p:cNvPr id="19" name="Tablo 18">
            <a:extLst>
              <a:ext uri="{FF2B5EF4-FFF2-40B4-BE49-F238E27FC236}">
                <a16:creationId xmlns:a16="http://schemas.microsoft.com/office/drawing/2014/main" id="{1A7E520A-AD23-4845-836C-5D5387D8274B}"/>
              </a:ext>
            </a:extLst>
          </p:cNvPr>
          <p:cNvGraphicFramePr>
            <a:graphicFrameLocks noGrp="1"/>
          </p:cNvGraphicFramePr>
          <p:nvPr>
            <p:extLst>
              <p:ext uri="{D42A27DB-BD31-4B8C-83A1-F6EECF244321}">
                <p14:modId xmlns:p14="http://schemas.microsoft.com/office/powerpoint/2010/main" val="385334144"/>
              </p:ext>
            </p:extLst>
          </p:nvPr>
        </p:nvGraphicFramePr>
        <p:xfrm>
          <a:off x="93310" y="4228152"/>
          <a:ext cx="12078852" cy="248178"/>
        </p:xfrm>
        <a:graphic>
          <a:graphicData uri="http://schemas.openxmlformats.org/drawingml/2006/table">
            <a:tbl>
              <a:tblPr firstRow="1" firstCol="1" bandRow="1">
                <a:tableStyleId>{5C22544A-7EE6-4342-B048-85BDC9FD1C3A}</a:tableStyleId>
              </a:tblPr>
              <a:tblGrid>
                <a:gridCol w="12078852">
                  <a:extLst>
                    <a:ext uri="{9D8B030D-6E8A-4147-A177-3AD203B41FA5}">
                      <a16:colId xmlns:a16="http://schemas.microsoft.com/office/drawing/2014/main" val="4060676655"/>
                    </a:ext>
                  </a:extLst>
                </a:gridCol>
              </a:tblGrid>
              <a:tr h="248178">
                <a:tc>
                  <a:txBody>
                    <a:bodyPr/>
                    <a:lstStyle/>
                    <a:p>
                      <a:pPr algn="l">
                        <a:lnSpc>
                          <a:spcPct val="107000"/>
                        </a:lnSpc>
                        <a:spcAft>
                          <a:spcPts val="0"/>
                        </a:spcAft>
                      </a:pPr>
                      <a:r>
                        <a:rPr lang="tr-TR" sz="1400" b="1" dirty="0">
                          <a:solidFill>
                            <a:srgbClr val="C00000"/>
                          </a:solidFill>
                          <a:effectLst/>
                          <a:latin typeface="Garamond" panose="02020404030301010803" pitchFamily="18" charset="0"/>
                        </a:rPr>
                        <a:t>NOTLAR</a:t>
                      </a:r>
                      <a:endParaRPr lang="tr-TR" sz="1400" b="1" dirty="0">
                        <a:solidFill>
                          <a:srgbClr val="C0000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8408" marR="58408" marT="0" marB="0">
                    <a:solidFill>
                      <a:schemeClr val="accent6">
                        <a:lumMod val="75000"/>
                        <a:alpha val="42000"/>
                      </a:schemeClr>
                    </a:solidFill>
                  </a:tcPr>
                </a:tc>
                <a:extLst>
                  <a:ext uri="{0D108BD9-81ED-4DB2-BD59-A6C34878D82A}">
                    <a16:rowId xmlns:a16="http://schemas.microsoft.com/office/drawing/2014/main" val="850616689"/>
                  </a:ext>
                </a:extLst>
              </a:tr>
            </a:tbl>
          </a:graphicData>
        </a:graphic>
      </p:graphicFrame>
      <p:sp>
        <p:nvSpPr>
          <p:cNvPr id="20" name="Dikdörtgen 19">
            <a:extLst>
              <a:ext uri="{FF2B5EF4-FFF2-40B4-BE49-F238E27FC236}">
                <a16:creationId xmlns:a16="http://schemas.microsoft.com/office/drawing/2014/main" id="{DFEAC37A-C6E0-4EE2-8DB6-AB7473EBF1E7}"/>
              </a:ext>
            </a:extLst>
          </p:cNvPr>
          <p:cNvSpPr/>
          <p:nvPr/>
        </p:nvSpPr>
        <p:spPr>
          <a:xfrm>
            <a:off x="102408" y="4452974"/>
            <a:ext cx="12065069" cy="307777"/>
          </a:xfrm>
          <a:prstGeom prst="rect">
            <a:avLst/>
          </a:prstGeom>
          <a:solidFill>
            <a:schemeClr val="accent5">
              <a:lumMod val="20000"/>
              <a:lumOff val="80000"/>
            </a:schemeClr>
          </a:solidFill>
        </p:spPr>
        <p:txBody>
          <a:bodyPr wrap="square">
            <a:spAutoFit/>
          </a:bodyPr>
          <a:lstStyle/>
          <a:p>
            <a:pPr marL="268288" indent="-268288" algn="just">
              <a:buFont typeface="Wingdings" panose="05000000000000000000" pitchFamily="2" charset="2"/>
              <a:buChar char=""/>
            </a:pPr>
            <a:r>
              <a:rPr lang="tr-TR" sz="1400" dirty="0">
                <a:solidFill>
                  <a:srgbClr val="002060"/>
                </a:solidFill>
                <a:latin typeface="Garamond" panose="02020404030301010803" pitchFamily="18" charset="0"/>
              </a:rPr>
              <a:t>Sosyal güvenlik destek primine tabi çalışan sigortalılardan ve yurtdışında çalıştırılan sigortalılardan dolayı bu teşvikten yararlanılamaz</a:t>
            </a:r>
            <a:r>
              <a:rPr lang="tr-TR" sz="1400" b="1" dirty="0">
                <a:solidFill>
                  <a:schemeClr val="accent5">
                    <a:lumMod val="50000"/>
                  </a:schemeClr>
                </a:solidFill>
              </a:rPr>
              <a:t>.</a:t>
            </a:r>
          </a:p>
        </p:txBody>
      </p:sp>
      <p:sp>
        <p:nvSpPr>
          <p:cNvPr id="13" name="Unvan 1">
            <a:extLst>
              <a:ext uri="{FF2B5EF4-FFF2-40B4-BE49-F238E27FC236}">
                <a16:creationId xmlns:a16="http://schemas.microsoft.com/office/drawing/2014/main" id="{C0C094AE-0893-4412-B9FF-E0B4514EB7D5}"/>
              </a:ext>
            </a:extLst>
          </p:cNvPr>
          <p:cNvSpPr txBox="1">
            <a:spLocks/>
          </p:cNvSpPr>
          <p:nvPr/>
        </p:nvSpPr>
        <p:spPr>
          <a:xfrm>
            <a:off x="3704911" y="88782"/>
            <a:ext cx="8455244" cy="701158"/>
          </a:xfrm>
          <a:prstGeom prst="rect">
            <a:avLst/>
          </a:prstGeom>
        </p:spPr>
        <p:txBody>
          <a:bodyPr vert="horz" lIns="91440" tIns="45720" rIns="91440" bIns="45720" rtlCol="0" anchor="ctr">
            <a:noAutofit/>
          </a:bodyPr>
          <a:lstStyle>
            <a:lvl1pPr algn="r">
              <a:lnSpc>
                <a:spcPct val="90000"/>
              </a:lnSpc>
              <a:spcBef>
                <a:spcPct val="0"/>
              </a:spcBef>
              <a:buNone/>
              <a:defRPr sz="3600" b="1">
                <a:solidFill>
                  <a:schemeClr val="bg1"/>
                </a:solidFill>
                <a:latin typeface="Garamond" panose="02020404030301010803" pitchFamily="18" charset="0"/>
                <a:ea typeface="+mj-ea"/>
                <a:cs typeface="+mj-cs"/>
              </a:defRPr>
            </a:lvl1pPr>
          </a:lstStyle>
          <a:p>
            <a:r>
              <a:rPr lang="tr-TR" sz="2800" dirty="0"/>
              <a:t> Engelli Sigortalı İstihdamına Yönelik Teşvik</a:t>
            </a:r>
          </a:p>
        </p:txBody>
      </p:sp>
    </p:spTree>
    <p:extLst>
      <p:ext uri="{BB962C8B-B14F-4D97-AF65-F5344CB8AC3E}">
        <p14:creationId xmlns:p14="http://schemas.microsoft.com/office/powerpoint/2010/main" val="11247498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Tablo 20">
            <a:extLst>
              <a:ext uri="{FF2B5EF4-FFF2-40B4-BE49-F238E27FC236}">
                <a16:creationId xmlns:a16="http://schemas.microsoft.com/office/drawing/2014/main" id="{D3235B00-4990-49B1-9373-38046AF00DFF}"/>
              </a:ext>
            </a:extLst>
          </p:cNvPr>
          <p:cNvGraphicFramePr>
            <a:graphicFrameLocks noGrp="1"/>
          </p:cNvGraphicFramePr>
          <p:nvPr>
            <p:extLst>
              <p:ext uri="{D42A27DB-BD31-4B8C-83A1-F6EECF244321}">
                <p14:modId xmlns:p14="http://schemas.microsoft.com/office/powerpoint/2010/main" val="2996894760"/>
              </p:ext>
            </p:extLst>
          </p:nvPr>
        </p:nvGraphicFramePr>
        <p:xfrm>
          <a:off x="63205" y="1439355"/>
          <a:ext cx="12075944" cy="3003353"/>
        </p:xfrm>
        <a:graphic>
          <a:graphicData uri="http://schemas.openxmlformats.org/drawingml/2006/table">
            <a:tbl>
              <a:tblPr firstRow="1" firstCol="1" bandRow="1">
                <a:tableStyleId>{5C22544A-7EE6-4342-B048-85BDC9FD1C3A}</a:tableStyleId>
              </a:tblPr>
              <a:tblGrid>
                <a:gridCol w="1772045">
                  <a:extLst>
                    <a:ext uri="{9D8B030D-6E8A-4147-A177-3AD203B41FA5}">
                      <a16:colId xmlns:a16="http://schemas.microsoft.com/office/drawing/2014/main" val="2564627808"/>
                    </a:ext>
                  </a:extLst>
                </a:gridCol>
                <a:gridCol w="1937426">
                  <a:extLst>
                    <a:ext uri="{9D8B030D-6E8A-4147-A177-3AD203B41FA5}">
                      <a16:colId xmlns:a16="http://schemas.microsoft.com/office/drawing/2014/main" val="3048014946"/>
                    </a:ext>
                  </a:extLst>
                </a:gridCol>
                <a:gridCol w="2186524">
                  <a:extLst>
                    <a:ext uri="{9D8B030D-6E8A-4147-A177-3AD203B41FA5}">
                      <a16:colId xmlns:a16="http://schemas.microsoft.com/office/drawing/2014/main" val="2577724729"/>
                    </a:ext>
                  </a:extLst>
                </a:gridCol>
                <a:gridCol w="1880539">
                  <a:extLst>
                    <a:ext uri="{9D8B030D-6E8A-4147-A177-3AD203B41FA5}">
                      <a16:colId xmlns:a16="http://schemas.microsoft.com/office/drawing/2014/main" val="3708009783"/>
                    </a:ext>
                  </a:extLst>
                </a:gridCol>
                <a:gridCol w="2040650">
                  <a:extLst>
                    <a:ext uri="{9D8B030D-6E8A-4147-A177-3AD203B41FA5}">
                      <a16:colId xmlns:a16="http://schemas.microsoft.com/office/drawing/2014/main" val="812310856"/>
                    </a:ext>
                  </a:extLst>
                </a:gridCol>
                <a:gridCol w="2258760">
                  <a:extLst>
                    <a:ext uri="{9D8B030D-6E8A-4147-A177-3AD203B41FA5}">
                      <a16:colId xmlns:a16="http://schemas.microsoft.com/office/drawing/2014/main" val="198867333"/>
                    </a:ext>
                  </a:extLst>
                </a:gridCol>
              </a:tblGrid>
              <a:tr h="355853">
                <a:tc gridSpan="3">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tr-TR" sz="1400" dirty="0">
                          <a:solidFill>
                            <a:schemeClr val="tx1"/>
                          </a:solidFill>
                          <a:effectLst/>
                          <a:latin typeface="Garamond" panose="02020404030301010803" pitchFamily="18" charset="0"/>
                        </a:rPr>
                        <a:t>PEK ALT SINIRINDAN</a:t>
                      </a:r>
                      <a:endParaRPr lang="tr-TR" sz="1400" b="1" kern="1200" dirty="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solidFill>
                      <a:schemeClr val="tx2">
                        <a:lumMod val="40000"/>
                        <a:lumOff val="60000"/>
                        <a:alpha val="40000"/>
                      </a:schemeClr>
                    </a:solidFill>
                  </a:tcPr>
                </a:tc>
                <a:tc hMerge="1">
                  <a:txBody>
                    <a:bodyPr/>
                    <a:lstStyle/>
                    <a:p>
                      <a:pPr marL="0" algn="ctr" defTabSz="914400" rtl="0" eaLnBrk="1" latinLnBrk="0" hangingPunct="1">
                        <a:lnSpc>
                          <a:spcPct val="107000"/>
                        </a:lnSpc>
                        <a:spcAft>
                          <a:spcPts val="0"/>
                        </a:spcAft>
                      </a:pPr>
                      <a:endParaRPr lang="tr-TR" sz="1300" b="1" kern="1200" dirty="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solidFill>
                      <a:schemeClr val="tx2">
                        <a:lumMod val="40000"/>
                        <a:lumOff val="60000"/>
                        <a:alpha val="58000"/>
                      </a:schemeClr>
                    </a:solidFill>
                  </a:tcPr>
                </a:tc>
                <a:tc hMerge="1">
                  <a:txBody>
                    <a:bodyPr/>
                    <a:lstStyle/>
                    <a:p>
                      <a:pPr marL="0" algn="ctr" defTabSz="914400" rtl="0" eaLnBrk="1" latinLnBrk="0" hangingPunct="1">
                        <a:lnSpc>
                          <a:spcPct val="107000"/>
                        </a:lnSpc>
                        <a:spcAft>
                          <a:spcPts val="0"/>
                        </a:spcAft>
                      </a:pPr>
                      <a:endParaRPr lang="tr-TR" sz="1300" b="1" kern="1200" dirty="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solidFill>
                      <a:schemeClr val="tx2">
                        <a:lumMod val="40000"/>
                        <a:lumOff val="60000"/>
                        <a:alpha val="58000"/>
                      </a:schemeClr>
                    </a:solidFill>
                  </a:tcPr>
                </a:tc>
                <a:tc gridSpan="3">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tr-TR" sz="1400" dirty="0">
                          <a:solidFill>
                            <a:schemeClr val="tx1"/>
                          </a:solidFill>
                          <a:effectLst/>
                          <a:latin typeface="Garamond" panose="02020404030301010803" pitchFamily="18" charset="0"/>
                        </a:rPr>
                        <a:t>PEK ÜST SINIRINDAN</a:t>
                      </a:r>
                      <a:endParaRPr lang="tr-TR" sz="14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1">
                        <a:alpha val="40000"/>
                      </a:schemeClr>
                    </a:solidFill>
                  </a:tcPr>
                </a:tc>
                <a:tc hMerge="1">
                  <a:txBody>
                    <a:bodyPr/>
                    <a:lstStyle/>
                    <a:p>
                      <a:pPr marL="0" algn="ctr" defTabSz="914400" rtl="0" eaLnBrk="1" latinLnBrk="0" hangingPunct="1">
                        <a:lnSpc>
                          <a:spcPct val="107000"/>
                        </a:lnSpc>
                        <a:spcAft>
                          <a:spcPts val="0"/>
                        </a:spcAft>
                      </a:pPr>
                      <a:endParaRPr lang="tr-TR" sz="1300" b="1" kern="1200" dirty="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solidFill>
                      <a:schemeClr val="accent1">
                        <a:alpha val="58000"/>
                      </a:schemeClr>
                    </a:solidFill>
                  </a:tcPr>
                </a:tc>
                <a:tc hMerge="1">
                  <a:txBody>
                    <a:bodyPr/>
                    <a:lstStyle/>
                    <a:p>
                      <a:pPr marL="0" algn="ctr" defTabSz="914400" rtl="0" eaLnBrk="1" latinLnBrk="0" hangingPunct="1">
                        <a:lnSpc>
                          <a:spcPct val="107000"/>
                        </a:lnSpc>
                        <a:spcAft>
                          <a:spcPts val="0"/>
                        </a:spcAft>
                      </a:pPr>
                      <a:endParaRPr lang="tr-TR" sz="1300" b="1" kern="1200" dirty="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solidFill>
                      <a:schemeClr val="accent1">
                        <a:alpha val="58000"/>
                      </a:schemeClr>
                    </a:solidFill>
                  </a:tcPr>
                </a:tc>
                <a:extLst>
                  <a:ext uri="{0D108BD9-81ED-4DB2-BD59-A6C34878D82A}">
                    <a16:rowId xmlns:a16="http://schemas.microsoft.com/office/drawing/2014/main" val="340633354"/>
                  </a:ext>
                </a:extLst>
              </a:tr>
              <a:tr h="306799">
                <a:tc gridSpan="6">
                  <a:txBody>
                    <a:bodyPr/>
                    <a:lstStyle/>
                    <a:p>
                      <a:pPr algn="ctr" fontAlgn="base">
                        <a:lnSpc>
                          <a:spcPct val="115000"/>
                        </a:lnSpc>
                        <a:spcAft>
                          <a:spcPts val="0"/>
                        </a:spcAft>
                      </a:pPr>
                      <a:r>
                        <a:rPr lang="tr-TR" sz="13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İMALAT DIŞI SEKTÖRLER</a:t>
                      </a:r>
                      <a:endParaRPr lang="tr-TR" sz="13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accent4">
                        <a:lumMod val="20000"/>
                        <a:lumOff val="80000"/>
                        <a:alpha val="40000"/>
                      </a:schemeClr>
                    </a:solidFill>
                  </a:tcPr>
                </a:tc>
                <a:tc hMerge="1">
                  <a:txBody>
                    <a:bodyPr/>
                    <a:lstStyle/>
                    <a:p>
                      <a:pPr algn="ctr" fontAlgn="base">
                        <a:lnSpc>
                          <a:spcPct val="115000"/>
                        </a:lnSpc>
                        <a:spcAft>
                          <a:spcPts val="0"/>
                        </a:spcAft>
                      </a:pP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tx2">
                        <a:lumMod val="40000"/>
                        <a:lumOff val="60000"/>
                        <a:alpha val="58000"/>
                      </a:schemeClr>
                    </a:solidFill>
                  </a:tcPr>
                </a:tc>
                <a:tc hMerge="1">
                  <a:txBody>
                    <a:bodyPr/>
                    <a:lstStyle/>
                    <a:p>
                      <a:pPr algn="ctr" fontAlgn="base">
                        <a:lnSpc>
                          <a:spcPct val="115000"/>
                        </a:lnSpc>
                        <a:spcAft>
                          <a:spcPts val="0"/>
                        </a:spcAft>
                      </a:pP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tx2">
                        <a:lumMod val="40000"/>
                        <a:lumOff val="60000"/>
                        <a:alpha val="58000"/>
                      </a:schemeClr>
                    </a:solidFill>
                  </a:tcPr>
                </a:tc>
                <a:tc hMerge="1">
                  <a:txBody>
                    <a:bodyPr/>
                    <a:lstStyle/>
                    <a:p>
                      <a:pPr marL="0" marR="0" lvl="0" indent="0" algn="ctr" defTabSz="914400" rtl="0" eaLnBrk="1" fontAlgn="base" latinLnBrk="0" hangingPunct="1">
                        <a:lnSpc>
                          <a:spcPct val="115000"/>
                        </a:lnSpc>
                        <a:spcBef>
                          <a:spcPts val="0"/>
                        </a:spcBef>
                        <a:spcAft>
                          <a:spcPts val="0"/>
                        </a:spcAft>
                        <a:buClrTx/>
                        <a:buSzTx/>
                        <a:buFontTx/>
                        <a:buNone/>
                        <a:tabLst/>
                        <a:defRPr/>
                      </a:pPr>
                      <a:endParaRPr lang="tr-TR" sz="1300" b="1" kern="12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accent4">
                        <a:alpha val="58000"/>
                      </a:schemeClr>
                    </a:solidFill>
                  </a:tcPr>
                </a:tc>
                <a:tc hMerge="1">
                  <a:txBody>
                    <a:bodyPr/>
                    <a:lstStyle/>
                    <a:p>
                      <a:endParaRPr lang="tr-TR"/>
                    </a:p>
                  </a:txBody>
                  <a:tcPr marL="68580" marR="68580" marT="0" marB="0">
                    <a:solidFill>
                      <a:schemeClr val="accent1">
                        <a:alpha val="58000"/>
                      </a:schemeClr>
                    </a:solidFill>
                  </a:tcPr>
                </a:tc>
                <a:tc hMerge="1">
                  <a:txBody>
                    <a:bodyPr/>
                    <a:lstStyle/>
                    <a:p>
                      <a:endParaRPr lang="tr-TR" dirty="0"/>
                    </a:p>
                  </a:txBody>
                  <a:tcPr marL="68580" marR="68580" marT="0" marB="0">
                    <a:solidFill>
                      <a:schemeClr val="accent1">
                        <a:alpha val="58000"/>
                      </a:schemeClr>
                    </a:solidFill>
                  </a:tcPr>
                </a:tc>
                <a:extLst>
                  <a:ext uri="{0D108BD9-81ED-4DB2-BD59-A6C34878D82A}">
                    <a16:rowId xmlns:a16="http://schemas.microsoft.com/office/drawing/2014/main" val="723532410"/>
                  </a:ext>
                </a:extLst>
              </a:tr>
              <a:tr h="511977">
                <a:tc>
                  <a:txBody>
                    <a:bodyPr/>
                    <a:lstStyle/>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TEŞVİKSİZ TUTAR</a:t>
                      </a:r>
                    </a:p>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(%37,75)</a:t>
                      </a:r>
                    </a:p>
                  </a:txBody>
                  <a:tcPr marL="68580" marR="68580" marT="0" marB="0" anchor="ctr">
                    <a:solidFill>
                      <a:schemeClr val="tx2">
                        <a:lumMod val="40000"/>
                        <a:lumOff val="60000"/>
                        <a:alpha val="58000"/>
                      </a:schemeClr>
                    </a:solidFill>
                  </a:tcPr>
                </a:tc>
                <a:tc>
                  <a:txBody>
                    <a:bodyPr/>
                    <a:lstStyle/>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  TUTARI</a:t>
                      </a:r>
                    </a:p>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(%4 + %16,75)</a:t>
                      </a:r>
                    </a:p>
                  </a:txBody>
                  <a:tcPr marL="68580" marR="68580" marT="0" marB="0" anchor="ctr">
                    <a:solidFill>
                      <a:schemeClr val="tx2">
                        <a:lumMod val="40000"/>
                        <a:lumOff val="60000"/>
                        <a:alpha val="40000"/>
                      </a:schemeClr>
                    </a:solidFill>
                  </a:tcPr>
                </a:tc>
                <a:tc>
                  <a:txBody>
                    <a:bodyPr/>
                    <a:lstStyle/>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 SONRASI TUTAR</a:t>
                      </a:r>
                    </a:p>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(%17)</a:t>
                      </a:r>
                    </a:p>
                  </a:txBody>
                  <a:tcPr marL="68580" marR="68580" marT="0" marB="0" anchor="ctr">
                    <a:solidFill>
                      <a:schemeClr val="tx2">
                        <a:lumMod val="40000"/>
                        <a:lumOff val="60000"/>
                        <a:alpha val="40000"/>
                      </a:schemeClr>
                    </a:solidFill>
                  </a:tcPr>
                </a:tc>
                <a:tc>
                  <a:txBody>
                    <a:bodyPr/>
                    <a:lstStyle/>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TEŞVİKSİZ TUTAR</a:t>
                      </a:r>
                    </a:p>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(%37,75)</a:t>
                      </a:r>
                    </a:p>
                  </a:txBody>
                  <a:tcPr marL="68580" marR="68580" marT="0" marB="0" anchor="ctr">
                    <a:solidFill>
                      <a:schemeClr val="accent1">
                        <a:alpha val="40000"/>
                      </a:schemeClr>
                    </a:solidFill>
                  </a:tcPr>
                </a:tc>
                <a:tc>
                  <a:txBody>
                    <a:bodyPr/>
                    <a:lstStyle/>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  TUTARI</a:t>
                      </a:r>
                    </a:p>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(%4xPEK + %16,75xAÜ)</a:t>
                      </a:r>
                    </a:p>
                  </a:txBody>
                  <a:tcPr marL="68580" marR="68580" marT="0" marB="0" anchor="ctr">
                    <a:solidFill>
                      <a:schemeClr val="accent1">
                        <a:alpha val="40000"/>
                      </a:schemeClr>
                    </a:solidFill>
                  </a:tcPr>
                </a:tc>
                <a:tc>
                  <a:txBody>
                    <a:bodyPr/>
                    <a:lstStyle/>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 SONRASI TUTAR</a:t>
                      </a:r>
                    </a:p>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(%37,75 - (%4xPEK + %16,75xAÜ))</a:t>
                      </a:r>
                    </a:p>
                  </a:txBody>
                  <a:tcPr marL="68580" marR="68580" marT="0" marB="0" anchor="ctr">
                    <a:solidFill>
                      <a:schemeClr val="accent1">
                        <a:alpha val="40000"/>
                      </a:schemeClr>
                    </a:solidFill>
                  </a:tcPr>
                </a:tc>
                <a:extLst>
                  <a:ext uri="{0D108BD9-81ED-4DB2-BD59-A6C34878D82A}">
                    <a16:rowId xmlns:a16="http://schemas.microsoft.com/office/drawing/2014/main" val="2439625030"/>
                  </a:ext>
                </a:extLst>
              </a:tr>
              <a:tr h="412301">
                <a:tc>
                  <a:txBody>
                    <a:bodyPr/>
                    <a:lstStyle/>
                    <a:p>
                      <a:pPr marL="0" algn="ctr" defTabSz="914400" rtl="0" eaLnBrk="1" fontAlgn="ctr" latinLnBrk="0" hangingPunct="1">
                        <a:lnSpc>
                          <a:spcPct val="115000"/>
                        </a:lnSpc>
                        <a:spcAft>
                          <a:spcPts val="0"/>
                        </a:spcAft>
                      </a:pPr>
                      <a:r>
                        <a:rPr lang="tr-TR" sz="1500" b="1" kern="1200" dirty="0">
                          <a:solidFill>
                            <a:schemeClr val="bg1"/>
                          </a:solidFill>
                          <a:effectLst/>
                          <a:latin typeface="Garamond" panose="02020404030301010803" pitchFamily="18" charset="0"/>
                          <a:ea typeface="+mn-ea"/>
                          <a:cs typeface="+mn-cs"/>
                        </a:rPr>
                        <a:t>9.817,08 TL</a:t>
                      </a:r>
                    </a:p>
                  </a:txBody>
                  <a:tcPr marL="0" marR="0" marT="0" marB="0" anchor="ctr">
                    <a:solidFill>
                      <a:srgbClr val="00B050">
                        <a:alpha val="40000"/>
                      </a:srgbClr>
                    </a:solidFill>
                  </a:tcPr>
                </a:tc>
                <a:tc>
                  <a:txBody>
                    <a:bodyPr/>
                    <a:lstStyle/>
                    <a:p>
                      <a:pPr marL="0" algn="ctr" defTabSz="914400" rtl="0" eaLnBrk="1" fontAlgn="ctr" latinLnBrk="0" hangingPunct="1">
                        <a:lnSpc>
                          <a:spcPct val="115000"/>
                        </a:lnSpc>
                        <a:spcAft>
                          <a:spcPts val="0"/>
                        </a:spcAft>
                      </a:pPr>
                      <a:r>
                        <a:rPr lang="tr-TR" sz="1500" b="1" kern="1200" dirty="0">
                          <a:solidFill>
                            <a:schemeClr val="bg1"/>
                          </a:solidFill>
                          <a:effectLst/>
                          <a:latin typeface="Garamond" panose="02020404030301010803" pitchFamily="18" charset="0"/>
                          <a:ea typeface="+mn-ea"/>
                          <a:cs typeface="+mn-cs"/>
                        </a:rPr>
                        <a:t>5.396,14 TL</a:t>
                      </a:r>
                    </a:p>
                  </a:txBody>
                  <a:tcPr marL="0" marR="0" marT="0" marB="0" anchor="ctr">
                    <a:solidFill>
                      <a:srgbClr val="00B050">
                        <a:alpha val="40000"/>
                      </a:srgbClr>
                    </a:solidFill>
                  </a:tcPr>
                </a:tc>
                <a:tc>
                  <a:txBody>
                    <a:bodyPr/>
                    <a:lstStyle/>
                    <a:p>
                      <a:pPr marL="0" algn="ctr" defTabSz="914400" rtl="0" eaLnBrk="1" fontAlgn="ctr" latinLnBrk="0" hangingPunct="1">
                        <a:lnSpc>
                          <a:spcPct val="115000"/>
                        </a:lnSpc>
                        <a:spcAft>
                          <a:spcPts val="0"/>
                        </a:spcAft>
                      </a:pPr>
                      <a:r>
                        <a:rPr lang="tr-TR" sz="1500" b="1" kern="1200" dirty="0">
                          <a:solidFill>
                            <a:schemeClr val="bg1"/>
                          </a:solidFill>
                          <a:effectLst/>
                          <a:latin typeface="Garamond" panose="02020404030301010803" pitchFamily="18" charset="0"/>
                          <a:ea typeface="+mn-ea"/>
                          <a:cs typeface="+mn-cs"/>
                        </a:rPr>
                        <a:t>4.420,94 TL</a:t>
                      </a:r>
                    </a:p>
                  </a:txBody>
                  <a:tcPr marL="0" marR="0" marT="0" marB="0" anchor="ctr">
                    <a:solidFill>
                      <a:srgbClr val="00B050">
                        <a:alpha val="40000"/>
                      </a:srgbClr>
                    </a:solidFill>
                  </a:tcPr>
                </a:tc>
                <a:tc>
                  <a:txBody>
                    <a:bodyPr/>
                    <a:lstStyle/>
                    <a:p>
                      <a:pPr marL="0" algn="ctr" defTabSz="914400" rtl="0" eaLnBrk="1" fontAlgn="ctr" latinLnBrk="0" hangingPunct="1">
                        <a:lnSpc>
                          <a:spcPct val="115000"/>
                        </a:lnSpc>
                        <a:spcAft>
                          <a:spcPts val="0"/>
                        </a:spcAft>
                      </a:pPr>
                      <a:r>
                        <a:rPr lang="tr-TR" sz="1500" b="1" kern="1200" dirty="0">
                          <a:solidFill>
                            <a:schemeClr val="bg1"/>
                          </a:solidFill>
                          <a:effectLst/>
                          <a:latin typeface="Garamond" panose="02020404030301010803" pitchFamily="18" charset="0"/>
                          <a:ea typeface="+mn-ea"/>
                          <a:cs typeface="+mn-cs"/>
                        </a:rPr>
                        <a:t>73.628,13 TL</a:t>
                      </a:r>
                    </a:p>
                  </a:txBody>
                  <a:tcPr marL="0" marR="0" marT="0" marB="0" anchor="ctr">
                    <a:solidFill>
                      <a:srgbClr val="C00000">
                        <a:alpha val="40000"/>
                      </a:srgbClr>
                    </a:solidFill>
                  </a:tcPr>
                </a:tc>
                <a:tc>
                  <a:txBody>
                    <a:bodyPr/>
                    <a:lstStyle/>
                    <a:p>
                      <a:pPr marL="0" algn="ctr" defTabSz="914400" rtl="0" eaLnBrk="1" fontAlgn="ctr" latinLnBrk="0" hangingPunct="1">
                        <a:lnSpc>
                          <a:spcPct val="115000"/>
                        </a:lnSpc>
                        <a:spcAft>
                          <a:spcPts val="0"/>
                        </a:spcAft>
                      </a:pPr>
                      <a:r>
                        <a:rPr lang="tr-TR" sz="1500" b="1" kern="1200">
                          <a:solidFill>
                            <a:schemeClr val="bg1"/>
                          </a:solidFill>
                          <a:effectLst/>
                          <a:latin typeface="Garamond" panose="02020404030301010803" pitchFamily="18" charset="0"/>
                          <a:ea typeface="+mn-ea"/>
                          <a:cs typeface="+mn-cs"/>
                        </a:rPr>
                        <a:t>12.157,58 TL</a:t>
                      </a:r>
                    </a:p>
                  </a:txBody>
                  <a:tcPr marL="0" marR="0" marT="0" marB="0" anchor="ctr">
                    <a:solidFill>
                      <a:srgbClr val="C00000">
                        <a:alpha val="40000"/>
                      </a:srgbClr>
                    </a:solidFill>
                  </a:tcPr>
                </a:tc>
                <a:tc>
                  <a:txBody>
                    <a:bodyPr/>
                    <a:lstStyle/>
                    <a:p>
                      <a:pPr marL="0" algn="ctr" defTabSz="914400" rtl="0" eaLnBrk="1" fontAlgn="ctr" latinLnBrk="0" hangingPunct="1">
                        <a:lnSpc>
                          <a:spcPct val="115000"/>
                        </a:lnSpc>
                        <a:spcAft>
                          <a:spcPts val="0"/>
                        </a:spcAft>
                      </a:pPr>
                      <a:r>
                        <a:rPr lang="tr-TR" sz="1500" b="1" kern="1200" dirty="0">
                          <a:solidFill>
                            <a:schemeClr val="bg1"/>
                          </a:solidFill>
                          <a:effectLst/>
                          <a:latin typeface="Garamond" panose="02020404030301010803" pitchFamily="18" charset="0"/>
                          <a:ea typeface="+mn-ea"/>
                          <a:cs typeface="+mn-cs"/>
                        </a:rPr>
                        <a:t>61.470,55 TL</a:t>
                      </a:r>
                    </a:p>
                  </a:txBody>
                  <a:tcPr marL="0" marR="0" marT="0" marB="0" anchor="ctr">
                    <a:solidFill>
                      <a:srgbClr val="C00000">
                        <a:alpha val="40000"/>
                      </a:srgbClr>
                    </a:solidFill>
                  </a:tcPr>
                </a:tc>
                <a:extLst>
                  <a:ext uri="{0D108BD9-81ED-4DB2-BD59-A6C34878D82A}">
                    <a16:rowId xmlns:a16="http://schemas.microsoft.com/office/drawing/2014/main" val="2916590750"/>
                  </a:ext>
                </a:extLst>
              </a:tr>
              <a:tr h="257529">
                <a:tc gridSpan="6">
                  <a:txBody>
                    <a:bodyPr/>
                    <a:lstStyle/>
                    <a:p>
                      <a:pPr marL="0" algn="ctr" defTabSz="914400" rtl="0" eaLnBrk="1" fontAlgn="base" latinLnBrk="0" hangingPunct="1">
                        <a:lnSpc>
                          <a:spcPct val="115000"/>
                        </a:lnSpc>
                        <a:spcAft>
                          <a:spcPts val="0"/>
                        </a:spcAft>
                      </a:pPr>
                      <a:r>
                        <a:rPr lang="tr-TR" sz="1300" b="1" kern="12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İMALAT SEKTÖRÜ</a:t>
                      </a:r>
                      <a:endParaRPr lang="tr-TR" sz="1300" b="1" kern="12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accent4">
                        <a:lumMod val="20000"/>
                        <a:lumOff val="80000"/>
                        <a:alpha val="40000"/>
                      </a:schemeClr>
                    </a:solidFill>
                  </a:tcPr>
                </a:tc>
                <a:tc hMerge="1">
                  <a:txBody>
                    <a:bodyPr/>
                    <a:lstStyle/>
                    <a:p>
                      <a:pPr marL="0" algn="ctr" defTabSz="914400" rtl="0" eaLnBrk="1" latinLnBrk="0" hangingPunct="1">
                        <a:lnSpc>
                          <a:spcPct val="107000"/>
                        </a:lnSpc>
                        <a:spcAft>
                          <a:spcPts val="0"/>
                        </a:spcAft>
                      </a:pPr>
                      <a:endPar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solidFill>
                      <a:schemeClr val="tx2">
                        <a:lumMod val="40000"/>
                        <a:lumOff val="60000"/>
                        <a:alpha val="40000"/>
                      </a:schemeClr>
                    </a:solidFill>
                  </a:tcPr>
                </a:tc>
                <a:tc hMerge="1">
                  <a:txBody>
                    <a:bodyPr/>
                    <a:lstStyle/>
                    <a:p>
                      <a:pPr marL="0" algn="ctr" defTabSz="914400" rtl="0" eaLnBrk="1" latinLnBrk="0" hangingPunct="1">
                        <a:lnSpc>
                          <a:spcPct val="107000"/>
                        </a:lnSpc>
                        <a:spcAft>
                          <a:spcPts val="0"/>
                        </a:spcAft>
                      </a:pPr>
                      <a:endPar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solidFill>
                      <a:schemeClr val="tx2">
                        <a:lumMod val="40000"/>
                        <a:lumOff val="60000"/>
                        <a:alpha val="40000"/>
                      </a:schemeClr>
                    </a:solidFill>
                  </a:tcPr>
                </a:tc>
                <a:tc hMerge="1">
                  <a:txBody>
                    <a:bodyPr/>
                    <a:lstStyle/>
                    <a:p>
                      <a:pPr marL="0" marR="0" lvl="0" indent="0" algn="ctr" defTabSz="914400" rtl="0" eaLnBrk="1" fontAlgn="base" latinLnBrk="0" hangingPunct="1">
                        <a:lnSpc>
                          <a:spcPct val="115000"/>
                        </a:lnSpc>
                        <a:spcBef>
                          <a:spcPts val="0"/>
                        </a:spcBef>
                        <a:spcAft>
                          <a:spcPts val="0"/>
                        </a:spcAft>
                        <a:buClrTx/>
                        <a:buSzTx/>
                        <a:buFontTx/>
                        <a:buNone/>
                        <a:tabLst/>
                        <a:defRPr/>
                      </a:pPr>
                      <a:endParaRPr lang="tr-TR" sz="1300" b="1" kern="12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accent4">
                        <a:alpha val="58000"/>
                      </a:schemeClr>
                    </a:solidFill>
                  </a:tcPr>
                </a:tc>
                <a:tc hMerge="1">
                  <a:txBody>
                    <a:bodyPr/>
                    <a:lstStyle/>
                    <a:p>
                      <a:pPr marL="0" algn="ctr" defTabSz="914400" rtl="0" eaLnBrk="1" latinLnBrk="0" hangingPunct="1">
                        <a:lnSpc>
                          <a:spcPct val="107000"/>
                        </a:lnSpc>
                        <a:spcAft>
                          <a:spcPts val="0"/>
                        </a:spcAft>
                      </a:pPr>
                      <a:endPar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1">
                        <a:alpha val="40000"/>
                      </a:schemeClr>
                    </a:solidFill>
                  </a:tcPr>
                </a:tc>
                <a:tc hMerge="1">
                  <a:txBody>
                    <a:bodyPr/>
                    <a:lstStyle/>
                    <a:p>
                      <a:pPr marL="0" algn="ctr" defTabSz="914400" rtl="0" eaLnBrk="1" latinLnBrk="0" hangingPunct="1">
                        <a:lnSpc>
                          <a:spcPct val="107000"/>
                        </a:lnSpc>
                        <a:spcAft>
                          <a:spcPts val="0"/>
                        </a:spcAft>
                      </a:pPr>
                      <a:endPar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1">
                        <a:alpha val="40000"/>
                      </a:schemeClr>
                    </a:solidFill>
                  </a:tcPr>
                </a:tc>
                <a:extLst>
                  <a:ext uri="{0D108BD9-81ED-4DB2-BD59-A6C34878D82A}">
                    <a16:rowId xmlns:a16="http://schemas.microsoft.com/office/drawing/2014/main" val="3511928173"/>
                  </a:ext>
                </a:extLst>
              </a:tr>
              <a:tr h="570635">
                <a:tc>
                  <a:txBody>
                    <a:bodyPr/>
                    <a:lstStyle/>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TEŞVİKSİZ TUTAR</a:t>
                      </a:r>
                    </a:p>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(%37,75)</a:t>
                      </a:r>
                    </a:p>
                  </a:txBody>
                  <a:tcPr marL="68580" marR="68580" marT="0" marB="0" anchor="ctr">
                    <a:solidFill>
                      <a:schemeClr val="tx2">
                        <a:lumMod val="40000"/>
                        <a:lumOff val="60000"/>
                        <a:alpha val="40000"/>
                      </a:schemeClr>
                    </a:solidFill>
                  </a:tcPr>
                </a:tc>
                <a:tc>
                  <a:txBody>
                    <a:bodyPr/>
                    <a:lstStyle/>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  TUTARI</a:t>
                      </a:r>
                    </a:p>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(%5 + %15,75)</a:t>
                      </a:r>
                    </a:p>
                  </a:txBody>
                  <a:tcPr marL="68580" marR="68580" marT="0" marB="0" anchor="ctr">
                    <a:solidFill>
                      <a:schemeClr val="tx2">
                        <a:lumMod val="40000"/>
                        <a:lumOff val="60000"/>
                        <a:alpha val="40000"/>
                      </a:schemeClr>
                    </a:solidFill>
                  </a:tcPr>
                </a:tc>
                <a:tc>
                  <a:txBody>
                    <a:bodyPr/>
                    <a:lstStyle/>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 SONRASI TUTAR</a:t>
                      </a:r>
                    </a:p>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(%17)</a:t>
                      </a:r>
                    </a:p>
                  </a:txBody>
                  <a:tcPr marL="68580" marR="68580" marT="0" marB="0" anchor="ctr">
                    <a:solidFill>
                      <a:schemeClr val="tx2">
                        <a:lumMod val="40000"/>
                        <a:lumOff val="60000"/>
                        <a:alpha val="40000"/>
                      </a:schemeClr>
                    </a:solidFill>
                  </a:tcPr>
                </a:tc>
                <a:tc>
                  <a:txBody>
                    <a:bodyPr/>
                    <a:lstStyle/>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TEŞVİKSİZ TUTAR</a:t>
                      </a:r>
                    </a:p>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(%37,75)</a:t>
                      </a:r>
                    </a:p>
                  </a:txBody>
                  <a:tcPr marL="68580" marR="68580" marT="0" marB="0" anchor="ctr">
                    <a:solidFill>
                      <a:schemeClr val="accent1">
                        <a:alpha val="40000"/>
                      </a:schemeClr>
                    </a:solidFill>
                  </a:tcPr>
                </a:tc>
                <a:tc>
                  <a:txBody>
                    <a:bodyPr/>
                    <a:lstStyle/>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  TUTARI</a:t>
                      </a:r>
                    </a:p>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(%5xPEK + %15,75xAÜ)</a:t>
                      </a:r>
                    </a:p>
                  </a:txBody>
                  <a:tcPr marL="68580" marR="68580" marT="0" marB="0" anchor="ctr">
                    <a:solidFill>
                      <a:schemeClr val="accent1">
                        <a:alpha val="40000"/>
                      </a:schemeClr>
                    </a:solidFill>
                  </a:tcPr>
                </a:tc>
                <a:tc>
                  <a:txBody>
                    <a:bodyPr/>
                    <a:lstStyle/>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 SONRASI TUTAR</a:t>
                      </a:r>
                    </a:p>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(%37,75 - (%5xPEK + %15,75xAÜ))</a:t>
                      </a:r>
                    </a:p>
                  </a:txBody>
                  <a:tcPr marL="68580" marR="68580" marT="0" marB="0" anchor="ctr">
                    <a:solidFill>
                      <a:schemeClr val="accent1">
                        <a:alpha val="40000"/>
                      </a:schemeClr>
                    </a:solidFill>
                  </a:tcPr>
                </a:tc>
                <a:extLst>
                  <a:ext uri="{0D108BD9-81ED-4DB2-BD59-A6C34878D82A}">
                    <a16:rowId xmlns:a16="http://schemas.microsoft.com/office/drawing/2014/main" val="3276680606"/>
                  </a:ext>
                </a:extLst>
              </a:tr>
              <a:tr h="412301">
                <a:tc>
                  <a:txBody>
                    <a:bodyPr/>
                    <a:lstStyle/>
                    <a:p>
                      <a:pPr marL="0" algn="ctr" defTabSz="914400" rtl="0" eaLnBrk="1" fontAlgn="ctr" latinLnBrk="0" hangingPunct="1">
                        <a:lnSpc>
                          <a:spcPct val="115000"/>
                        </a:lnSpc>
                        <a:spcAft>
                          <a:spcPts val="0"/>
                        </a:spcAft>
                      </a:pPr>
                      <a:r>
                        <a:rPr lang="tr-TR" sz="1500" b="1" kern="1200">
                          <a:solidFill>
                            <a:schemeClr val="bg1"/>
                          </a:solidFill>
                          <a:effectLst/>
                          <a:latin typeface="Garamond" panose="02020404030301010803" pitchFamily="18" charset="0"/>
                          <a:ea typeface="+mn-ea"/>
                          <a:cs typeface="+mn-cs"/>
                        </a:rPr>
                        <a:t>9.817,08 TL</a:t>
                      </a:r>
                    </a:p>
                  </a:txBody>
                  <a:tcPr marL="0" marR="0" marT="0" marB="0" anchor="ctr">
                    <a:solidFill>
                      <a:srgbClr val="00B050">
                        <a:alpha val="40000"/>
                      </a:srgbClr>
                    </a:solidFill>
                  </a:tcPr>
                </a:tc>
                <a:tc>
                  <a:txBody>
                    <a:bodyPr/>
                    <a:lstStyle/>
                    <a:p>
                      <a:pPr marL="0" algn="ctr" defTabSz="914400" rtl="0" eaLnBrk="1" fontAlgn="ctr" latinLnBrk="0" hangingPunct="1">
                        <a:lnSpc>
                          <a:spcPct val="115000"/>
                        </a:lnSpc>
                        <a:spcAft>
                          <a:spcPts val="0"/>
                        </a:spcAft>
                      </a:pPr>
                      <a:r>
                        <a:rPr lang="tr-TR" sz="1500" b="1" kern="1200" dirty="0">
                          <a:solidFill>
                            <a:schemeClr val="bg1"/>
                          </a:solidFill>
                          <a:effectLst/>
                          <a:latin typeface="Garamond" panose="02020404030301010803" pitchFamily="18" charset="0"/>
                          <a:ea typeface="+mn-ea"/>
                          <a:cs typeface="+mn-cs"/>
                        </a:rPr>
                        <a:t>5.396,14 TL</a:t>
                      </a:r>
                    </a:p>
                  </a:txBody>
                  <a:tcPr marL="0" marR="0" marT="0" marB="0" anchor="ctr">
                    <a:solidFill>
                      <a:srgbClr val="00B050">
                        <a:alpha val="40000"/>
                      </a:srgbClr>
                    </a:solidFill>
                  </a:tcPr>
                </a:tc>
                <a:tc>
                  <a:txBody>
                    <a:bodyPr/>
                    <a:lstStyle/>
                    <a:p>
                      <a:pPr marL="0" algn="ctr" defTabSz="914400" rtl="0" eaLnBrk="1" fontAlgn="ctr" latinLnBrk="0" hangingPunct="1">
                        <a:lnSpc>
                          <a:spcPct val="115000"/>
                        </a:lnSpc>
                        <a:spcAft>
                          <a:spcPts val="0"/>
                        </a:spcAft>
                      </a:pPr>
                      <a:r>
                        <a:rPr lang="tr-TR" sz="1500" b="1" kern="1200">
                          <a:solidFill>
                            <a:schemeClr val="bg1"/>
                          </a:solidFill>
                          <a:effectLst/>
                          <a:latin typeface="Garamond" panose="02020404030301010803" pitchFamily="18" charset="0"/>
                          <a:ea typeface="+mn-ea"/>
                          <a:cs typeface="+mn-cs"/>
                        </a:rPr>
                        <a:t>4.420,94 TL</a:t>
                      </a:r>
                    </a:p>
                  </a:txBody>
                  <a:tcPr marL="0" marR="0" marT="0" marB="0" anchor="ctr">
                    <a:solidFill>
                      <a:srgbClr val="00B050">
                        <a:alpha val="40000"/>
                      </a:srgbClr>
                    </a:solidFill>
                  </a:tcPr>
                </a:tc>
                <a:tc>
                  <a:txBody>
                    <a:bodyPr/>
                    <a:lstStyle/>
                    <a:p>
                      <a:pPr marL="0" algn="ctr" defTabSz="914400" rtl="0" eaLnBrk="1" fontAlgn="ctr" latinLnBrk="0" hangingPunct="1">
                        <a:lnSpc>
                          <a:spcPct val="115000"/>
                        </a:lnSpc>
                        <a:spcAft>
                          <a:spcPts val="0"/>
                        </a:spcAft>
                      </a:pPr>
                      <a:r>
                        <a:rPr lang="tr-TR" sz="1500" b="1" kern="1200" dirty="0">
                          <a:solidFill>
                            <a:schemeClr val="bg1"/>
                          </a:solidFill>
                          <a:effectLst/>
                          <a:latin typeface="Garamond" panose="02020404030301010803" pitchFamily="18" charset="0"/>
                          <a:ea typeface="+mn-ea"/>
                          <a:cs typeface="+mn-cs"/>
                        </a:rPr>
                        <a:t>73.628,13 TL</a:t>
                      </a:r>
                    </a:p>
                  </a:txBody>
                  <a:tcPr marL="0" marR="0" marT="0" marB="0" anchor="ctr">
                    <a:solidFill>
                      <a:srgbClr val="C00000">
                        <a:alpha val="40000"/>
                      </a:srgbClr>
                    </a:solidFill>
                  </a:tcPr>
                </a:tc>
                <a:tc>
                  <a:txBody>
                    <a:bodyPr/>
                    <a:lstStyle/>
                    <a:p>
                      <a:pPr marL="0" algn="ctr" defTabSz="914400" rtl="0" eaLnBrk="1" fontAlgn="ctr" latinLnBrk="0" hangingPunct="1">
                        <a:lnSpc>
                          <a:spcPct val="115000"/>
                        </a:lnSpc>
                        <a:spcAft>
                          <a:spcPts val="0"/>
                        </a:spcAft>
                      </a:pPr>
                      <a:r>
                        <a:rPr lang="tr-TR" sz="1500" b="1" kern="1200">
                          <a:solidFill>
                            <a:schemeClr val="bg1"/>
                          </a:solidFill>
                          <a:effectLst/>
                          <a:latin typeface="Garamond" panose="02020404030301010803" pitchFamily="18" charset="0"/>
                          <a:ea typeface="+mn-ea"/>
                          <a:cs typeface="+mn-cs"/>
                        </a:rPr>
                        <a:t>13.847,94 TL</a:t>
                      </a:r>
                    </a:p>
                  </a:txBody>
                  <a:tcPr marL="0" marR="0" marT="0" marB="0" anchor="ctr">
                    <a:solidFill>
                      <a:srgbClr val="C00000">
                        <a:alpha val="40000"/>
                      </a:srgbClr>
                    </a:solidFill>
                  </a:tcPr>
                </a:tc>
                <a:tc>
                  <a:txBody>
                    <a:bodyPr/>
                    <a:lstStyle/>
                    <a:p>
                      <a:pPr marL="0" algn="ctr" defTabSz="914400" rtl="0" eaLnBrk="1" fontAlgn="ctr" latinLnBrk="0" hangingPunct="1">
                        <a:lnSpc>
                          <a:spcPct val="115000"/>
                        </a:lnSpc>
                        <a:spcAft>
                          <a:spcPts val="0"/>
                        </a:spcAft>
                      </a:pPr>
                      <a:r>
                        <a:rPr lang="tr-TR" sz="1500" b="1" kern="1200" dirty="0">
                          <a:solidFill>
                            <a:schemeClr val="bg1"/>
                          </a:solidFill>
                          <a:effectLst/>
                          <a:latin typeface="Garamond" panose="02020404030301010803" pitchFamily="18" charset="0"/>
                          <a:ea typeface="+mn-ea"/>
                          <a:cs typeface="+mn-cs"/>
                        </a:rPr>
                        <a:t>59.780,19 TL</a:t>
                      </a:r>
                    </a:p>
                  </a:txBody>
                  <a:tcPr marL="0" marR="0" marT="0" marB="0" anchor="ctr">
                    <a:solidFill>
                      <a:srgbClr val="C00000">
                        <a:alpha val="40000"/>
                      </a:srgbClr>
                    </a:solidFill>
                  </a:tcPr>
                </a:tc>
                <a:extLst>
                  <a:ext uri="{0D108BD9-81ED-4DB2-BD59-A6C34878D82A}">
                    <a16:rowId xmlns:a16="http://schemas.microsoft.com/office/drawing/2014/main" val="2612646894"/>
                  </a:ext>
                </a:extLst>
              </a:tr>
            </a:tbl>
          </a:graphicData>
        </a:graphic>
      </p:graphicFrame>
      <p:graphicFrame>
        <p:nvGraphicFramePr>
          <p:cNvPr id="22" name="Tablo 21">
            <a:extLst>
              <a:ext uri="{FF2B5EF4-FFF2-40B4-BE49-F238E27FC236}">
                <a16:creationId xmlns:a16="http://schemas.microsoft.com/office/drawing/2014/main" id="{44839800-3FE7-4D18-8BC0-A784B2252D16}"/>
              </a:ext>
            </a:extLst>
          </p:cNvPr>
          <p:cNvGraphicFramePr>
            <a:graphicFrameLocks noGrp="1"/>
          </p:cNvGraphicFramePr>
          <p:nvPr>
            <p:extLst/>
          </p:nvPr>
        </p:nvGraphicFramePr>
        <p:xfrm>
          <a:off x="54107" y="1063559"/>
          <a:ext cx="12083786" cy="375797"/>
        </p:xfrm>
        <a:graphic>
          <a:graphicData uri="http://schemas.openxmlformats.org/drawingml/2006/table">
            <a:tbl>
              <a:tblPr firstRow="1" firstCol="1" bandRow="1">
                <a:tableStyleId>{5C22544A-7EE6-4342-B048-85BDC9FD1C3A}</a:tableStyleId>
              </a:tblPr>
              <a:tblGrid>
                <a:gridCol w="12083786">
                  <a:extLst>
                    <a:ext uri="{9D8B030D-6E8A-4147-A177-3AD203B41FA5}">
                      <a16:colId xmlns:a16="http://schemas.microsoft.com/office/drawing/2014/main" val="4060676655"/>
                    </a:ext>
                  </a:extLst>
                </a:gridCol>
              </a:tblGrid>
              <a:tr h="375797">
                <a:tc>
                  <a:txBody>
                    <a:bodyPr/>
                    <a:lstStyle/>
                    <a:p>
                      <a:pPr algn="l">
                        <a:lnSpc>
                          <a:spcPct val="107000"/>
                        </a:lnSpc>
                        <a:spcAft>
                          <a:spcPts val="0"/>
                        </a:spcAft>
                      </a:pPr>
                      <a:r>
                        <a:rPr lang="tr-TR" sz="1300" b="1" dirty="0">
                          <a:solidFill>
                            <a:srgbClr val="C00000"/>
                          </a:solidFill>
                          <a:effectLst/>
                          <a:latin typeface="Garamond" panose="02020404030301010803" pitchFamily="18" charset="0"/>
                        </a:rPr>
                        <a:t>RAKAMLARLA TEŞVİK ÖRNEKLERİ  (2025 Yılı Brüt Asgari Ücretine Göre)</a:t>
                      </a:r>
                    </a:p>
                  </a:txBody>
                  <a:tcPr marL="58408" marR="58408" marT="0" marB="0" anchor="ctr">
                    <a:solidFill>
                      <a:schemeClr val="accent6">
                        <a:lumMod val="75000"/>
                        <a:alpha val="42000"/>
                      </a:schemeClr>
                    </a:solidFill>
                  </a:tcPr>
                </a:tc>
                <a:extLst>
                  <a:ext uri="{0D108BD9-81ED-4DB2-BD59-A6C34878D82A}">
                    <a16:rowId xmlns:a16="http://schemas.microsoft.com/office/drawing/2014/main" val="850616689"/>
                  </a:ext>
                </a:extLst>
              </a:tr>
            </a:tbl>
          </a:graphicData>
        </a:graphic>
      </p:graphicFrame>
      <p:sp>
        <p:nvSpPr>
          <p:cNvPr id="5" name="Unvan 1">
            <a:extLst>
              <a:ext uri="{FF2B5EF4-FFF2-40B4-BE49-F238E27FC236}">
                <a16:creationId xmlns:a16="http://schemas.microsoft.com/office/drawing/2014/main" id="{A5F64046-B0EA-48D0-949E-9D944970F6F3}"/>
              </a:ext>
            </a:extLst>
          </p:cNvPr>
          <p:cNvSpPr txBox="1">
            <a:spLocks/>
          </p:cNvSpPr>
          <p:nvPr/>
        </p:nvSpPr>
        <p:spPr>
          <a:xfrm>
            <a:off x="3704911" y="88782"/>
            <a:ext cx="8455244" cy="701158"/>
          </a:xfrm>
          <a:prstGeom prst="rect">
            <a:avLst/>
          </a:prstGeom>
        </p:spPr>
        <p:txBody>
          <a:bodyPr vert="horz" lIns="91440" tIns="45720" rIns="91440" bIns="45720" rtlCol="0" anchor="ctr">
            <a:noAutofit/>
          </a:bodyPr>
          <a:lstStyle>
            <a:lvl1pPr algn="r">
              <a:lnSpc>
                <a:spcPct val="90000"/>
              </a:lnSpc>
              <a:spcBef>
                <a:spcPct val="0"/>
              </a:spcBef>
              <a:buNone/>
              <a:defRPr sz="3600" b="1">
                <a:solidFill>
                  <a:schemeClr val="bg1"/>
                </a:solidFill>
                <a:latin typeface="Garamond" panose="02020404030301010803" pitchFamily="18" charset="0"/>
                <a:ea typeface="+mj-ea"/>
                <a:cs typeface="+mj-cs"/>
              </a:defRPr>
            </a:lvl1pPr>
          </a:lstStyle>
          <a:p>
            <a:r>
              <a:rPr lang="tr-TR" sz="2800" dirty="0"/>
              <a:t> Engelli Sigortalı İstihdamına Yönelik Teşvik</a:t>
            </a:r>
          </a:p>
        </p:txBody>
      </p:sp>
    </p:spTree>
    <p:extLst>
      <p:ext uri="{BB962C8B-B14F-4D97-AF65-F5344CB8AC3E}">
        <p14:creationId xmlns:p14="http://schemas.microsoft.com/office/powerpoint/2010/main" val="14439500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o 6">
            <a:extLst>
              <a:ext uri="{FF2B5EF4-FFF2-40B4-BE49-F238E27FC236}">
                <a16:creationId xmlns:a16="http://schemas.microsoft.com/office/drawing/2014/main" id="{94B8F031-E760-4D26-9D4A-1FCEEE222B34}"/>
              </a:ext>
            </a:extLst>
          </p:cNvPr>
          <p:cNvGraphicFramePr>
            <a:graphicFrameLocks noGrp="1"/>
          </p:cNvGraphicFramePr>
          <p:nvPr>
            <p:extLst>
              <p:ext uri="{D42A27DB-BD31-4B8C-83A1-F6EECF244321}">
                <p14:modId xmlns:p14="http://schemas.microsoft.com/office/powerpoint/2010/main" val="1869806344"/>
              </p:ext>
            </p:extLst>
          </p:nvPr>
        </p:nvGraphicFramePr>
        <p:xfrm>
          <a:off x="106957" y="900163"/>
          <a:ext cx="8042419" cy="518532"/>
        </p:xfrm>
        <a:graphic>
          <a:graphicData uri="http://schemas.openxmlformats.org/drawingml/2006/table">
            <a:tbl>
              <a:tblPr firstRow="1" firstCol="1" bandRow="1">
                <a:tableStyleId>{5C22544A-7EE6-4342-B048-85BDC9FD1C3A}</a:tableStyleId>
              </a:tblPr>
              <a:tblGrid>
                <a:gridCol w="1480837">
                  <a:extLst>
                    <a:ext uri="{9D8B030D-6E8A-4147-A177-3AD203B41FA5}">
                      <a16:colId xmlns:a16="http://schemas.microsoft.com/office/drawing/2014/main" val="1798935961"/>
                    </a:ext>
                  </a:extLst>
                </a:gridCol>
                <a:gridCol w="6561582">
                  <a:extLst>
                    <a:ext uri="{9D8B030D-6E8A-4147-A177-3AD203B41FA5}">
                      <a16:colId xmlns:a16="http://schemas.microsoft.com/office/drawing/2014/main" val="1330910578"/>
                    </a:ext>
                  </a:extLst>
                </a:gridCol>
              </a:tblGrid>
              <a:tr h="518532">
                <a:tc>
                  <a:txBody>
                    <a:bodyPr/>
                    <a:lstStyle/>
                    <a:p>
                      <a:pPr algn="just">
                        <a:lnSpc>
                          <a:spcPct val="107000"/>
                        </a:lnSpc>
                        <a:spcAft>
                          <a:spcPts val="0"/>
                        </a:spcAft>
                      </a:pPr>
                      <a:r>
                        <a:rPr lang="tr-TR" sz="1400" dirty="0">
                          <a:solidFill>
                            <a:srgbClr val="002060"/>
                          </a:solidFill>
                          <a:effectLst/>
                          <a:latin typeface="Garamond" panose="02020404030301010803" pitchFamily="18" charset="0"/>
                        </a:rPr>
                        <a:t>YASAL DAYANAK</a:t>
                      </a:r>
                      <a:endParaRPr lang="tr-TR" sz="1400" dirty="0">
                        <a:solidFill>
                          <a:srgbClr val="00206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7755" marR="57755" marT="0" marB="0" anchor="ctr">
                    <a:solidFill>
                      <a:schemeClr val="accent1">
                        <a:lumMod val="40000"/>
                        <a:lumOff val="60000"/>
                        <a:alpha val="60000"/>
                      </a:schemeClr>
                    </a:solidFill>
                  </a:tcPr>
                </a:tc>
                <a:tc>
                  <a:txBody>
                    <a:bodyPr/>
                    <a:lstStyle/>
                    <a:p>
                      <a:pPr algn="just">
                        <a:lnSpc>
                          <a:spcPct val="107000"/>
                        </a:lnSpc>
                        <a:spcAft>
                          <a:spcPts val="0"/>
                        </a:spcAft>
                      </a:pPr>
                      <a:r>
                        <a:rPr lang="tr-TR" sz="1300" b="1" kern="1200" dirty="0">
                          <a:solidFill>
                            <a:srgbClr val="002060"/>
                          </a:solidFill>
                          <a:effectLst/>
                          <a:latin typeface="Garamond" panose="02020404030301010803" pitchFamily="18" charset="0"/>
                          <a:ea typeface="+mn-ea"/>
                          <a:cs typeface="+mn-cs"/>
                        </a:rPr>
                        <a:t>5746 sayılı Kanun’un 3. maddesi,   2008/85 – 2009/21 – 2023/21 </a:t>
                      </a:r>
                      <a:r>
                        <a:rPr lang="tr-TR" sz="1300" b="1" kern="1200" dirty="0" err="1">
                          <a:solidFill>
                            <a:srgbClr val="002060"/>
                          </a:solidFill>
                          <a:effectLst/>
                          <a:latin typeface="Garamond" panose="02020404030301010803" pitchFamily="18" charset="0"/>
                          <a:ea typeface="+mn-ea"/>
                          <a:cs typeface="+mn-cs"/>
                        </a:rPr>
                        <a:t>No’lu</a:t>
                      </a:r>
                      <a:r>
                        <a:rPr lang="tr-TR" sz="1300" b="1" kern="1200" dirty="0">
                          <a:solidFill>
                            <a:srgbClr val="002060"/>
                          </a:solidFill>
                          <a:effectLst/>
                          <a:latin typeface="Garamond" panose="02020404030301010803" pitchFamily="18" charset="0"/>
                          <a:ea typeface="+mn-ea"/>
                          <a:cs typeface="+mn-cs"/>
                        </a:rPr>
                        <a:t> Genelgeler.</a:t>
                      </a:r>
                    </a:p>
                  </a:txBody>
                  <a:tcPr marL="68580" marR="68580" marT="0" marB="0" anchor="ctr">
                    <a:solidFill>
                      <a:schemeClr val="accent1">
                        <a:tint val="20000"/>
                        <a:alpha val="60000"/>
                      </a:schemeClr>
                    </a:solidFill>
                  </a:tcPr>
                </a:tc>
                <a:extLst>
                  <a:ext uri="{0D108BD9-81ED-4DB2-BD59-A6C34878D82A}">
                    <a16:rowId xmlns:a16="http://schemas.microsoft.com/office/drawing/2014/main" val="4115936388"/>
                  </a:ext>
                </a:extLst>
              </a:tr>
            </a:tbl>
          </a:graphicData>
        </a:graphic>
      </p:graphicFrame>
      <p:graphicFrame>
        <p:nvGraphicFramePr>
          <p:cNvPr id="8" name="Tablo 7">
            <a:extLst>
              <a:ext uri="{FF2B5EF4-FFF2-40B4-BE49-F238E27FC236}">
                <a16:creationId xmlns:a16="http://schemas.microsoft.com/office/drawing/2014/main" id="{29A551B6-369E-4DAF-AAA4-ED3A72B8FC39}"/>
              </a:ext>
            </a:extLst>
          </p:cNvPr>
          <p:cNvGraphicFramePr>
            <a:graphicFrameLocks noGrp="1"/>
          </p:cNvGraphicFramePr>
          <p:nvPr>
            <p:extLst>
              <p:ext uri="{D42A27DB-BD31-4B8C-83A1-F6EECF244321}">
                <p14:modId xmlns:p14="http://schemas.microsoft.com/office/powerpoint/2010/main" val="35440829"/>
              </p:ext>
            </p:extLst>
          </p:nvPr>
        </p:nvGraphicFramePr>
        <p:xfrm>
          <a:off x="8149376" y="900163"/>
          <a:ext cx="4027720" cy="611478"/>
        </p:xfrm>
        <a:graphic>
          <a:graphicData uri="http://schemas.openxmlformats.org/drawingml/2006/table">
            <a:tbl>
              <a:tblPr firstRow="1" firstCol="1" bandRow="1">
                <a:tableStyleId>{5C22544A-7EE6-4342-B048-85BDC9FD1C3A}</a:tableStyleId>
              </a:tblPr>
              <a:tblGrid>
                <a:gridCol w="1414884">
                  <a:extLst>
                    <a:ext uri="{9D8B030D-6E8A-4147-A177-3AD203B41FA5}">
                      <a16:colId xmlns:a16="http://schemas.microsoft.com/office/drawing/2014/main" val="2643230235"/>
                    </a:ext>
                  </a:extLst>
                </a:gridCol>
                <a:gridCol w="1176823">
                  <a:extLst>
                    <a:ext uri="{9D8B030D-6E8A-4147-A177-3AD203B41FA5}">
                      <a16:colId xmlns:a16="http://schemas.microsoft.com/office/drawing/2014/main" val="1809252406"/>
                    </a:ext>
                  </a:extLst>
                </a:gridCol>
                <a:gridCol w="1436013">
                  <a:extLst>
                    <a:ext uri="{9D8B030D-6E8A-4147-A177-3AD203B41FA5}">
                      <a16:colId xmlns:a16="http://schemas.microsoft.com/office/drawing/2014/main" val="1446942998"/>
                    </a:ext>
                  </a:extLst>
                </a:gridCol>
              </a:tblGrid>
              <a:tr h="365585">
                <a:tc>
                  <a:txBody>
                    <a:bodyPr/>
                    <a:lstStyle/>
                    <a:p>
                      <a:pPr marL="0" algn="ctr" defTabSz="914400" rtl="0" eaLnBrk="1" latinLnBrk="0" hangingPunct="1">
                        <a:lnSpc>
                          <a:spcPct val="107000"/>
                        </a:lnSpc>
                        <a:spcAft>
                          <a:spcPts val="0"/>
                        </a:spcAft>
                      </a:pPr>
                      <a:r>
                        <a:rPr lang="tr-TR" sz="1100" b="1" kern="1200" dirty="0">
                          <a:solidFill>
                            <a:schemeClr val="tx2"/>
                          </a:solidFill>
                          <a:effectLst/>
                          <a:latin typeface="Garamond" panose="02020404030301010803" pitchFamily="18" charset="0"/>
                          <a:ea typeface="+mn-ea"/>
                          <a:cs typeface="+mn-cs"/>
                        </a:rPr>
                        <a:t>BAŞLAMA TARİHİ</a:t>
                      </a:r>
                    </a:p>
                  </a:txBody>
                  <a:tcPr marL="57755" marR="57755" marT="0" marB="0" anchor="ctr">
                    <a:solidFill>
                      <a:schemeClr val="accent6">
                        <a:lumMod val="75000"/>
                        <a:alpha val="60000"/>
                      </a:schemeClr>
                    </a:solidFill>
                  </a:tcPr>
                </a:tc>
                <a:tc>
                  <a:txBody>
                    <a:bodyPr/>
                    <a:lstStyle/>
                    <a:p>
                      <a:pPr marL="0" algn="ctr" defTabSz="914400" rtl="0" eaLnBrk="1" latinLnBrk="0" hangingPunct="1">
                        <a:lnSpc>
                          <a:spcPct val="107000"/>
                        </a:lnSpc>
                        <a:spcAft>
                          <a:spcPts val="0"/>
                        </a:spcAft>
                      </a:pPr>
                      <a:r>
                        <a:rPr lang="tr-TR" sz="1100" b="1" kern="1200" dirty="0">
                          <a:solidFill>
                            <a:schemeClr val="tx2"/>
                          </a:solidFill>
                          <a:effectLst/>
                          <a:latin typeface="Garamond" panose="02020404030301010803" pitchFamily="18" charset="0"/>
                          <a:ea typeface="+mn-ea"/>
                          <a:cs typeface="+mn-cs"/>
                        </a:rPr>
                        <a:t>BİTİŞ TARİHİ</a:t>
                      </a:r>
                    </a:p>
                  </a:txBody>
                  <a:tcPr marL="57755" marR="57755" marT="0" marB="0" anchor="ctr">
                    <a:solidFill>
                      <a:schemeClr val="accent6">
                        <a:lumMod val="75000"/>
                        <a:alpha val="60000"/>
                      </a:schemeClr>
                    </a:solidFill>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tr-TR" sz="1100" b="1" kern="1200" dirty="0">
                          <a:solidFill>
                            <a:schemeClr val="tx2"/>
                          </a:solidFill>
                          <a:effectLst/>
                          <a:latin typeface="Garamond" panose="02020404030301010803" pitchFamily="18" charset="0"/>
                          <a:ea typeface="+mn-ea"/>
                          <a:cs typeface="+mn-cs"/>
                        </a:rPr>
                        <a:t>BELGE KANUN NO</a:t>
                      </a:r>
                    </a:p>
                  </a:txBody>
                  <a:tcPr marL="57755" marR="57755" marT="0" marB="0" anchor="ctr">
                    <a:solidFill>
                      <a:schemeClr val="accent6">
                        <a:lumMod val="75000"/>
                        <a:alpha val="60000"/>
                      </a:schemeClr>
                    </a:solidFill>
                  </a:tcPr>
                </a:tc>
                <a:extLst>
                  <a:ext uri="{0D108BD9-81ED-4DB2-BD59-A6C34878D82A}">
                    <a16:rowId xmlns:a16="http://schemas.microsoft.com/office/drawing/2014/main" val="1774129938"/>
                  </a:ext>
                </a:extLst>
              </a:tr>
              <a:tr h="245893">
                <a:tc>
                  <a:txBody>
                    <a:bodyPr/>
                    <a:lstStyle/>
                    <a:p>
                      <a:pPr algn="ctr">
                        <a:lnSpc>
                          <a:spcPct val="107000"/>
                        </a:lnSpc>
                        <a:spcAft>
                          <a:spcPts val="0"/>
                        </a:spcAft>
                      </a:pPr>
                      <a:r>
                        <a:rPr lang="tr-TR" sz="1200" b="1" kern="1200" dirty="0">
                          <a:solidFill>
                            <a:schemeClr val="tx2"/>
                          </a:solidFill>
                          <a:effectLst/>
                          <a:latin typeface="Garamond" panose="02020404030301010803" pitchFamily="18" charset="0"/>
                          <a:ea typeface="+mn-ea"/>
                          <a:cs typeface="+mn-cs"/>
                        </a:rPr>
                        <a:t>01.04.2008</a:t>
                      </a:r>
                      <a:endParaRPr lang="tr-TR" sz="1200" b="1" dirty="0">
                        <a:solidFill>
                          <a:schemeClr val="tx2"/>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7755" marR="57755" marT="0" marB="0" anchor="ctr">
                    <a:solidFill>
                      <a:schemeClr val="tx2">
                        <a:lumMod val="40000"/>
                        <a:lumOff val="60000"/>
                        <a:alpha val="70000"/>
                      </a:schemeClr>
                    </a:solidFill>
                  </a:tcPr>
                </a:tc>
                <a:tc>
                  <a:txBody>
                    <a:bodyPr/>
                    <a:lstStyle/>
                    <a:p>
                      <a:pPr algn="ctr">
                        <a:lnSpc>
                          <a:spcPct val="107000"/>
                        </a:lnSpc>
                        <a:spcAft>
                          <a:spcPts val="0"/>
                        </a:spcAft>
                      </a:pPr>
                      <a:r>
                        <a:rPr lang="tr-TR" sz="1200" b="1" dirty="0">
                          <a:solidFill>
                            <a:schemeClr val="tx2"/>
                          </a:solidFill>
                          <a:effectLst/>
                          <a:latin typeface="Garamond" panose="02020404030301010803" pitchFamily="18" charset="0"/>
                          <a:ea typeface="Times New Roman" panose="02020603050405020304" pitchFamily="18" charset="0"/>
                          <a:cs typeface="Times New Roman" panose="02020603050405020304" pitchFamily="18" charset="0"/>
                        </a:rPr>
                        <a:t>31.12.2028</a:t>
                      </a:r>
                    </a:p>
                  </a:txBody>
                  <a:tcPr marL="57755" marR="57755" marT="0" marB="0" anchor="ctr">
                    <a:solidFill>
                      <a:schemeClr val="tx2">
                        <a:lumMod val="40000"/>
                        <a:lumOff val="60000"/>
                        <a:alpha val="70000"/>
                      </a:schemeClr>
                    </a:solidFill>
                  </a:tcPr>
                </a:tc>
                <a:tc>
                  <a:txBody>
                    <a:bodyPr/>
                    <a:lstStyle/>
                    <a:p>
                      <a:pPr algn="ctr">
                        <a:lnSpc>
                          <a:spcPct val="107000"/>
                        </a:lnSpc>
                        <a:spcAft>
                          <a:spcPts val="0"/>
                        </a:spcAft>
                      </a:pPr>
                      <a:r>
                        <a:rPr lang="tr-TR" sz="1200" b="1" dirty="0">
                          <a:solidFill>
                            <a:schemeClr val="tx2"/>
                          </a:solidFill>
                          <a:effectLst/>
                          <a:latin typeface="Garamond" panose="02020404030301010803" pitchFamily="18" charset="0"/>
                          <a:ea typeface="Times New Roman" panose="02020603050405020304" pitchFamily="18" charset="0"/>
                          <a:cs typeface="Times New Roman" panose="02020603050405020304" pitchFamily="18" charset="0"/>
                        </a:rPr>
                        <a:t>5746-15746</a:t>
                      </a:r>
                    </a:p>
                  </a:txBody>
                  <a:tcPr marL="57755" marR="57755" marT="0" marB="0" anchor="ctr">
                    <a:solidFill>
                      <a:schemeClr val="tx2">
                        <a:lumMod val="40000"/>
                        <a:lumOff val="60000"/>
                        <a:alpha val="70000"/>
                      </a:schemeClr>
                    </a:solidFill>
                  </a:tcPr>
                </a:tc>
                <a:extLst>
                  <a:ext uri="{0D108BD9-81ED-4DB2-BD59-A6C34878D82A}">
                    <a16:rowId xmlns:a16="http://schemas.microsoft.com/office/drawing/2014/main" val="1721715383"/>
                  </a:ext>
                </a:extLst>
              </a:tr>
            </a:tbl>
          </a:graphicData>
        </a:graphic>
      </p:graphicFrame>
      <p:graphicFrame>
        <p:nvGraphicFramePr>
          <p:cNvPr id="9" name="Tablo 8">
            <a:extLst>
              <a:ext uri="{FF2B5EF4-FFF2-40B4-BE49-F238E27FC236}">
                <a16:creationId xmlns:a16="http://schemas.microsoft.com/office/drawing/2014/main" id="{56FA61AA-8E4C-4BF6-B30B-2780B98F4139}"/>
              </a:ext>
            </a:extLst>
          </p:cNvPr>
          <p:cNvGraphicFramePr>
            <a:graphicFrameLocks noGrp="1"/>
          </p:cNvGraphicFramePr>
          <p:nvPr>
            <p:extLst>
              <p:ext uri="{D42A27DB-BD31-4B8C-83A1-F6EECF244321}">
                <p14:modId xmlns:p14="http://schemas.microsoft.com/office/powerpoint/2010/main" val="1957197198"/>
              </p:ext>
            </p:extLst>
          </p:nvPr>
        </p:nvGraphicFramePr>
        <p:xfrm>
          <a:off x="106957" y="1516100"/>
          <a:ext cx="12053198" cy="417322"/>
        </p:xfrm>
        <a:graphic>
          <a:graphicData uri="http://schemas.openxmlformats.org/drawingml/2006/table">
            <a:tbl>
              <a:tblPr firstRow="1" firstCol="1" bandRow="1">
                <a:tableStyleId>{5C22544A-7EE6-4342-B048-85BDC9FD1C3A}</a:tableStyleId>
              </a:tblPr>
              <a:tblGrid>
                <a:gridCol w="1484442">
                  <a:extLst>
                    <a:ext uri="{9D8B030D-6E8A-4147-A177-3AD203B41FA5}">
                      <a16:colId xmlns:a16="http://schemas.microsoft.com/office/drawing/2014/main" val="1635233704"/>
                    </a:ext>
                  </a:extLst>
                </a:gridCol>
                <a:gridCol w="10568756">
                  <a:extLst>
                    <a:ext uri="{9D8B030D-6E8A-4147-A177-3AD203B41FA5}">
                      <a16:colId xmlns:a16="http://schemas.microsoft.com/office/drawing/2014/main" val="4095596175"/>
                    </a:ext>
                  </a:extLst>
                </a:gridCol>
              </a:tblGrid>
              <a:tr h="384495">
                <a:tc>
                  <a:txBody>
                    <a:bodyPr/>
                    <a:lstStyle/>
                    <a:p>
                      <a:pPr algn="just">
                        <a:lnSpc>
                          <a:spcPct val="107000"/>
                        </a:lnSpc>
                        <a:spcAft>
                          <a:spcPts val="0"/>
                        </a:spcAft>
                      </a:pPr>
                      <a:r>
                        <a:rPr lang="tr-TR" sz="1400" dirty="0">
                          <a:solidFill>
                            <a:srgbClr val="002060"/>
                          </a:solidFill>
                          <a:effectLst/>
                          <a:latin typeface="Garamond" panose="02020404030301010803" pitchFamily="18" charset="0"/>
                        </a:rPr>
                        <a:t>AÇIKLAMA</a:t>
                      </a:r>
                      <a:endParaRPr lang="tr-TR" sz="1400" dirty="0">
                        <a:solidFill>
                          <a:srgbClr val="00206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7755" marR="57755" marT="0" marB="0" anchor="ctr">
                    <a:solidFill>
                      <a:schemeClr val="accent5">
                        <a:lumMod val="20000"/>
                        <a:lumOff val="80000"/>
                      </a:schemeClr>
                    </a:solidFill>
                  </a:tcPr>
                </a:tc>
                <a:tc>
                  <a:txBody>
                    <a:bodyPr/>
                    <a:lstStyle/>
                    <a:p>
                      <a:pPr algn="just">
                        <a:lnSpc>
                          <a:spcPct val="107000"/>
                        </a:lnSpc>
                        <a:spcAft>
                          <a:spcPts val="0"/>
                        </a:spcAft>
                      </a:pPr>
                      <a:r>
                        <a:rPr lang="tr-TR" sz="1300" b="1" kern="1200" dirty="0">
                          <a:solidFill>
                            <a:srgbClr val="002060"/>
                          </a:solidFill>
                          <a:effectLst/>
                          <a:latin typeface="Garamond" panose="02020404030301010803" pitchFamily="18" charset="0"/>
                          <a:ea typeface="+mn-ea"/>
                          <a:cs typeface="+mn-cs"/>
                        </a:rPr>
                        <a:t>Ar-Ge/Tasarım ve destek personeli ile 4691 sayılı Kanunun geçici 2. maddesi uyarınca ücreti gelir vergisinden muaf olan personelin, ücretleri üzerinden hesaplanan sigorta primi işveren hissesinin yarısı, 31.12.2028 tarihine kadar Hazine ve Maliye Bakanlığınca karşılanmaktadır.</a:t>
                      </a:r>
                    </a:p>
                  </a:txBody>
                  <a:tcPr marL="57755" marR="57755" marT="0" marB="0">
                    <a:solidFill>
                      <a:schemeClr val="accent1">
                        <a:tint val="20000"/>
                        <a:alpha val="60000"/>
                      </a:schemeClr>
                    </a:solidFill>
                  </a:tcPr>
                </a:tc>
                <a:extLst>
                  <a:ext uri="{0D108BD9-81ED-4DB2-BD59-A6C34878D82A}">
                    <a16:rowId xmlns:a16="http://schemas.microsoft.com/office/drawing/2014/main" val="2049017253"/>
                  </a:ext>
                </a:extLst>
              </a:tr>
            </a:tbl>
          </a:graphicData>
        </a:graphic>
      </p:graphicFrame>
      <p:graphicFrame>
        <p:nvGraphicFramePr>
          <p:cNvPr id="12" name="Tablo 11">
            <a:extLst>
              <a:ext uri="{FF2B5EF4-FFF2-40B4-BE49-F238E27FC236}">
                <a16:creationId xmlns:a16="http://schemas.microsoft.com/office/drawing/2014/main" id="{9FB24FC3-E54A-4A7A-87EC-7A15AFA3F2F4}"/>
              </a:ext>
            </a:extLst>
          </p:cNvPr>
          <p:cNvGraphicFramePr>
            <a:graphicFrameLocks noGrp="1"/>
          </p:cNvGraphicFramePr>
          <p:nvPr>
            <p:extLst>
              <p:ext uri="{D42A27DB-BD31-4B8C-83A1-F6EECF244321}">
                <p14:modId xmlns:p14="http://schemas.microsoft.com/office/powerpoint/2010/main" val="109559560"/>
              </p:ext>
            </p:extLst>
          </p:nvPr>
        </p:nvGraphicFramePr>
        <p:xfrm>
          <a:off x="106957" y="2311986"/>
          <a:ext cx="12057746" cy="248178"/>
        </p:xfrm>
        <a:graphic>
          <a:graphicData uri="http://schemas.openxmlformats.org/drawingml/2006/table">
            <a:tbl>
              <a:tblPr firstRow="1" firstCol="1" bandRow="1">
                <a:tableStyleId>{5C22544A-7EE6-4342-B048-85BDC9FD1C3A}</a:tableStyleId>
              </a:tblPr>
              <a:tblGrid>
                <a:gridCol w="12057746">
                  <a:extLst>
                    <a:ext uri="{9D8B030D-6E8A-4147-A177-3AD203B41FA5}">
                      <a16:colId xmlns:a16="http://schemas.microsoft.com/office/drawing/2014/main" val="4060676655"/>
                    </a:ext>
                  </a:extLst>
                </a:gridCol>
              </a:tblGrid>
              <a:tr h="248178">
                <a:tc>
                  <a:txBody>
                    <a:bodyPr/>
                    <a:lstStyle/>
                    <a:p>
                      <a:pPr algn="l">
                        <a:lnSpc>
                          <a:spcPct val="107000"/>
                        </a:lnSpc>
                        <a:spcAft>
                          <a:spcPts val="0"/>
                        </a:spcAft>
                      </a:pPr>
                      <a:r>
                        <a:rPr lang="tr-TR" sz="1400" b="1" dirty="0">
                          <a:solidFill>
                            <a:srgbClr val="C00000"/>
                          </a:solidFill>
                          <a:effectLst/>
                          <a:latin typeface="Garamond" panose="02020404030301010803" pitchFamily="18" charset="0"/>
                        </a:rPr>
                        <a:t>TEŞVİKTEN YARARLANMA ŞARTLARI </a:t>
                      </a:r>
                      <a:endParaRPr lang="tr-TR" sz="1400" b="1" dirty="0">
                        <a:solidFill>
                          <a:srgbClr val="C0000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8408" marR="58408" marT="0" marB="0">
                    <a:solidFill>
                      <a:schemeClr val="accent6">
                        <a:lumMod val="75000"/>
                        <a:alpha val="42000"/>
                      </a:schemeClr>
                    </a:solidFill>
                  </a:tcPr>
                </a:tc>
                <a:extLst>
                  <a:ext uri="{0D108BD9-81ED-4DB2-BD59-A6C34878D82A}">
                    <a16:rowId xmlns:a16="http://schemas.microsoft.com/office/drawing/2014/main" val="850616689"/>
                  </a:ext>
                </a:extLst>
              </a:tr>
            </a:tbl>
          </a:graphicData>
        </a:graphic>
      </p:graphicFrame>
      <p:sp>
        <p:nvSpPr>
          <p:cNvPr id="18" name="Dikdörtgen 17">
            <a:extLst>
              <a:ext uri="{FF2B5EF4-FFF2-40B4-BE49-F238E27FC236}">
                <a16:creationId xmlns:a16="http://schemas.microsoft.com/office/drawing/2014/main" id="{C887CC10-7D33-4EAD-8340-ABAE85981394}"/>
              </a:ext>
            </a:extLst>
          </p:cNvPr>
          <p:cNvSpPr/>
          <p:nvPr/>
        </p:nvSpPr>
        <p:spPr>
          <a:xfrm>
            <a:off x="102409" y="2546730"/>
            <a:ext cx="12057746" cy="1600438"/>
          </a:xfrm>
          <a:prstGeom prst="rect">
            <a:avLst/>
          </a:prstGeom>
          <a:solidFill>
            <a:schemeClr val="accent5">
              <a:lumMod val="20000"/>
              <a:lumOff val="80000"/>
            </a:schemeClr>
          </a:solidFill>
        </p:spPr>
        <p:txBody>
          <a:bodyPr wrap="square">
            <a:spAutoFit/>
          </a:bodyPr>
          <a:lstStyle/>
          <a:p>
            <a:pPr marL="268288" lvl="0" indent="-268288" algn="just">
              <a:buFont typeface="Wingdings" panose="05000000000000000000" pitchFamily="2" charset="2"/>
              <a:buChar char=""/>
            </a:pPr>
            <a:r>
              <a:rPr lang="tr-TR" sz="1400" dirty="0">
                <a:solidFill>
                  <a:srgbClr val="002060"/>
                </a:solidFill>
                <a:latin typeface="Garamond" panose="02020404030301010803" pitchFamily="18" charset="0"/>
              </a:rPr>
              <a:t>Aylık prim ve hizmet belgesinin / muhtasar ve prim hizmet beyannamesinin yasal süresinde verilmesi,</a:t>
            </a:r>
          </a:p>
          <a:p>
            <a:pPr marL="268288" lvl="0" indent="-268288" algn="just">
              <a:buFont typeface="Wingdings" panose="05000000000000000000" pitchFamily="2" charset="2"/>
              <a:buChar char=""/>
            </a:pPr>
            <a:r>
              <a:rPr lang="tr-TR" sz="1400" dirty="0">
                <a:solidFill>
                  <a:srgbClr val="002060"/>
                </a:solidFill>
                <a:latin typeface="Garamond" panose="02020404030301010803" pitchFamily="18" charset="0"/>
              </a:rPr>
              <a:t>Primlerin ödenmesi,</a:t>
            </a:r>
          </a:p>
          <a:p>
            <a:pPr marL="268288" lvl="0" indent="-268288" algn="just">
              <a:buFont typeface="Wingdings" panose="05000000000000000000" pitchFamily="2" charset="2"/>
              <a:buChar char=""/>
            </a:pPr>
            <a:r>
              <a:rPr lang="tr-TR" sz="1400" dirty="0">
                <a:solidFill>
                  <a:srgbClr val="002060"/>
                </a:solidFill>
                <a:latin typeface="Garamond" panose="02020404030301010803" pitchFamily="18" charset="0"/>
              </a:rPr>
              <a:t>Türkiye genelinde prim, idari para cezası ve bunlara ilişkin gecikme zammı ve cezası borcu bulunmaması (varsa yapılandırılmış/tecil ve taksitlendirilmiş olması ve düzenli ödenmesi), </a:t>
            </a:r>
          </a:p>
          <a:p>
            <a:pPr marL="268288" lvl="0" indent="-268288" algn="just">
              <a:buFont typeface="Wingdings" panose="05000000000000000000" pitchFamily="2" charset="2"/>
              <a:buChar char=""/>
            </a:pPr>
            <a:r>
              <a:rPr lang="tr-TR" sz="1400" dirty="0">
                <a:solidFill>
                  <a:srgbClr val="002060"/>
                </a:solidFill>
                <a:latin typeface="Garamond" panose="02020404030301010803" pitchFamily="18" charset="0"/>
              </a:rPr>
              <a:t>Sigortalının fiilen çalışması,</a:t>
            </a:r>
          </a:p>
          <a:p>
            <a:pPr marL="268288" lvl="0" indent="-268288" algn="just">
              <a:buFont typeface="Wingdings" panose="05000000000000000000" pitchFamily="2" charset="2"/>
              <a:buChar char=""/>
            </a:pPr>
            <a:r>
              <a:rPr lang="tr-TR" sz="1400" dirty="0">
                <a:solidFill>
                  <a:srgbClr val="002060"/>
                </a:solidFill>
                <a:latin typeface="Garamond" panose="02020404030301010803" pitchFamily="18" charset="0"/>
              </a:rPr>
              <a:t>Sigortalının, Ar-Ge/Tasarım personeli veya Ar-Ge personel sayısının %10’u aşılmamak kaydıyla destek personeli ya da 4691 sayılı Kanun uyarınca ücreti gelir vergisinden istisna tutulmuş personel olması.</a:t>
            </a:r>
          </a:p>
        </p:txBody>
      </p:sp>
      <p:graphicFrame>
        <p:nvGraphicFramePr>
          <p:cNvPr id="19" name="Tablo 18">
            <a:extLst>
              <a:ext uri="{FF2B5EF4-FFF2-40B4-BE49-F238E27FC236}">
                <a16:creationId xmlns:a16="http://schemas.microsoft.com/office/drawing/2014/main" id="{1A7E520A-AD23-4845-836C-5D5387D8274B}"/>
              </a:ext>
            </a:extLst>
          </p:cNvPr>
          <p:cNvGraphicFramePr>
            <a:graphicFrameLocks noGrp="1"/>
          </p:cNvGraphicFramePr>
          <p:nvPr>
            <p:extLst>
              <p:ext uri="{D42A27DB-BD31-4B8C-83A1-F6EECF244321}">
                <p14:modId xmlns:p14="http://schemas.microsoft.com/office/powerpoint/2010/main" val="1284281405"/>
              </p:ext>
            </p:extLst>
          </p:nvPr>
        </p:nvGraphicFramePr>
        <p:xfrm>
          <a:off x="93310" y="4183546"/>
          <a:ext cx="12078852" cy="248178"/>
        </p:xfrm>
        <a:graphic>
          <a:graphicData uri="http://schemas.openxmlformats.org/drawingml/2006/table">
            <a:tbl>
              <a:tblPr firstRow="1" firstCol="1" bandRow="1">
                <a:tableStyleId>{5C22544A-7EE6-4342-B048-85BDC9FD1C3A}</a:tableStyleId>
              </a:tblPr>
              <a:tblGrid>
                <a:gridCol w="12078852">
                  <a:extLst>
                    <a:ext uri="{9D8B030D-6E8A-4147-A177-3AD203B41FA5}">
                      <a16:colId xmlns:a16="http://schemas.microsoft.com/office/drawing/2014/main" val="4060676655"/>
                    </a:ext>
                  </a:extLst>
                </a:gridCol>
              </a:tblGrid>
              <a:tr h="248178">
                <a:tc>
                  <a:txBody>
                    <a:bodyPr/>
                    <a:lstStyle/>
                    <a:p>
                      <a:pPr algn="l">
                        <a:lnSpc>
                          <a:spcPct val="107000"/>
                        </a:lnSpc>
                        <a:spcAft>
                          <a:spcPts val="0"/>
                        </a:spcAft>
                      </a:pPr>
                      <a:r>
                        <a:rPr lang="tr-TR" sz="1400" b="1" dirty="0">
                          <a:solidFill>
                            <a:srgbClr val="C00000"/>
                          </a:solidFill>
                          <a:effectLst/>
                          <a:latin typeface="Garamond" panose="02020404030301010803" pitchFamily="18" charset="0"/>
                        </a:rPr>
                        <a:t>NOTLAR</a:t>
                      </a:r>
                      <a:endParaRPr lang="tr-TR" sz="1400" b="1" dirty="0">
                        <a:solidFill>
                          <a:srgbClr val="C0000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8408" marR="58408" marT="0" marB="0">
                    <a:solidFill>
                      <a:schemeClr val="accent6">
                        <a:lumMod val="75000"/>
                        <a:alpha val="42000"/>
                      </a:schemeClr>
                    </a:solidFill>
                  </a:tcPr>
                </a:tc>
                <a:extLst>
                  <a:ext uri="{0D108BD9-81ED-4DB2-BD59-A6C34878D82A}">
                    <a16:rowId xmlns:a16="http://schemas.microsoft.com/office/drawing/2014/main" val="850616689"/>
                  </a:ext>
                </a:extLst>
              </a:tr>
            </a:tbl>
          </a:graphicData>
        </a:graphic>
      </p:graphicFrame>
      <p:sp>
        <p:nvSpPr>
          <p:cNvPr id="20" name="Dikdörtgen 19">
            <a:extLst>
              <a:ext uri="{FF2B5EF4-FFF2-40B4-BE49-F238E27FC236}">
                <a16:creationId xmlns:a16="http://schemas.microsoft.com/office/drawing/2014/main" id="{DFEAC37A-C6E0-4EE2-8DB6-AB7473EBF1E7}"/>
              </a:ext>
            </a:extLst>
          </p:cNvPr>
          <p:cNvSpPr/>
          <p:nvPr/>
        </p:nvSpPr>
        <p:spPr>
          <a:xfrm>
            <a:off x="102408" y="4408368"/>
            <a:ext cx="12065069" cy="523220"/>
          </a:xfrm>
          <a:prstGeom prst="rect">
            <a:avLst/>
          </a:prstGeom>
          <a:solidFill>
            <a:schemeClr val="accent5">
              <a:lumMod val="20000"/>
              <a:lumOff val="80000"/>
            </a:schemeClr>
          </a:solidFill>
        </p:spPr>
        <p:txBody>
          <a:bodyPr wrap="square">
            <a:spAutoFit/>
          </a:bodyPr>
          <a:lstStyle/>
          <a:p>
            <a:pPr marL="268288" indent="-268288" algn="just">
              <a:buFont typeface="Wingdings" panose="05000000000000000000" pitchFamily="2" charset="2"/>
              <a:buChar char=""/>
            </a:pPr>
            <a:r>
              <a:rPr lang="tr-TR" sz="1400" dirty="0">
                <a:solidFill>
                  <a:srgbClr val="002060"/>
                </a:solidFill>
                <a:latin typeface="Garamond" panose="02020404030301010803" pitchFamily="18" charset="0"/>
              </a:rPr>
              <a:t>Öncelikle 4 puan prim indirimi (imalat sektöründe 5 puan) uygulanmakta, daha sonra kalan işveren payının yarısı hesaplanarak indirim uygulanmaktadır.</a:t>
            </a:r>
          </a:p>
          <a:p>
            <a:pPr marL="268288" indent="-268288" algn="just">
              <a:buFont typeface="Wingdings" panose="05000000000000000000" pitchFamily="2" charset="2"/>
              <a:buChar char=""/>
            </a:pPr>
            <a:r>
              <a:rPr lang="tr-TR" sz="1400" dirty="0">
                <a:solidFill>
                  <a:srgbClr val="002060"/>
                </a:solidFill>
                <a:latin typeface="Garamond" panose="02020404030301010803" pitchFamily="18" charset="0"/>
              </a:rPr>
              <a:t>Sosyal güvenlik destek primine tabi çalışan sigortalılardan ve yurtdışında çalıştırılan sigortalılardan dolayı bu teşvikten yararlanılamaz.</a:t>
            </a:r>
          </a:p>
        </p:txBody>
      </p:sp>
      <p:sp>
        <p:nvSpPr>
          <p:cNvPr id="13" name="Unvan 1">
            <a:extLst>
              <a:ext uri="{FF2B5EF4-FFF2-40B4-BE49-F238E27FC236}">
                <a16:creationId xmlns:a16="http://schemas.microsoft.com/office/drawing/2014/main" id="{C0C094AE-0893-4412-B9FF-E0B4514EB7D5}"/>
              </a:ext>
            </a:extLst>
          </p:cNvPr>
          <p:cNvSpPr txBox="1">
            <a:spLocks/>
          </p:cNvSpPr>
          <p:nvPr/>
        </p:nvSpPr>
        <p:spPr>
          <a:xfrm>
            <a:off x="3929063" y="88782"/>
            <a:ext cx="8231092" cy="701158"/>
          </a:xfrm>
          <a:prstGeom prst="rect">
            <a:avLst/>
          </a:prstGeom>
        </p:spPr>
        <p:txBody>
          <a:bodyPr vert="horz" lIns="91440" tIns="45720" rIns="91440" bIns="45720" rtlCol="0" anchor="ctr">
            <a:noAutofit/>
          </a:bodyPr>
          <a:lstStyle>
            <a:lvl1pPr algn="r">
              <a:lnSpc>
                <a:spcPct val="90000"/>
              </a:lnSpc>
              <a:spcBef>
                <a:spcPct val="0"/>
              </a:spcBef>
              <a:buNone/>
              <a:defRPr sz="3600" b="1">
                <a:solidFill>
                  <a:schemeClr val="bg1"/>
                </a:solidFill>
                <a:latin typeface="Garamond" panose="02020404030301010803" pitchFamily="18" charset="0"/>
                <a:ea typeface="+mj-ea"/>
                <a:cs typeface="+mj-cs"/>
              </a:defRPr>
            </a:lvl1pPr>
          </a:lstStyle>
          <a:p>
            <a:r>
              <a:rPr lang="tr-TR" sz="2800" dirty="0"/>
              <a:t> Araştırma, Geliştirme ve Tasarım Faaliyetlerine İlişkin Teşvik</a:t>
            </a:r>
          </a:p>
        </p:txBody>
      </p:sp>
    </p:spTree>
    <p:extLst>
      <p:ext uri="{BB962C8B-B14F-4D97-AF65-F5344CB8AC3E}">
        <p14:creationId xmlns:p14="http://schemas.microsoft.com/office/powerpoint/2010/main" val="26888525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Tablo 20">
            <a:extLst>
              <a:ext uri="{FF2B5EF4-FFF2-40B4-BE49-F238E27FC236}">
                <a16:creationId xmlns:a16="http://schemas.microsoft.com/office/drawing/2014/main" id="{D3235B00-4990-49B1-9373-38046AF00DFF}"/>
              </a:ext>
            </a:extLst>
          </p:cNvPr>
          <p:cNvGraphicFramePr>
            <a:graphicFrameLocks noGrp="1"/>
          </p:cNvGraphicFramePr>
          <p:nvPr>
            <p:extLst>
              <p:ext uri="{D42A27DB-BD31-4B8C-83A1-F6EECF244321}">
                <p14:modId xmlns:p14="http://schemas.microsoft.com/office/powerpoint/2010/main" val="3142315851"/>
              </p:ext>
            </p:extLst>
          </p:nvPr>
        </p:nvGraphicFramePr>
        <p:xfrm>
          <a:off x="63205" y="1439355"/>
          <a:ext cx="12075944" cy="2825855"/>
        </p:xfrm>
        <a:graphic>
          <a:graphicData uri="http://schemas.openxmlformats.org/drawingml/2006/table">
            <a:tbl>
              <a:tblPr firstRow="1" firstCol="1" bandRow="1">
                <a:tableStyleId>{5C22544A-7EE6-4342-B048-85BDC9FD1C3A}</a:tableStyleId>
              </a:tblPr>
              <a:tblGrid>
                <a:gridCol w="1772045">
                  <a:extLst>
                    <a:ext uri="{9D8B030D-6E8A-4147-A177-3AD203B41FA5}">
                      <a16:colId xmlns:a16="http://schemas.microsoft.com/office/drawing/2014/main" val="2564627808"/>
                    </a:ext>
                  </a:extLst>
                </a:gridCol>
                <a:gridCol w="1937426">
                  <a:extLst>
                    <a:ext uri="{9D8B030D-6E8A-4147-A177-3AD203B41FA5}">
                      <a16:colId xmlns:a16="http://schemas.microsoft.com/office/drawing/2014/main" val="3048014946"/>
                    </a:ext>
                  </a:extLst>
                </a:gridCol>
                <a:gridCol w="2186524">
                  <a:extLst>
                    <a:ext uri="{9D8B030D-6E8A-4147-A177-3AD203B41FA5}">
                      <a16:colId xmlns:a16="http://schemas.microsoft.com/office/drawing/2014/main" val="2577724729"/>
                    </a:ext>
                  </a:extLst>
                </a:gridCol>
                <a:gridCol w="1880539">
                  <a:extLst>
                    <a:ext uri="{9D8B030D-6E8A-4147-A177-3AD203B41FA5}">
                      <a16:colId xmlns:a16="http://schemas.microsoft.com/office/drawing/2014/main" val="3708009783"/>
                    </a:ext>
                  </a:extLst>
                </a:gridCol>
                <a:gridCol w="2040650">
                  <a:extLst>
                    <a:ext uri="{9D8B030D-6E8A-4147-A177-3AD203B41FA5}">
                      <a16:colId xmlns:a16="http://schemas.microsoft.com/office/drawing/2014/main" val="812310856"/>
                    </a:ext>
                  </a:extLst>
                </a:gridCol>
                <a:gridCol w="2258760">
                  <a:extLst>
                    <a:ext uri="{9D8B030D-6E8A-4147-A177-3AD203B41FA5}">
                      <a16:colId xmlns:a16="http://schemas.microsoft.com/office/drawing/2014/main" val="198867333"/>
                    </a:ext>
                  </a:extLst>
                </a:gridCol>
              </a:tblGrid>
              <a:tr h="355853">
                <a:tc gridSpan="3">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tr-TR" sz="1400" dirty="0">
                          <a:solidFill>
                            <a:schemeClr val="tx1"/>
                          </a:solidFill>
                          <a:effectLst/>
                          <a:latin typeface="Garamond" panose="02020404030301010803" pitchFamily="18" charset="0"/>
                        </a:rPr>
                        <a:t>PEK ALT SINIRINDAN</a:t>
                      </a:r>
                      <a:endParaRPr lang="tr-TR" sz="1400" b="1" kern="1200" dirty="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solidFill>
                      <a:schemeClr val="tx2">
                        <a:lumMod val="40000"/>
                        <a:lumOff val="60000"/>
                        <a:alpha val="40000"/>
                      </a:schemeClr>
                    </a:solidFill>
                  </a:tcPr>
                </a:tc>
                <a:tc hMerge="1">
                  <a:txBody>
                    <a:bodyPr/>
                    <a:lstStyle/>
                    <a:p>
                      <a:pPr marL="0" algn="ctr" defTabSz="914400" rtl="0" eaLnBrk="1" latinLnBrk="0" hangingPunct="1">
                        <a:lnSpc>
                          <a:spcPct val="107000"/>
                        </a:lnSpc>
                        <a:spcAft>
                          <a:spcPts val="0"/>
                        </a:spcAft>
                      </a:pPr>
                      <a:endParaRPr lang="tr-TR" sz="1300" b="1" kern="1200" dirty="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solidFill>
                      <a:schemeClr val="tx2">
                        <a:lumMod val="40000"/>
                        <a:lumOff val="60000"/>
                        <a:alpha val="58000"/>
                      </a:schemeClr>
                    </a:solidFill>
                  </a:tcPr>
                </a:tc>
                <a:tc hMerge="1">
                  <a:txBody>
                    <a:bodyPr/>
                    <a:lstStyle/>
                    <a:p>
                      <a:pPr marL="0" algn="ctr" defTabSz="914400" rtl="0" eaLnBrk="1" latinLnBrk="0" hangingPunct="1">
                        <a:lnSpc>
                          <a:spcPct val="107000"/>
                        </a:lnSpc>
                        <a:spcAft>
                          <a:spcPts val="0"/>
                        </a:spcAft>
                      </a:pPr>
                      <a:endParaRPr lang="tr-TR" sz="1300" b="1" kern="1200" dirty="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solidFill>
                      <a:schemeClr val="tx2">
                        <a:lumMod val="40000"/>
                        <a:lumOff val="60000"/>
                        <a:alpha val="58000"/>
                      </a:schemeClr>
                    </a:solidFill>
                  </a:tcPr>
                </a:tc>
                <a:tc gridSpan="3">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tr-TR" sz="1400" dirty="0">
                          <a:solidFill>
                            <a:schemeClr val="tx1"/>
                          </a:solidFill>
                          <a:effectLst/>
                          <a:latin typeface="Garamond" panose="02020404030301010803" pitchFamily="18" charset="0"/>
                        </a:rPr>
                        <a:t>PEK ÜST SINIRINDAN</a:t>
                      </a:r>
                      <a:endParaRPr lang="tr-TR" sz="14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1">
                        <a:alpha val="40000"/>
                      </a:schemeClr>
                    </a:solidFill>
                  </a:tcPr>
                </a:tc>
                <a:tc hMerge="1">
                  <a:txBody>
                    <a:bodyPr/>
                    <a:lstStyle/>
                    <a:p>
                      <a:pPr marL="0" algn="ctr" defTabSz="914400" rtl="0" eaLnBrk="1" latinLnBrk="0" hangingPunct="1">
                        <a:lnSpc>
                          <a:spcPct val="107000"/>
                        </a:lnSpc>
                        <a:spcAft>
                          <a:spcPts val="0"/>
                        </a:spcAft>
                      </a:pPr>
                      <a:endParaRPr lang="tr-TR" sz="1300" b="1" kern="1200" dirty="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solidFill>
                      <a:schemeClr val="accent1">
                        <a:alpha val="58000"/>
                      </a:schemeClr>
                    </a:solidFill>
                  </a:tcPr>
                </a:tc>
                <a:tc hMerge="1">
                  <a:txBody>
                    <a:bodyPr/>
                    <a:lstStyle/>
                    <a:p>
                      <a:pPr marL="0" algn="ctr" defTabSz="914400" rtl="0" eaLnBrk="1" latinLnBrk="0" hangingPunct="1">
                        <a:lnSpc>
                          <a:spcPct val="107000"/>
                        </a:lnSpc>
                        <a:spcAft>
                          <a:spcPts val="0"/>
                        </a:spcAft>
                      </a:pPr>
                      <a:endParaRPr lang="tr-TR" sz="1300" b="1" kern="1200" dirty="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solidFill>
                      <a:schemeClr val="accent1">
                        <a:alpha val="58000"/>
                      </a:schemeClr>
                    </a:solidFill>
                  </a:tcPr>
                </a:tc>
                <a:extLst>
                  <a:ext uri="{0D108BD9-81ED-4DB2-BD59-A6C34878D82A}">
                    <a16:rowId xmlns:a16="http://schemas.microsoft.com/office/drawing/2014/main" val="340633354"/>
                  </a:ext>
                </a:extLst>
              </a:tr>
              <a:tr h="306799">
                <a:tc gridSpan="6">
                  <a:txBody>
                    <a:bodyPr/>
                    <a:lstStyle/>
                    <a:p>
                      <a:pPr algn="ctr" fontAlgn="base">
                        <a:lnSpc>
                          <a:spcPct val="115000"/>
                        </a:lnSpc>
                        <a:spcAft>
                          <a:spcPts val="0"/>
                        </a:spcAft>
                      </a:pPr>
                      <a:r>
                        <a:rPr lang="tr-TR" sz="13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İMALAT DIŞI SEKTÖRLER</a:t>
                      </a:r>
                      <a:endParaRPr lang="tr-TR" sz="13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accent4">
                        <a:lumMod val="20000"/>
                        <a:lumOff val="80000"/>
                        <a:alpha val="40000"/>
                      </a:schemeClr>
                    </a:solidFill>
                  </a:tcPr>
                </a:tc>
                <a:tc hMerge="1">
                  <a:txBody>
                    <a:bodyPr/>
                    <a:lstStyle/>
                    <a:p>
                      <a:pPr algn="ctr" fontAlgn="base">
                        <a:lnSpc>
                          <a:spcPct val="115000"/>
                        </a:lnSpc>
                        <a:spcAft>
                          <a:spcPts val="0"/>
                        </a:spcAft>
                      </a:pP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tx2">
                        <a:lumMod val="40000"/>
                        <a:lumOff val="60000"/>
                        <a:alpha val="58000"/>
                      </a:schemeClr>
                    </a:solidFill>
                  </a:tcPr>
                </a:tc>
                <a:tc hMerge="1">
                  <a:txBody>
                    <a:bodyPr/>
                    <a:lstStyle/>
                    <a:p>
                      <a:pPr algn="ctr" fontAlgn="base">
                        <a:lnSpc>
                          <a:spcPct val="115000"/>
                        </a:lnSpc>
                        <a:spcAft>
                          <a:spcPts val="0"/>
                        </a:spcAft>
                      </a:pP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tx2">
                        <a:lumMod val="40000"/>
                        <a:lumOff val="60000"/>
                        <a:alpha val="58000"/>
                      </a:schemeClr>
                    </a:solidFill>
                  </a:tcPr>
                </a:tc>
                <a:tc hMerge="1">
                  <a:txBody>
                    <a:bodyPr/>
                    <a:lstStyle/>
                    <a:p>
                      <a:pPr marL="0" marR="0" lvl="0" indent="0" algn="ctr" defTabSz="914400" rtl="0" eaLnBrk="1" fontAlgn="base" latinLnBrk="0" hangingPunct="1">
                        <a:lnSpc>
                          <a:spcPct val="115000"/>
                        </a:lnSpc>
                        <a:spcBef>
                          <a:spcPts val="0"/>
                        </a:spcBef>
                        <a:spcAft>
                          <a:spcPts val="0"/>
                        </a:spcAft>
                        <a:buClrTx/>
                        <a:buSzTx/>
                        <a:buFontTx/>
                        <a:buNone/>
                        <a:tabLst/>
                        <a:defRPr/>
                      </a:pPr>
                      <a:endParaRPr lang="tr-TR" sz="1300" b="1" kern="12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accent4">
                        <a:alpha val="58000"/>
                      </a:schemeClr>
                    </a:solidFill>
                  </a:tcPr>
                </a:tc>
                <a:tc hMerge="1">
                  <a:txBody>
                    <a:bodyPr/>
                    <a:lstStyle/>
                    <a:p>
                      <a:endParaRPr lang="tr-TR"/>
                    </a:p>
                  </a:txBody>
                  <a:tcPr marL="68580" marR="68580" marT="0" marB="0">
                    <a:solidFill>
                      <a:schemeClr val="accent1">
                        <a:alpha val="58000"/>
                      </a:schemeClr>
                    </a:solidFill>
                  </a:tcPr>
                </a:tc>
                <a:tc hMerge="1">
                  <a:txBody>
                    <a:bodyPr/>
                    <a:lstStyle/>
                    <a:p>
                      <a:endParaRPr lang="tr-TR" dirty="0"/>
                    </a:p>
                  </a:txBody>
                  <a:tcPr marL="68580" marR="68580" marT="0" marB="0">
                    <a:solidFill>
                      <a:schemeClr val="accent1">
                        <a:alpha val="58000"/>
                      </a:schemeClr>
                    </a:solidFill>
                  </a:tcPr>
                </a:tc>
                <a:extLst>
                  <a:ext uri="{0D108BD9-81ED-4DB2-BD59-A6C34878D82A}">
                    <a16:rowId xmlns:a16="http://schemas.microsoft.com/office/drawing/2014/main" val="723532410"/>
                  </a:ext>
                </a:extLst>
              </a:tr>
              <a:tr h="511977">
                <a:tc>
                  <a:txBody>
                    <a:bodyPr/>
                    <a:lstStyle/>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TEŞVİKSİZ TUTAR</a:t>
                      </a:r>
                    </a:p>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(%37,75)</a:t>
                      </a:r>
                    </a:p>
                  </a:txBody>
                  <a:tcPr marL="68580" marR="68580" marT="0" marB="0" anchor="ctr">
                    <a:solidFill>
                      <a:schemeClr val="tx2">
                        <a:lumMod val="40000"/>
                        <a:lumOff val="60000"/>
                        <a:alpha val="58000"/>
                      </a:schemeClr>
                    </a:solidFill>
                  </a:tcPr>
                </a:tc>
                <a:tc>
                  <a:txBody>
                    <a:bodyPr/>
                    <a:lstStyle/>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  TUTARI</a:t>
                      </a:r>
                    </a:p>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(%4 + %8,375)</a:t>
                      </a:r>
                    </a:p>
                  </a:txBody>
                  <a:tcPr marL="68580" marR="68580" marT="0" marB="0" anchor="ctr">
                    <a:solidFill>
                      <a:schemeClr val="tx2">
                        <a:lumMod val="40000"/>
                        <a:lumOff val="60000"/>
                        <a:alpha val="58000"/>
                      </a:schemeClr>
                    </a:solidFill>
                  </a:tcPr>
                </a:tc>
                <a:tc>
                  <a:txBody>
                    <a:bodyPr/>
                    <a:lstStyle/>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 SONRASI TUTAR</a:t>
                      </a:r>
                    </a:p>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(%25,375)</a:t>
                      </a:r>
                    </a:p>
                  </a:txBody>
                  <a:tcPr marL="68580" marR="68580" marT="0" marB="0" anchor="ctr">
                    <a:solidFill>
                      <a:schemeClr val="tx2">
                        <a:lumMod val="40000"/>
                        <a:lumOff val="60000"/>
                        <a:alpha val="40000"/>
                      </a:schemeClr>
                    </a:solidFill>
                  </a:tcPr>
                </a:tc>
                <a:tc>
                  <a:txBody>
                    <a:bodyPr/>
                    <a:lstStyle/>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TEŞVİKSİZ TUTAR</a:t>
                      </a:r>
                    </a:p>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(%37,75)</a:t>
                      </a:r>
                    </a:p>
                  </a:txBody>
                  <a:tcPr marL="68580" marR="68580" marT="0" marB="0" anchor="ctr">
                    <a:solidFill>
                      <a:schemeClr val="accent1">
                        <a:alpha val="40000"/>
                      </a:schemeClr>
                    </a:solidFill>
                  </a:tcPr>
                </a:tc>
                <a:tc>
                  <a:txBody>
                    <a:bodyPr/>
                    <a:lstStyle/>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  TUTARI</a:t>
                      </a:r>
                    </a:p>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(%4 + %8,375)</a:t>
                      </a:r>
                    </a:p>
                  </a:txBody>
                  <a:tcPr marL="68580" marR="68580" marT="0" marB="0" anchor="ctr">
                    <a:solidFill>
                      <a:schemeClr val="accent1">
                        <a:alpha val="40000"/>
                      </a:schemeClr>
                    </a:solidFill>
                  </a:tcPr>
                </a:tc>
                <a:tc>
                  <a:txBody>
                    <a:bodyPr/>
                    <a:lstStyle/>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 SONRASI TUTAR</a:t>
                      </a:r>
                    </a:p>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(%25,375)</a:t>
                      </a:r>
                    </a:p>
                  </a:txBody>
                  <a:tcPr marL="68580" marR="68580" marT="0" marB="0" anchor="ctr">
                    <a:solidFill>
                      <a:schemeClr val="accent1">
                        <a:alpha val="40000"/>
                      </a:schemeClr>
                    </a:solidFill>
                  </a:tcPr>
                </a:tc>
                <a:extLst>
                  <a:ext uri="{0D108BD9-81ED-4DB2-BD59-A6C34878D82A}">
                    <a16:rowId xmlns:a16="http://schemas.microsoft.com/office/drawing/2014/main" val="2439625030"/>
                  </a:ext>
                </a:extLst>
              </a:tr>
              <a:tr h="412301">
                <a:tc>
                  <a:txBody>
                    <a:bodyPr/>
                    <a:lstStyle/>
                    <a:p>
                      <a:pPr marL="0" algn="ctr" defTabSz="914400" rtl="0" eaLnBrk="1" fontAlgn="ctr" latinLnBrk="0" hangingPunct="1">
                        <a:lnSpc>
                          <a:spcPct val="115000"/>
                        </a:lnSpc>
                        <a:spcAft>
                          <a:spcPts val="0"/>
                        </a:spcAft>
                      </a:pPr>
                      <a:r>
                        <a:rPr lang="tr-TR" sz="1500" b="1" kern="1200">
                          <a:solidFill>
                            <a:schemeClr val="bg1"/>
                          </a:solidFill>
                          <a:effectLst/>
                          <a:latin typeface="Garamond" panose="02020404030301010803" pitchFamily="18" charset="0"/>
                          <a:ea typeface="+mn-ea"/>
                          <a:cs typeface="+mn-cs"/>
                        </a:rPr>
                        <a:t>9.817,08 TL</a:t>
                      </a:r>
                    </a:p>
                  </a:txBody>
                  <a:tcPr marL="0" marR="0" marT="0" marB="0" anchor="ctr">
                    <a:solidFill>
                      <a:srgbClr val="00B050">
                        <a:alpha val="40000"/>
                      </a:srgbClr>
                    </a:solidFill>
                  </a:tcPr>
                </a:tc>
                <a:tc>
                  <a:txBody>
                    <a:bodyPr/>
                    <a:lstStyle/>
                    <a:p>
                      <a:pPr marL="0" algn="ctr" defTabSz="914400" rtl="0" eaLnBrk="1" fontAlgn="ctr" latinLnBrk="0" hangingPunct="1">
                        <a:lnSpc>
                          <a:spcPct val="115000"/>
                        </a:lnSpc>
                        <a:spcAft>
                          <a:spcPts val="0"/>
                        </a:spcAft>
                      </a:pPr>
                      <a:r>
                        <a:rPr lang="tr-TR" sz="1500" b="1" kern="1200">
                          <a:solidFill>
                            <a:schemeClr val="bg1"/>
                          </a:solidFill>
                          <a:effectLst/>
                          <a:latin typeface="Garamond" panose="02020404030301010803" pitchFamily="18" charset="0"/>
                          <a:ea typeface="+mn-ea"/>
                          <a:cs typeface="+mn-cs"/>
                        </a:rPr>
                        <a:t>3.218,18 TL</a:t>
                      </a:r>
                    </a:p>
                  </a:txBody>
                  <a:tcPr marL="0" marR="0" marT="0" marB="0" anchor="ctr">
                    <a:solidFill>
                      <a:srgbClr val="00B050">
                        <a:alpha val="40000"/>
                      </a:srgbClr>
                    </a:solidFill>
                  </a:tcPr>
                </a:tc>
                <a:tc>
                  <a:txBody>
                    <a:bodyPr/>
                    <a:lstStyle/>
                    <a:p>
                      <a:pPr marL="0" algn="ctr" defTabSz="914400" rtl="0" eaLnBrk="1" fontAlgn="ctr" latinLnBrk="0" hangingPunct="1">
                        <a:lnSpc>
                          <a:spcPct val="115000"/>
                        </a:lnSpc>
                        <a:spcAft>
                          <a:spcPts val="0"/>
                        </a:spcAft>
                      </a:pPr>
                      <a:r>
                        <a:rPr lang="tr-TR" sz="1500" b="1" kern="1200" dirty="0">
                          <a:solidFill>
                            <a:schemeClr val="bg1"/>
                          </a:solidFill>
                          <a:effectLst/>
                          <a:latin typeface="Garamond" panose="02020404030301010803" pitchFamily="18" charset="0"/>
                          <a:ea typeface="+mn-ea"/>
                          <a:cs typeface="+mn-cs"/>
                        </a:rPr>
                        <a:t>6.598,90 TL</a:t>
                      </a:r>
                    </a:p>
                  </a:txBody>
                  <a:tcPr marL="0" marR="0" marT="0" marB="0" anchor="ctr">
                    <a:solidFill>
                      <a:srgbClr val="00B050">
                        <a:alpha val="40000"/>
                      </a:srgbClr>
                    </a:solidFill>
                  </a:tcPr>
                </a:tc>
                <a:tc>
                  <a:txBody>
                    <a:bodyPr/>
                    <a:lstStyle/>
                    <a:p>
                      <a:pPr marL="0" algn="ctr" defTabSz="914400" rtl="0" eaLnBrk="1" fontAlgn="ctr" latinLnBrk="0" hangingPunct="1">
                        <a:lnSpc>
                          <a:spcPct val="115000"/>
                        </a:lnSpc>
                        <a:spcAft>
                          <a:spcPts val="0"/>
                        </a:spcAft>
                      </a:pPr>
                      <a:r>
                        <a:rPr lang="tr-TR" sz="1500" b="1" kern="1200" dirty="0">
                          <a:solidFill>
                            <a:schemeClr val="bg1"/>
                          </a:solidFill>
                          <a:effectLst/>
                          <a:latin typeface="Garamond" panose="02020404030301010803" pitchFamily="18" charset="0"/>
                          <a:ea typeface="+mn-ea"/>
                          <a:cs typeface="+mn-cs"/>
                        </a:rPr>
                        <a:t>73.628,13 TL</a:t>
                      </a:r>
                    </a:p>
                  </a:txBody>
                  <a:tcPr marL="0" marR="0" marT="0" marB="0" anchor="ctr">
                    <a:solidFill>
                      <a:srgbClr val="C00000">
                        <a:alpha val="40000"/>
                      </a:srgbClr>
                    </a:solidFill>
                  </a:tcPr>
                </a:tc>
                <a:tc>
                  <a:txBody>
                    <a:bodyPr/>
                    <a:lstStyle/>
                    <a:p>
                      <a:pPr marL="0" algn="ctr" defTabSz="914400" rtl="0" eaLnBrk="1" fontAlgn="ctr" latinLnBrk="0" hangingPunct="1">
                        <a:lnSpc>
                          <a:spcPct val="115000"/>
                        </a:lnSpc>
                        <a:spcAft>
                          <a:spcPts val="0"/>
                        </a:spcAft>
                      </a:pPr>
                      <a:r>
                        <a:rPr lang="tr-TR" sz="1500" b="1" kern="1200" dirty="0">
                          <a:solidFill>
                            <a:schemeClr val="bg1"/>
                          </a:solidFill>
                          <a:effectLst/>
                          <a:latin typeface="Garamond" panose="02020404030301010803" pitchFamily="18" charset="0"/>
                          <a:ea typeface="+mn-ea"/>
                          <a:cs typeface="+mn-cs"/>
                        </a:rPr>
                        <a:t>24.136,37 TL</a:t>
                      </a:r>
                    </a:p>
                  </a:txBody>
                  <a:tcPr marL="0" marR="0" marT="0" marB="0" anchor="ctr">
                    <a:solidFill>
                      <a:srgbClr val="C00000">
                        <a:alpha val="40000"/>
                      </a:srgbClr>
                    </a:solidFill>
                  </a:tcPr>
                </a:tc>
                <a:tc>
                  <a:txBody>
                    <a:bodyPr/>
                    <a:lstStyle/>
                    <a:p>
                      <a:pPr marL="0" algn="ctr" defTabSz="914400" rtl="0" eaLnBrk="1" fontAlgn="ctr" latinLnBrk="0" hangingPunct="1">
                        <a:lnSpc>
                          <a:spcPct val="115000"/>
                        </a:lnSpc>
                        <a:spcAft>
                          <a:spcPts val="0"/>
                        </a:spcAft>
                      </a:pPr>
                      <a:r>
                        <a:rPr lang="tr-TR" sz="1500" b="1" kern="1200" dirty="0">
                          <a:solidFill>
                            <a:schemeClr val="bg1"/>
                          </a:solidFill>
                          <a:effectLst/>
                          <a:latin typeface="Garamond" panose="02020404030301010803" pitchFamily="18" charset="0"/>
                          <a:ea typeface="+mn-ea"/>
                          <a:cs typeface="+mn-cs"/>
                        </a:rPr>
                        <a:t>49.491,76 TL</a:t>
                      </a:r>
                    </a:p>
                  </a:txBody>
                  <a:tcPr marL="0" marR="0" marT="0" marB="0" anchor="ctr">
                    <a:solidFill>
                      <a:srgbClr val="C00000">
                        <a:alpha val="40000"/>
                      </a:srgbClr>
                    </a:solidFill>
                  </a:tcPr>
                </a:tc>
                <a:extLst>
                  <a:ext uri="{0D108BD9-81ED-4DB2-BD59-A6C34878D82A}">
                    <a16:rowId xmlns:a16="http://schemas.microsoft.com/office/drawing/2014/main" val="2916590750"/>
                  </a:ext>
                </a:extLst>
              </a:tr>
              <a:tr h="255989">
                <a:tc gridSpan="6">
                  <a:txBody>
                    <a:bodyPr/>
                    <a:lstStyle/>
                    <a:p>
                      <a:pPr marL="0" algn="ctr" defTabSz="914400" rtl="0" eaLnBrk="1" fontAlgn="base" latinLnBrk="0" hangingPunct="1">
                        <a:lnSpc>
                          <a:spcPct val="115000"/>
                        </a:lnSpc>
                        <a:spcAft>
                          <a:spcPts val="0"/>
                        </a:spcAft>
                      </a:pPr>
                      <a:r>
                        <a:rPr lang="tr-TR" sz="1300" b="1" kern="12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İMALAT SEKTÖRÜ</a:t>
                      </a:r>
                      <a:endParaRPr lang="tr-TR" sz="1300" b="1" kern="12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accent4">
                        <a:lumMod val="20000"/>
                        <a:lumOff val="80000"/>
                        <a:alpha val="40000"/>
                      </a:schemeClr>
                    </a:solidFill>
                  </a:tcPr>
                </a:tc>
                <a:tc hMerge="1">
                  <a:txBody>
                    <a:bodyPr/>
                    <a:lstStyle/>
                    <a:p>
                      <a:pPr marL="0" algn="ctr" defTabSz="914400" rtl="0" eaLnBrk="1" latinLnBrk="0" hangingPunct="1">
                        <a:lnSpc>
                          <a:spcPct val="107000"/>
                        </a:lnSpc>
                        <a:spcAft>
                          <a:spcPts val="0"/>
                        </a:spcAft>
                      </a:pPr>
                      <a:endPar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solidFill>
                      <a:schemeClr val="tx2">
                        <a:lumMod val="40000"/>
                        <a:lumOff val="60000"/>
                        <a:alpha val="40000"/>
                      </a:schemeClr>
                    </a:solidFill>
                  </a:tcPr>
                </a:tc>
                <a:tc hMerge="1">
                  <a:txBody>
                    <a:bodyPr/>
                    <a:lstStyle/>
                    <a:p>
                      <a:pPr marL="0" algn="ctr" defTabSz="914400" rtl="0" eaLnBrk="1" latinLnBrk="0" hangingPunct="1">
                        <a:lnSpc>
                          <a:spcPct val="107000"/>
                        </a:lnSpc>
                        <a:spcAft>
                          <a:spcPts val="0"/>
                        </a:spcAft>
                      </a:pPr>
                      <a:endPar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solidFill>
                      <a:schemeClr val="tx2">
                        <a:lumMod val="40000"/>
                        <a:lumOff val="60000"/>
                        <a:alpha val="40000"/>
                      </a:schemeClr>
                    </a:solidFill>
                  </a:tcPr>
                </a:tc>
                <a:tc hMerge="1">
                  <a:txBody>
                    <a:bodyPr/>
                    <a:lstStyle/>
                    <a:p>
                      <a:pPr marL="0" marR="0" lvl="0" indent="0" algn="ctr" defTabSz="914400" rtl="0" eaLnBrk="1" fontAlgn="base" latinLnBrk="0" hangingPunct="1">
                        <a:lnSpc>
                          <a:spcPct val="115000"/>
                        </a:lnSpc>
                        <a:spcBef>
                          <a:spcPts val="0"/>
                        </a:spcBef>
                        <a:spcAft>
                          <a:spcPts val="0"/>
                        </a:spcAft>
                        <a:buClrTx/>
                        <a:buSzTx/>
                        <a:buFontTx/>
                        <a:buNone/>
                        <a:tabLst/>
                        <a:defRPr/>
                      </a:pPr>
                      <a:endParaRPr lang="tr-TR" sz="1300" b="1" kern="12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accent4">
                        <a:alpha val="58000"/>
                      </a:schemeClr>
                    </a:solidFill>
                  </a:tcPr>
                </a:tc>
                <a:tc hMerge="1">
                  <a:txBody>
                    <a:bodyPr/>
                    <a:lstStyle/>
                    <a:p>
                      <a:pPr marL="0" algn="ctr" defTabSz="914400" rtl="0" eaLnBrk="1" latinLnBrk="0" hangingPunct="1">
                        <a:lnSpc>
                          <a:spcPct val="107000"/>
                        </a:lnSpc>
                        <a:spcAft>
                          <a:spcPts val="0"/>
                        </a:spcAft>
                      </a:pPr>
                      <a:endPar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1">
                        <a:alpha val="40000"/>
                      </a:schemeClr>
                    </a:solidFill>
                  </a:tcPr>
                </a:tc>
                <a:tc hMerge="1">
                  <a:txBody>
                    <a:bodyPr/>
                    <a:lstStyle/>
                    <a:p>
                      <a:pPr marL="0" algn="ctr" defTabSz="914400" rtl="0" eaLnBrk="1" latinLnBrk="0" hangingPunct="1">
                        <a:lnSpc>
                          <a:spcPct val="107000"/>
                        </a:lnSpc>
                        <a:spcAft>
                          <a:spcPts val="0"/>
                        </a:spcAft>
                      </a:pPr>
                      <a:endPar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1">
                        <a:alpha val="40000"/>
                      </a:schemeClr>
                    </a:solidFill>
                  </a:tcPr>
                </a:tc>
                <a:extLst>
                  <a:ext uri="{0D108BD9-81ED-4DB2-BD59-A6C34878D82A}">
                    <a16:rowId xmlns:a16="http://schemas.microsoft.com/office/drawing/2014/main" val="3511928173"/>
                  </a:ext>
                </a:extLst>
              </a:tr>
              <a:tr h="570635">
                <a:tc>
                  <a:txBody>
                    <a:bodyPr/>
                    <a:lstStyle/>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TEŞVİKSİZ TUTAR</a:t>
                      </a:r>
                    </a:p>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(%37,75)</a:t>
                      </a:r>
                    </a:p>
                  </a:txBody>
                  <a:tcPr marL="68580" marR="68580" marT="0" marB="0" anchor="ctr">
                    <a:solidFill>
                      <a:schemeClr val="tx2">
                        <a:lumMod val="40000"/>
                        <a:lumOff val="60000"/>
                        <a:alpha val="40000"/>
                      </a:schemeClr>
                    </a:solidFill>
                  </a:tcPr>
                </a:tc>
                <a:tc>
                  <a:txBody>
                    <a:bodyPr/>
                    <a:lstStyle/>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  TUTARI</a:t>
                      </a:r>
                    </a:p>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(%5+%7,875)</a:t>
                      </a:r>
                    </a:p>
                  </a:txBody>
                  <a:tcPr marL="68580" marR="68580" marT="0" marB="0" anchor="ctr">
                    <a:solidFill>
                      <a:schemeClr val="tx2">
                        <a:lumMod val="40000"/>
                        <a:lumOff val="60000"/>
                        <a:alpha val="40000"/>
                      </a:schemeClr>
                    </a:solidFill>
                  </a:tcPr>
                </a:tc>
                <a:tc>
                  <a:txBody>
                    <a:bodyPr/>
                    <a:lstStyle/>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 SONRASI TUTAR</a:t>
                      </a:r>
                    </a:p>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(%24,875)</a:t>
                      </a:r>
                    </a:p>
                  </a:txBody>
                  <a:tcPr marL="68580" marR="68580" marT="0" marB="0" anchor="ctr">
                    <a:solidFill>
                      <a:schemeClr val="tx2">
                        <a:lumMod val="40000"/>
                        <a:lumOff val="60000"/>
                        <a:alpha val="40000"/>
                      </a:schemeClr>
                    </a:solidFill>
                  </a:tcPr>
                </a:tc>
                <a:tc>
                  <a:txBody>
                    <a:bodyPr/>
                    <a:lstStyle/>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TEŞVİKSİZ TUTAR</a:t>
                      </a:r>
                    </a:p>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(%37,75)</a:t>
                      </a:r>
                    </a:p>
                  </a:txBody>
                  <a:tcPr marL="68580" marR="68580" marT="0" marB="0" anchor="ctr">
                    <a:solidFill>
                      <a:schemeClr val="accent1">
                        <a:alpha val="40000"/>
                      </a:schemeClr>
                    </a:solidFill>
                  </a:tcPr>
                </a:tc>
                <a:tc>
                  <a:txBody>
                    <a:bodyPr/>
                    <a:lstStyle/>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  TUTARI</a:t>
                      </a:r>
                    </a:p>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(%5+%7,875)</a:t>
                      </a:r>
                    </a:p>
                  </a:txBody>
                  <a:tcPr marL="68580" marR="68580" marT="0" marB="0" anchor="ctr">
                    <a:solidFill>
                      <a:schemeClr val="accent1">
                        <a:alpha val="40000"/>
                      </a:schemeClr>
                    </a:solidFill>
                  </a:tcPr>
                </a:tc>
                <a:tc>
                  <a:txBody>
                    <a:bodyPr/>
                    <a:lstStyle/>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 SONRASI TUTAR</a:t>
                      </a:r>
                    </a:p>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(%24,875)</a:t>
                      </a:r>
                    </a:p>
                  </a:txBody>
                  <a:tcPr marL="68580" marR="68580" marT="0" marB="0" anchor="ctr">
                    <a:solidFill>
                      <a:schemeClr val="accent1">
                        <a:alpha val="40000"/>
                      </a:schemeClr>
                    </a:solidFill>
                  </a:tcPr>
                </a:tc>
                <a:extLst>
                  <a:ext uri="{0D108BD9-81ED-4DB2-BD59-A6C34878D82A}">
                    <a16:rowId xmlns:a16="http://schemas.microsoft.com/office/drawing/2014/main" val="3276680606"/>
                  </a:ext>
                </a:extLst>
              </a:tr>
              <a:tr h="412301">
                <a:tc>
                  <a:txBody>
                    <a:bodyPr/>
                    <a:lstStyle/>
                    <a:p>
                      <a:pPr marL="0" algn="ctr" defTabSz="914400" rtl="0" eaLnBrk="1" fontAlgn="ctr" latinLnBrk="0" hangingPunct="1">
                        <a:lnSpc>
                          <a:spcPct val="115000"/>
                        </a:lnSpc>
                        <a:spcAft>
                          <a:spcPts val="0"/>
                        </a:spcAft>
                      </a:pPr>
                      <a:r>
                        <a:rPr lang="tr-TR" sz="1500" b="1" kern="1200" dirty="0">
                          <a:solidFill>
                            <a:schemeClr val="bg1"/>
                          </a:solidFill>
                          <a:effectLst/>
                          <a:latin typeface="Garamond" panose="02020404030301010803" pitchFamily="18" charset="0"/>
                          <a:ea typeface="+mn-ea"/>
                          <a:cs typeface="+mn-cs"/>
                        </a:rPr>
                        <a:t>9.817,08 TL</a:t>
                      </a:r>
                    </a:p>
                  </a:txBody>
                  <a:tcPr marL="0" marR="0" marT="0" marB="0" anchor="ctr">
                    <a:solidFill>
                      <a:srgbClr val="00B050">
                        <a:alpha val="40000"/>
                      </a:srgbClr>
                    </a:solidFill>
                  </a:tcPr>
                </a:tc>
                <a:tc>
                  <a:txBody>
                    <a:bodyPr/>
                    <a:lstStyle/>
                    <a:p>
                      <a:pPr marL="0" algn="ctr" defTabSz="914400" rtl="0" eaLnBrk="1" fontAlgn="ctr" latinLnBrk="0" hangingPunct="1">
                        <a:lnSpc>
                          <a:spcPct val="115000"/>
                        </a:lnSpc>
                        <a:spcAft>
                          <a:spcPts val="0"/>
                        </a:spcAft>
                      </a:pPr>
                      <a:r>
                        <a:rPr lang="tr-TR" sz="1500" b="1" kern="1200" dirty="0">
                          <a:solidFill>
                            <a:schemeClr val="bg1"/>
                          </a:solidFill>
                          <a:effectLst/>
                          <a:latin typeface="Garamond" panose="02020404030301010803" pitchFamily="18" charset="0"/>
                          <a:ea typeface="+mn-ea"/>
                          <a:cs typeface="+mn-cs"/>
                        </a:rPr>
                        <a:t>3.348,21 TL</a:t>
                      </a:r>
                    </a:p>
                  </a:txBody>
                  <a:tcPr marL="0" marR="0" marT="0" marB="0" anchor="ctr">
                    <a:solidFill>
                      <a:srgbClr val="00B050">
                        <a:alpha val="40000"/>
                      </a:srgbClr>
                    </a:solidFill>
                  </a:tcPr>
                </a:tc>
                <a:tc>
                  <a:txBody>
                    <a:bodyPr/>
                    <a:lstStyle/>
                    <a:p>
                      <a:pPr marL="0" algn="ctr" defTabSz="914400" rtl="0" eaLnBrk="1" fontAlgn="ctr" latinLnBrk="0" hangingPunct="1">
                        <a:lnSpc>
                          <a:spcPct val="115000"/>
                        </a:lnSpc>
                        <a:spcAft>
                          <a:spcPts val="0"/>
                        </a:spcAft>
                      </a:pPr>
                      <a:r>
                        <a:rPr lang="tr-TR" sz="1500" b="1" kern="1200" dirty="0">
                          <a:solidFill>
                            <a:schemeClr val="bg1"/>
                          </a:solidFill>
                          <a:effectLst/>
                          <a:latin typeface="Garamond" panose="02020404030301010803" pitchFamily="18" charset="0"/>
                          <a:ea typeface="+mn-ea"/>
                          <a:cs typeface="+mn-cs"/>
                        </a:rPr>
                        <a:t>6.468,87 TL</a:t>
                      </a:r>
                    </a:p>
                  </a:txBody>
                  <a:tcPr marL="0" marR="0" marT="0" marB="0" anchor="ctr">
                    <a:solidFill>
                      <a:srgbClr val="00B050">
                        <a:alpha val="40000"/>
                      </a:srgbClr>
                    </a:solidFill>
                  </a:tcPr>
                </a:tc>
                <a:tc>
                  <a:txBody>
                    <a:bodyPr/>
                    <a:lstStyle/>
                    <a:p>
                      <a:pPr marL="0" algn="ctr" defTabSz="914400" rtl="0" eaLnBrk="1" fontAlgn="ctr" latinLnBrk="0" hangingPunct="1">
                        <a:lnSpc>
                          <a:spcPct val="115000"/>
                        </a:lnSpc>
                        <a:spcAft>
                          <a:spcPts val="0"/>
                        </a:spcAft>
                      </a:pPr>
                      <a:r>
                        <a:rPr lang="tr-TR" sz="1500" b="1" kern="1200" dirty="0">
                          <a:solidFill>
                            <a:schemeClr val="bg1"/>
                          </a:solidFill>
                          <a:effectLst/>
                          <a:latin typeface="Garamond" panose="02020404030301010803" pitchFamily="18" charset="0"/>
                          <a:ea typeface="+mn-ea"/>
                          <a:cs typeface="+mn-cs"/>
                        </a:rPr>
                        <a:t>73.628,13 TL</a:t>
                      </a:r>
                    </a:p>
                  </a:txBody>
                  <a:tcPr marL="0" marR="0" marT="0" marB="0" anchor="ctr">
                    <a:solidFill>
                      <a:srgbClr val="C00000">
                        <a:alpha val="40000"/>
                      </a:srgbClr>
                    </a:solidFill>
                  </a:tcPr>
                </a:tc>
                <a:tc>
                  <a:txBody>
                    <a:bodyPr/>
                    <a:lstStyle/>
                    <a:p>
                      <a:pPr marL="0" algn="ctr" defTabSz="914400" rtl="0" eaLnBrk="1" fontAlgn="ctr" latinLnBrk="0" hangingPunct="1">
                        <a:lnSpc>
                          <a:spcPct val="115000"/>
                        </a:lnSpc>
                        <a:spcAft>
                          <a:spcPts val="0"/>
                        </a:spcAft>
                      </a:pPr>
                      <a:r>
                        <a:rPr lang="tr-TR" sz="1500" b="1" kern="1200">
                          <a:solidFill>
                            <a:schemeClr val="bg1"/>
                          </a:solidFill>
                          <a:effectLst/>
                          <a:latin typeface="Garamond" panose="02020404030301010803" pitchFamily="18" charset="0"/>
                          <a:ea typeface="+mn-ea"/>
                          <a:cs typeface="+mn-cs"/>
                        </a:rPr>
                        <a:t>25.111,58 TL</a:t>
                      </a:r>
                    </a:p>
                  </a:txBody>
                  <a:tcPr marL="0" marR="0" marT="0" marB="0" anchor="ctr">
                    <a:solidFill>
                      <a:srgbClr val="C00000">
                        <a:alpha val="40000"/>
                      </a:srgbClr>
                    </a:solidFill>
                  </a:tcPr>
                </a:tc>
                <a:tc>
                  <a:txBody>
                    <a:bodyPr/>
                    <a:lstStyle/>
                    <a:p>
                      <a:pPr marL="0" algn="ctr" defTabSz="914400" rtl="0" eaLnBrk="1" fontAlgn="ctr" latinLnBrk="0" hangingPunct="1">
                        <a:lnSpc>
                          <a:spcPct val="115000"/>
                        </a:lnSpc>
                        <a:spcAft>
                          <a:spcPts val="0"/>
                        </a:spcAft>
                      </a:pPr>
                      <a:r>
                        <a:rPr lang="tr-TR" sz="1500" b="1" kern="1200" dirty="0">
                          <a:solidFill>
                            <a:schemeClr val="bg1"/>
                          </a:solidFill>
                          <a:effectLst/>
                          <a:latin typeface="Garamond" panose="02020404030301010803" pitchFamily="18" charset="0"/>
                          <a:ea typeface="+mn-ea"/>
                          <a:cs typeface="+mn-cs"/>
                        </a:rPr>
                        <a:t>48.516,55 TL</a:t>
                      </a:r>
                    </a:p>
                  </a:txBody>
                  <a:tcPr marL="0" marR="0" marT="0" marB="0" anchor="ctr">
                    <a:solidFill>
                      <a:srgbClr val="C00000">
                        <a:alpha val="40000"/>
                      </a:srgbClr>
                    </a:solidFill>
                  </a:tcPr>
                </a:tc>
                <a:extLst>
                  <a:ext uri="{0D108BD9-81ED-4DB2-BD59-A6C34878D82A}">
                    <a16:rowId xmlns:a16="http://schemas.microsoft.com/office/drawing/2014/main" val="2612646894"/>
                  </a:ext>
                </a:extLst>
              </a:tr>
            </a:tbl>
          </a:graphicData>
        </a:graphic>
      </p:graphicFrame>
      <p:graphicFrame>
        <p:nvGraphicFramePr>
          <p:cNvPr id="22" name="Tablo 21">
            <a:extLst>
              <a:ext uri="{FF2B5EF4-FFF2-40B4-BE49-F238E27FC236}">
                <a16:creationId xmlns:a16="http://schemas.microsoft.com/office/drawing/2014/main" id="{44839800-3FE7-4D18-8BC0-A784B2252D16}"/>
              </a:ext>
            </a:extLst>
          </p:cNvPr>
          <p:cNvGraphicFramePr>
            <a:graphicFrameLocks noGrp="1"/>
          </p:cNvGraphicFramePr>
          <p:nvPr>
            <p:extLst/>
          </p:nvPr>
        </p:nvGraphicFramePr>
        <p:xfrm>
          <a:off x="54107" y="1063559"/>
          <a:ext cx="12083786" cy="375797"/>
        </p:xfrm>
        <a:graphic>
          <a:graphicData uri="http://schemas.openxmlformats.org/drawingml/2006/table">
            <a:tbl>
              <a:tblPr firstRow="1" firstCol="1" bandRow="1">
                <a:tableStyleId>{5C22544A-7EE6-4342-B048-85BDC9FD1C3A}</a:tableStyleId>
              </a:tblPr>
              <a:tblGrid>
                <a:gridCol w="12083786">
                  <a:extLst>
                    <a:ext uri="{9D8B030D-6E8A-4147-A177-3AD203B41FA5}">
                      <a16:colId xmlns:a16="http://schemas.microsoft.com/office/drawing/2014/main" val="4060676655"/>
                    </a:ext>
                  </a:extLst>
                </a:gridCol>
              </a:tblGrid>
              <a:tr h="375797">
                <a:tc>
                  <a:txBody>
                    <a:bodyPr/>
                    <a:lstStyle/>
                    <a:p>
                      <a:pPr algn="l">
                        <a:lnSpc>
                          <a:spcPct val="107000"/>
                        </a:lnSpc>
                        <a:spcAft>
                          <a:spcPts val="0"/>
                        </a:spcAft>
                      </a:pPr>
                      <a:r>
                        <a:rPr lang="tr-TR" sz="1300" b="1" dirty="0">
                          <a:solidFill>
                            <a:srgbClr val="C00000"/>
                          </a:solidFill>
                          <a:effectLst/>
                          <a:latin typeface="Garamond" panose="02020404030301010803" pitchFamily="18" charset="0"/>
                        </a:rPr>
                        <a:t>RAKAMLARLA TEŞVİK ÖRNEKLERİ  (2025 Yılı Brüt Asgari Ücretine Göre)</a:t>
                      </a:r>
                    </a:p>
                  </a:txBody>
                  <a:tcPr marL="58408" marR="58408" marT="0" marB="0" anchor="ctr">
                    <a:solidFill>
                      <a:schemeClr val="accent6">
                        <a:lumMod val="75000"/>
                        <a:alpha val="42000"/>
                      </a:schemeClr>
                    </a:solidFill>
                  </a:tcPr>
                </a:tc>
                <a:extLst>
                  <a:ext uri="{0D108BD9-81ED-4DB2-BD59-A6C34878D82A}">
                    <a16:rowId xmlns:a16="http://schemas.microsoft.com/office/drawing/2014/main" val="850616689"/>
                  </a:ext>
                </a:extLst>
              </a:tr>
            </a:tbl>
          </a:graphicData>
        </a:graphic>
      </p:graphicFrame>
      <p:sp>
        <p:nvSpPr>
          <p:cNvPr id="6" name="Unvan 1">
            <a:extLst>
              <a:ext uri="{FF2B5EF4-FFF2-40B4-BE49-F238E27FC236}">
                <a16:creationId xmlns:a16="http://schemas.microsoft.com/office/drawing/2014/main" id="{72B204D0-D38B-4BFA-AFC3-E960CC56D64F}"/>
              </a:ext>
            </a:extLst>
          </p:cNvPr>
          <p:cNvSpPr txBox="1">
            <a:spLocks/>
          </p:cNvSpPr>
          <p:nvPr/>
        </p:nvSpPr>
        <p:spPr>
          <a:xfrm>
            <a:off x="3929063" y="88782"/>
            <a:ext cx="8231092" cy="701158"/>
          </a:xfrm>
          <a:prstGeom prst="rect">
            <a:avLst/>
          </a:prstGeom>
        </p:spPr>
        <p:txBody>
          <a:bodyPr vert="horz" lIns="91440" tIns="45720" rIns="91440" bIns="45720" rtlCol="0" anchor="ctr">
            <a:noAutofit/>
          </a:bodyPr>
          <a:lstStyle>
            <a:lvl1pPr algn="r">
              <a:lnSpc>
                <a:spcPct val="90000"/>
              </a:lnSpc>
              <a:spcBef>
                <a:spcPct val="0"/>
              </a:spcBef>
              <a:buNone/>
              <a:defRPr sz="3600" b="1">
                <a:solidFill>
                  <a:schemeClr val="bg1"/>
                </a:solidFill>
                <a:latin typeface="Garamond" panose="02020404030301010803" pitchFamily="18" charset="0"/>
                <a:ea typeface="+mj-ea"/>
                <a:cs typeface="+mj-cs"/>
              </a:defRPr>
            </a:lvl1pPr>
          </a:lstStyle>
          <a:p>
            <a:r>
              <a:rPr lang="tr-TR" sz="2800" dirty="0"/>
              <a:t> Araştırma, Geliştirme ve Tasarım Faaliyetlerine İlişkin Teşvik</a:t>
            </a:r>
          </a:p>
        </p:txBody>
      </p:sp>
    </p:spTree>
    <p:extLst>
      <p:ext uri="{BB962C8B-B14F-4D97-AF65-F5344CB8AC3E}">
        <p14:creationId xmlns:p14="http://schemas.microsoft.com/office/powerpoint/2010/main" val="10626511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Metin kutusu 14"/>
          <p:cNvSpPr txBox="1"/>
          <p:nvPr/>
        </p:nvSpPr>
        <p:spPr>
          <a:xfrm>
            <a:off x="4740167" y="1969252"/>
            <a:ext cx="184731" cy="369332"/>
          </a:xfrm>
          <a:prstGeom prst="rect">
            <a:avLst/>
          </a:prstGeom>
          <a:noFill/>
        </p:spPr>
        <p:txBody>
          <a:bodyPr wrap="none" rtlCol="0">
            <a:spAutoFit/>
          </a:bodyPr>
          <a:lstStyle/>
          <a:p>
            <a:endParaRPr lang="tr-TR">
              <a:latin typeface="Times New Roman" panose="02020603050405020304" pitchFamily="18" charset="0"/>
              <a:cs typeface="Times New Roman" panose="02020603050405020304" pitchFamily="18" charset="0"/>
            </a:endParaRPr>
          </a:p>
        </p:txBody>
      </p:sp>
      <p:sp>
        <p:nvSpPr>
          <p:cNvPr id="6" name="Unvan 1"/>
          <p:cNvSpPr>
            <a:spLocks noGrp="1"/>
          </p:cNvSpPr>
          <p:nvPr>
            <p:ph type="title"/>
          </p:nvPr>
        </p:nvSpPr>
        <p:spPr>
          <a:xfrm>
            <a:off x="838200" y="177527"/>
            <a:ext cx="11049000" cy="533508"/>
          </a:xfrm>
        </p:spPr>
        <p:txBody>
          <a:bodyPr>
            <a:noAutofit/>
          </a:bodyPr>
          <a:lstStyle/>
          <a:p>
            <a:pPr algn="r"/>
            <a:r>
              <a:rPr lang="tr-TR" sz="3600" b="1" dirty="0">
                <a:solidFill>
                  <a:schemeClr val="bg1"/>
                </a:solidFill>
                <a:latin typeface="Garamond" panose="02020404030301010803" pitchFamily="18" charset="0"/>
              </a:rPr>
              <a:t>Sigorta Primi Teşvikleri</a:t>
            </a:r>
          </a:p>
        </p:txBody>
      </p:sp>
      <p:sp>
        <p:nvSpPr>
          <p:cNvPr id="9" name="İçerik Yer Tutucusu 2">
            <a:extLst>
              <a:ext uri="{FF2B5EF4-FFF2-40B4-BE49-F238E27FC236}">
                <a16:creationId xmlns:a16="http://schemas.microsoft.com/office/drawing/2014/main" id="{38205B88-12CA-4A12-A2F1-77B1F1063F5B}"/>
              </a:ext>
            </a:extLst>
          </p:cNvPr>
          <p:cNvSpPr>
            <a:spLocks noGrp="1"/>
          </p:cNvSpPr>
          <p:nvPr>
            <p:ph idx="1"/>
          </p:nvPr>
        </p:nvSpPr>
        <p:spPr>
          <a:xfrm>
            <a:off x="327545" y="1069675"/>
            <a:ext cx="11559655" cy="4793244"/>
          </a:xfrm>
        </p:spPr>
        <p:txBody>
          <a:bodyPr>
            <a:noAutofit/>
          </a:bodyPr>
          <a:lstStyle/>
          <a:p>
            <a:pPr marL="288925" lvl="3" indent="0" algn="just">
              <a:lnSpc>
                <a:spcPct val="100000"/>
              </a:lnSpc>
              <a:spcBef>
                <a:spcPts val="0"/>
              </a:spcBef>
              <a:buClr>
                <a:srgbClr val="5B9BD5"/>
              </a:buClr>
              <a:buSzPct val="100000"/>
              <a:buNone/>
            </a:pPr>
            <a:r>
              <a:rPr lang="tr-TR" sz="2200" dirty="0">
                <a:solidFill>
                  <a:srgbClr val="002060"/>
                </a:solidFill>
                <a:latin typeface="Garamond" panose="02020404030301010803" pitchFamily="18" charset="0"/>
                <a:cs typeface="Times New Roman"/>
              </a:rPr>
              <a:t>5510 sayılı Kanun’un 4 üncü maddesinin birinci fıkrasının (a) bendi kapsamında sigortalı çalıştıran özel sektör işyeri işverenlerine yönelik;</a:t>
            </a:r>
          </a:p>
          <a:p>
            <a:pPr marL="1028700" lvl="3" indent="-342900" algn="just">
              <a:lnSpc>
                <a:spcPct val="100000"/>
              </a:lnSpc>
              <a:spcBef>
                <a:spcPts val="0"/>
              </a:spcBef>
              <a:buClr>
                <a:srgbClr val="5B9BD5"/>
              </a:buClr>
              <a:buSzPct val="100000"/>
              <a:buFont typeface="Wingdings" panose="05000000000000000000" pitchFamily="2" charset="2"/>
              <a:buChar char="ü"/>
            </a:pPr>
            <a:r>
              <a:rPr lang="tr-TR" sz="1900" dirty="0">
                <a:solidFill>
                  <a:srgbClr val="002060"/>
                </a:solidFill>
                <a:latin typeface="Garamond" panose="02020404030301010803" pitchFamily="18" charset="0"/>
                <a:cs typeface="Times New Roman"/>
              </a:rPr>
              <a:t>Kayıtlı istihdamın artırılması,</a:t>
            </a:r>
          </a:p>
          <a:p>
            <a:pPr marL="1028700" lvl="3" indent="-342900" algn="just">
              <a:lnSpc>
                <a:spcPct val="100000"/>
              </a:lnSpc>
              <a:spcBef>
                <a:spcPts val="0"/>
              </a:spcBef>
              <a:buClr>
                <a:srgbClr val="5B9BD5"/>
              </a:buClr>
              <a:buSzPct val="100000"/>
              <a:buFont typeface="Wingdings" panose="05000000000000000000" pitchFamily="2" charset="2"/>
              <a:buChar char="ü"/>
            </a:pPr>
            <a:r>
              <a:rPr lang="tr-TR" sz="1900" dirty="0">
                <a:solidFill>
                  <a:srgbClr val="002060"/>
                </a:solidFill>
                <a:latin typeface="Garamond" panose="02020404030301010803" pitchFamily="18" charset="0"/>
                <a:cs typeface="Times New Roman"/>
              </a:rPr>
              <a:t>Gönüllü uyumun ve düzenli prim ödeme kültürünün yaygınlaştırılması,</a:t>
            </a:r>
          </a:p>
          <a:p>
            <a:pPr marL="1028700" lvl="3" indent="-342900" algn="just">
              <a:lnSpc>
                <a:spcPct val="100000"/>
              </a:lnSpc>
              <a:spcBef>
                <a:spcPts val="0"/>
              </a:spcBef>
              <a:buClr>
                <a:srgbClr val="5B9BD5"/>
              </a:buClr>
              <a:buSzPct val="100000"/>
              <a:buFont typeface="Wingdings" panose="05000000000000000000" pitchFamily="2" charset="2"/>
              <a:buChar char="ü"/>
            </a:pPr>
            <a:r>
              <a:rPr lang="tr-TR" sz="1900" dirty="0">
                <a:solidFill>
                  <a:srgbClr val="002060"/>
                </a:solidFill>
                <a:latin typeface="Garamond" panose="02020404030301010803" pitchFamily="18" charset="0"/>
                <a:cs typeface="Times New Roman"/>
              </a:rPr>
              <a:t>Kadınlar, gençler ve engelliler gibi dezavantajlı grupların istihdamının artırılması,</a:t>
            </a:r>
          </a:p>
          <a:p>
            <a:pPr marL="1028700" lvl="3" indent="-342900" algn="just">
              <a:lnSpc>
                <a:spcPct val="100000"/>
              </a:lnSpc>
              <a:spcBef>
                <a:spcPts val="0"/>
              </a:spcBef>
              <a:buClr>
                <a:srgbClr val="5B9BD5"/>
              </a:buClr>
              <a:buSzPct val="100000"/>
              <a:buFont typeface="Wingdings" panose="05000000000000000000" pitchFamily="2" charset="2"/>
              <a:buChar char="ü"/>
            </a:pPr>
            <a:r>
              <a:rPr lang="tr-TR" sz="1900" dirty="0">
                <a:solidFill>
                  <a:srgbClr val="002060"/>
                </a:solidFill>
                <a:latin typeface="Garamond" panose="02020404030301010803" pitchFamily="18" charset="0"/>
                <a:cs typeface="Times New Roman"/>
              </a:rPr>
              <a:t>Bölgesel gelişmişlik düzeyi farklılıklarının azaltılması,</a:t>
            </a:r>
          </a:p>
          <a:p>
            <a:pPr marL="1028700" lvl="3" indent="-342900" algn="just">
              <a:lnSpc>
                <a:spcPct val="100000"/>
              </a:lnSpc>
              <a:spcBef>
                <a:spcPts val="0"/>
              </a:spcBef>
              <a:buClr>
                <a:srgbClr val="5B9BD5"/>
              </a:buClr>
              <a:buSzPct val="100000"/>
              <a:buFont typeface="Wingdings" panose="05000000000000000000" pitchFamily="2" charset="2"/>
              <a:buChar char="ü"/>
            </a:pPr>
            <a:r>
              <a:rPr lang="tr-TR" sz="1900" dirty="0">
                <a:solidFill>
                  <a:srgbClr val="002060"/>
                </a:solidFill>
                <a:latin typeface="Garamond" panose="02020404030301010803" pitchFamily="18" charset="0"/>
                <a:cs typeface="Times New Roman"/>
              </a:rPr>
              <a:t>Bölgesel, stratejik ve öncelikli yatırımların özendirilmesi</a:t>
            </a:r>
          </a:p>
          <a:p>
            <a:pPr marL="268288" lvl="3" indent="0" algn="just">
              <a:lnSpc>
                <a:spcPct val="100000"/>
              </a:lnSpc>
              <a:spcBef>
                <a:spcPts val="0"/>
              </a:spcBef>
              <a:buClr>
                <a:srgbClr val="5B9BD5"/>
              </a:buClr>
              <a:buSzPct val="100000"/>
              <a:buNone/>
            </a:pPr>
            <a:r>
              <a:rPr lang="tr-TR" sz="2200" dirty="0">
                <a:solidFill>
                  <a:srgbClr val="002060"/>
                </a:solidFill>
                <a:latin typeface="Garamond" panose="02020404030301010803" pitchFamily="18" charset="0"/>
                <a:cs typeface="Times New Roman"/>
              </a:rPr>
              <a:t>amaçlarıyla çeşitli sigorta primi teşvik, destek ve indirimleri uygulanmaktadır.</a:t>
            </a:r>
          </a:p>
          <a:p>
            <a:pPr marL="268288" lvl="3" indent="0" algn="just">
              <a:lnSpc>
                <a:spcPct val="100000"/>
              </a:lnSpc>
              <a:spcBef>
                <a:spcPts val="0"/>
              </a:spcBef>
              <a:buClr>
                <a:srgbClr val="5B9BD5"/>
              </a:buClr>
              <a:buSzPct val="100000"/>
              <a:buNone/>
            </a:pPr>
            <a:endParaRPr lang="tr-TR" sz="2200" dirty="0">
              <a:solidFill>
                <a:srgbClr val="002060"/>
              </a:solidFill>
              <a:latin typeface="Garamond" panose="02020404030301010803" pitchFamily="18" charset="0"/>
              <a:cs typeface="Times New Roman"/>
            </a:endParaRPr>
          </a:p>
          <a:p>
            <a:pPr marL="268288" lvl="3" indent="0" algn="just">
              <a:lnSpc>
                <a:spcPct val="100000"/>
              </a:lnSpc>
              <a:spcBef>
                <a:spcPts val="0"/>
              </a:spcBef>
              <a:buClr>
                <a:srgbClr val="5B9BD5"/>
              </a:buClr>
              <a:buSzPct val="100000"/>
              <a:buNone/>
            </a:pPr>
            <a:r>
              <a:rPr lang="tr-TR" sz="2200" dirty="0">
                <a:solidFill>
                  <a:srgbClr val="002060"/>
                </a:solidFill>
                <a:latin typeface="Garamond" panose="02020404030301010803" pitchFamily="18" charset="0"/>
                <a:cs typeface="Times New Roman"/>
              </a:rPr>
              <a:t>Bunun yanında primlerin düzenli ödenmesinin özendirilmesi ve genç girişimciliğinin teşvik edilmesi amaçlarıyla 5510 sayılı Kanun’un 4 üncü maddesinin birinci fıkrasının (b) bendi kapsamındaki sigortalılara yönelik de prim indirim ve destekleri uygulanmaktadır.</a:t>
            </a:r>
          </a:p>
        </p:txBody>
      </p:sp>
    </p:spTree>
    <p:extLst>
      <p:ext uri="{BB962C8B-B14F-4D97-AF65-F5344CB8AC3E}">
        <p14:creationId xmlns:p14="http://schemas.microsoft.com/office/powerpoint/2010/main" val="33834973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o 6">
            <a:extLst>
              <a:ext uri="{FF2B5EF4-FFF2-40B4-BE49-F238E27FC236}">
                <a16:creationId xmlns:a16="http://schemas.microsoft.com/office/drawing/2014/main" id="{94B8F031-E760-4D26-9D4A-1FCEEE222B34}"/>
              </a:ext>
            </a:extLst>
          </p:cNvPr>
          <p:cNvGraphicFramePr>
            <a:graphicFrameLocks noGrp="1"/>
          </p:cNvGraphicFramePr>
          <p:nvPr>
            <p:extLst>
              <p:ext uri="{D42A27DB-BD31-4B8C-83A1-F6EECF244321}">
                <p14:modId xmlns:p14="http://schemas.microsoft.com/office/powerpoint/2010/main" val="3706937664"/>
              </p:ext>
            </p:extLst>
          </p:nvPr>
        </p:nvGraphicFramePr>
        <p:xfrm>
          <a:off x="106957" y="900163"/>
          <a:ext cx="8042419" cy="518532"/>
        </p:xfrm>
        <a:graphic>
          <a:graphicData uri="http://schemas.openxmlformats.org/drawingml/2006/table">
            <a:tbl>
              <a:tblPr firstRow="1" firstCol="1" bandRow="1">
                <a:tableStyleId>{5C22544A-7EE6-4342-B048-85BDC9FD1C3A}</a:tableStyleId>
              </a:tblPr>
              <a:tblGrid>
                <a:gridCol w="1480837">
                  <a:extLst>
                    <a:ext uri="{9D8B030D-6E8A-4147-A177-3AD203B41FA5}">
                      <a16:colId xmlns:a16="http://schemas.microsoft.com/office/drawing/2014/main" val="1798935961"/>
                    </a:ext>
                  </a:extLst>
                </a:gridCol>
                <a:gridCol w="6561582">
                  <a:extLst>
                    <a:ext uri="{9D8B030D-6E8A-4147-A177-3AD203B41FA5}">
                      <a16:colId xmlns:a16="http://schemas.microsoft.com/office/drawing/2014/main" val="1330910578"/>
                    </a:ext>
                  </a:extLst>
                </a:gridCol>
              </a:tblGrid>
              <a:tr h="518532">
                <a:tc>
                  <a:txBody>
                    <a:bodyPr/>
                    <a:lstStyle/>
                    <a:p>
                      <a:pPr algn="just">
                        <a:lnSpc>
                          <a:spcPct val="107000"/>
                        </a:lnSpc>
                        <a:spcAft>
                          <a:spcPts val="0"/>
                        </a:spcAft>
                      </a:pPr>
                      <a:r>
                        <a:rPr lang="tr-TR" sz="1400" dirty="0">
                          <a:solidFill>
                            <a:srgbClr val="002060"/>
                          </a:solidFill>
                          <a:effectLst/>
                          <a:latin typeface="Garamond" panose="02020404030301010803" pitchFamily="18" charset="0"/>
                        </a:rPr>
                        <a:t>YASAL DAYANAK</a:t>
                      </a:r>
                      <a:endParaRPr lang="tr-TR" sz="1400" dirty="0">
                        <a:solidFill>
                          <a:srgbClr val="00206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7755" marR="57755" marT="0" marB="0" anchor="ctr">
                    <a:solidFill>
                      <a:schemeClr val="accent1">
                        <a:lumMod val="40000"/>
                        <a:lumOff val="60000"/>
                        <a:alpha val="60000"/>
                      </a:schemeClr>
                    </a:solidFill>
                  </a:tcPr>
                </a:tc>
                <a:tc>
                  <a:txBody>
                    <a:bodyPr/>
                    <a:lstStyle/>
                    <a:p>
                      <a:pPr algn="just">
                        <a:lnSpc>
                          <a:spcPct val="107000"/>
                        </a:lnSpc>
                        <a:spcAft>
                          <a:spcPts val="0"/>
                        </a:spcAft>
                      </a:pPr>
                      <a:r>
                        <a:rPr lang="tr-TR" sz="1300" b="1" kern="1200" dirty="0">
                          <a:solidFill>
                            <a:srgbClr val="002060"/>
                          </a:solidFill>
                          <a:effectLst/>
                          <a:latin typeface="Garamond" panose="02020404030301010803" pitchFamily="18" charset="0"/>
                          <a:ea typeface="+mn-ea"/>
                          <a:cs typeface="+mn-cs"/>
                        </a:rPr>
                        <a:t>5225 sayılı Kanun’un 5. maddesi, 2010/109 </a:t>
                      </a:r>
                      <a:r>
                        <a:rPr lang="tr-TR" sz="1300" b="1" kern="1200" dirty="0" err="1">
                          <a:solidFill>
                            <a:srgbClr val="002060"/>
                          </a:solidFill>
                          <a:effectLst/>
                          <a:latin typeface="Garamond" panose="02020404030301010803" pitchFamily="18" charset="0"/>
                          <a:ea typeface="+mn-ea"/>
                          <a:cs typeface="+mn-cs"/>
                        </a:rPr>
                        <a:t>No’lu</a:t>
                      </a:r>
                      <a:r>
                        <a:rPr lang="tr-TR" sz="1300" b="1" kern="1200" dirty="0">
                          <a:solidFill>
                            <a:srgbClr val="002060"/>
                          </a:solidFill>
                          <a:effectLst/>
                          <a:latin typeface="Garamond" panose="02020404030301010803" pitchFamily="18" charset="0"/>
                          <a:ea typeface="+mn-ea"/>
                          <a:cs typeface="+mn-cs"/>
                        </a:rPr>
                        <a:t> Genelge.</a:t>
                      </a:r>
                    </a:p>
                  </a:txBody>
                  <a:tcPr marL="68580" marR="68580" marT="0" marB="0" anchor="ctr">
                    <a:solidFill>
                      <a:schemeClr val="accent1">
                        <a:tint val="20000"/>
                        <a:alpha val="60000"/>
                      </a:schemeClr>
                    </a:solidFill>
                  </a:tcPr>
                </a:tc>
                <a:extLst>
                  <a:ext uri="{0D108BD9-81ED-4DB2-BD59-A6C34878D82A}">
                    <a16:rowId xmlns:a16="http://schemas.microsoft.com/office/drawing/2014/main" val="4115936388"/>
                  </a:ext>
                </a:extLst>
              </a:tr>
            </a:tbl>
          </a:graphicData>
        </a:graphic>
      </p:graphicFrame>
      <p:graphicFrame>
        <p:nvGraphicFramePr>
          <p:cNvPr id="8" name="Tablo 7">
            <a:extLst>
              <a:ext uri="{FF2B5EF4-FFF2-40B4-BE49-F238E27FC236}">
                <a16:creationId xmlns:a16="http://schemas.microsoft.com/office/drawing/2014/main" id="{29A551B6-369E-4DAF-AAA4-ED3A72B8FC39}"/>
              </a:ext>
            </a:extLst>
          </p:cNvPr>
          <p:cNvGraphicFramePr>
            <a:graphicFrameLocks noGrp="1"/>
          </p:cNvGraphicFramePr>
          <p:nvPr>
            <p:extLst>
              <p:ext uri="{D42A27DB-BD31-4B8C-83A1-F6EECF244321}">
                <p14:modId xmlns:p14="http://schemas.microsoft.com/office/powerpoint/2010/main" val="3609195728"/>
              </p:ext>
            </p:extLst>
          </p:nvPr>
        </p:nvGraphicFramePr>
        <p:xfrm>
          <a:off x="8149376" y="900163"/>
          <a:ext cx="4027720" cy="611478"/>
        </p:xfrm>
        <a:graphic>
          <a:graphicData uri="http://schemas.openxmlformats.org/drawingml/2006/table">
            <a:tbl>
              <a:tblPr firstRow="1" firstCol="1" bandRow="1">
                <a:tableStyleId>{5C22544A-7EE6-4342-B048-85BDC9FD1C3A}</a:tableStyleId>
              </a:tblPr>
              <a:tblGrid>
                <a:gridCol w="1414884">
                  <a:extLst>
                    <a:ext uri="{9D8B030D-6E8A-4147-A177-3AD203B41FA5}">
                      <a16:colId xmlns:a16="http://schemas.microsoft.com/office/drawing/2014/main" val="2643230235"/>
                    </a:ext>
                  </a:extLst>
                </a:gridCol>
                <a:gridCol w="1176823">
                  <a:extLst>
                    <a:ext uri="{9D8B030D-6E8A-4147-A177-3AD203B41FA5}">
                      <a16:colId xmlns:a16="http://schemas.microsoft.com/office/drawing/2014/main" val="1809252406"/>
                    </a:ext>
                  </a:extLst>
                </a:gridCol>
                <a:gridCol w="1436013">
                  <a:extLst>
                    <a:ext uri="{9D8B030D-6E8A-4147-A177-3AD203B41FA5}">
                      <a16:colId xmlns:a16="http://schemas.microsoft.com/office/drawing/2014/main" val="1446942998"/>
                    </a:ext>
                  </a:extLst>
                </a:gridCol>
              </a:tblGrid>
              <a:tr h="365585">
                <a:tc>
                  <a:txBody>
                    <a:bodyPr/>
                    <a:lstStyle/>
                    <a:p>
                      <a:pPr marL="0" algn="ctr" defTabSz="914400" rtl="0" eaLnBrk="1" latinLnBrk="0" hangingPunct="1">
                        <a:lnSpc>
                          <a:spcPct val="107000"/>
                        </a:lnSpc>
                        <a:spcAft>
                          <a:spcPts val="0"/>
                        </a:spcAft>
                      </a:pPr>
                      <a:r>
                        <a:rPr lang="tr-TR" sz="1100" b="1" kern="1200" dirty="0">
                          <a:solidFill>
                            <a:schemeClr val="tx2"/>
                          </a:solidFill>
                          <a:effectLst/>
                          <a:latin typeface="Garamond" panose="02020404030301010803" pitchFamily="18" charset="0"/>
                          <a:ea typeface="+mn-ea"/>
                          <a:cs typeface="+mn-cs"/>
                        </a:rPr>
                        <a:t>BAŞLAMA TARİHİ</a:t>
                      </a:r>
                    </a:p>
                  </a:txBody>
                  <a:tcPr marL="57755" marR="57755" marT="0" marB="0" anchor="ctr">
                    <a:solidFill>
                      <a:schemeClr val="accent6">
                        <a:lumMod val="75000"/>
                        <a:alpha val="60000"/>
                      </a:schemeClr>
                    </a:solidFill>
                  </a:tcPr>
                </a:tc>
                <a:tc>
                  <a:txBody>
                    <a:bodyPr/>
                    <a:lstStyle/>
                    <a:p>
                      <a:pPr marL="0" algn="ctr" defTabSz="914400" rtl="0" eaLnBrk="1" latinLnBrk="0" hangingPunct="1">
                        <a:lnSpc>
                          <a:spcPct val="107000"/>
                        </a:lnSpc>
                        <a:spcAft>
                          <a:spcPts val="0"/>
                        </a:spcAft>
                      </a:pPr>
                      <a:r>
                        <a:rPr lang="tr-TR" sz="1100" b="1" kern="1200" dirty="0">
                          <a:solidFill>
                            <a:schemeClr val="tx2"/>
                          </a:solidFill>
                          <a:effectLst/>
                          <a:latin typeface="Garamond" panose="02020404030301010803" pitchFamily="18" charset="0"/>
                          <a:ea typeface="+mn-ea"/>
                          <a:cs typeface="+mn-cs"/>
                        </a:rPr>
                        <a:t>BİTİŞ TARİHİ</a:t>
                      </a:r>
                    </a:p>
                  </a:txBody>
                  <a:tcPr marL="57755" marR="57755" marT="0" marB="0" anchor="ctr">
                    <a:solidFill>
                      <a:schemeClr val="accent6">
                        <a:lumMod val="75000"/>
                        <a:alpha val="60000"/>
                      </a:schemeClr>
                    </a:solidFill>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tr-TR" sz="1100" b="1" kern="1200" dirty="0">
                          <a:solidFill>
                            <a:schemeClr val="tx2"/>
                          </a:solidFill>
                          <a:effectLst/>
                          <a:latin typeface="Garamond" panose="02020404030301010803" pitchFamily="18" charset="0"/>
                          <a:ea typeface="+mn-ea"/>
                          <a:cs typeface="+mn-cs"/>
                        </a:rPr>
                        <a:t>BELGE KANUN NO</a:t>
                      </a:r>
                    </a:p>
                  </a:txBody>
                  <a:tcPr marL="57755" marR="57755" marT="0" marB="0" anchor="ctr">
                    <a:solidFill>
                      <a:schemeClr val="accent6">
                        <a:lumMod val="75000"/>
                        <a:alpha val="60000"/>
                      </a:schemeClr>
                    </a:solidFill>
                  </a:tcPr>
                </a:tc>
                <a:extLst>
                  <a:ext uri="{0D108BD9-81ED-4DB2-BD59-A6C34878D82A}">
                    <a16:rowId xmlns:a16="http://schemas.microsoft.com/office/drawing/2014/main" val="1774129938"/>
                  </a:ext>
                </a:extLst>
              </a:tr>
              <a:tr h="245893">
                <a:tc>
                  <a:txBody>
                    <a:bodyPr/>
                    <a:lstStyle/>
                    <a:p>
                      <a:pPr algn="ctr">
                        <a:lnSpc>
                          <a:spcPct val="107000"/>
                        </a:lnSpc>
                        <a:spcAft>
                          <a:spcPts val="0"/>
                        </a:spcAft>
                      </a:pPr>
                      <a:r>
                        <a:rPr lang="tr-TR" sz="1200" b="1" kern="1200" dirty="0">
                          <a:solidFill>
                            <a:schemeClr val="tx2"/>
                          </a:solidFill>
                          <a:effectLst/>
                          <a:latin typeface="Garamond" panose="02020404030301010803" pitchFamily="18" charset="0"/>
                          <a:ea typeface="+mn-ea"/>
                          <a:cs typeface="+mn-cs"/>
                        </a:rPr>
                        <a:t>01.08.2004</a:t>
                      </a:r>
                      <a:endParaRPr lang="tr-TR" sz="1200" b="1" dirty="0">
                        <a:solidFill>
                          <a:schemeClr val="tx2"/>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7755" marR="57755" marT="0" marB="0" anchor="ctr">
                    <a:solidFill>
                      <a:schemeClr val="tx2">
                        <a:lumMod val="40000"/>
                        <a:lumOff val="60000"/>
                        <a:alpha val="70000"/>
                      </a:schemeClr>
                    </a:solidFill>
                  </a:tcPr>
                </a:tc>
                <a:tc>
                  <a:txBody>
                    <a:bodyPr/>
                    <a:lstStyle/>
                    <a:p>
                      <a:pPr algn="ctr">
                        <a:lnSpc>
                          <a:spcPct val="107000"/>
                        </a:lnSpc>
                        <a:spcAft>
                          <a:spcPts val="0"/>
                        </a:spcAft>
                      </a:pPr>
                      <a:r>
                        <a:rPr lang="tr-TR" sz="1200" dirty="0">
                          <a:solidFill>
                            <a:schemeClr val="tx2"/>
                          </a:solidFill>
                          <a:effectLst/>
                          <a:latin typeface="Garamond" panose="02020404030301010803" pitchFamily="18" charset="0"/>
                          <a:ea typeface="Times New Roman" panose="02020603050405020304" pitchFamily="18" charset="0"/>
                          <a:cs typeface="Times New Roman" panose="02020603050405020304" pitchFamily="18" charset="0"/>
                        </a:rPr>
                        <a:t>-</a:t>
                      </a:r>
                    </a:p>
                  </a:txBody>
                  <a:tcPr marL="57755" marR="57755" marT="0" marB="0" anchor="ctr">
                    <a:solidFill>
                      <a:schemeClr val="tx2">
                        <a:lumMod val="40000"/>
                        <a:lumOff val="60000"/>
                        <a:alpha val="70000"/>
                      </a:schemeClr>
                    </a:solidFill>
                  </a:tcPr>
                </a:tc>
                <a:tc>
                  <a:txBody>
                    <a:bodyPr/>
                    <a:lstStyle/>
                    <a:p>
                      <a:pPr algn="ctr">
                        <a:lnSpc>
                          <a:spcPct val="107000"/>
                        </a:lnSpc>
                        <a:spcAft>
                          <a:spcPts val="0"/>
                        </a:spcAft>
                      </a:pPr>
                      <a:r>
                        <a:rPr lang="tr-TR" sz="1200" b="1" dirty="0">
                          <a:solidFill>
                            <a:schemeClr val="tx2"/>
                          </a:solidFill>
                          <a:effectLst/>
                          <a:latin typeface="Garamond" panose="02020404030301010803" pitchFamily="18" charset="0"/>
                          <a:ea typeface="Times New Roman" panose="02020603050405020304" pitchFamily="18" charset="0"/>
                          <a:cs typeface="Times New Roman" panose="02020603050405020304" pitchFamily="18" charset="0"/>
                        </a:rPr>
                        <a:t>55225-25225</a:t>
                      </a:r>
                    </a:p>
                  </a:txBody>
                  <a:tcPr marL="57755" marR="57755" marT="0" marB="0" anchor="ctr">
                    <a:solidFill>
                      <a:schemeClr val="tx2">
                        <a:lumMod val="40000"/>
                        <a:lumOff val="60000"/>
                        <a:alpha val="70000"/>
                      </a:schemeClr>
                    </a:solidFill>
                  </a:tcPr>
                </a:tc>
                <a:extLst>
                  <a:ext uri="{0D108BD9-81ED-4DB2-BD59-A6C34878D82A}">
                    <a16:rowId xmlns:a16="http://schemas.microsoft.com/office/drawing/2014/main" val="1721715383"/>
                  </a:ext>
                </a:extLst>
              </a:tr>
            </a:tbl>
          </a:graphicData>
        </a:graphic>
      </p:graphicFrame>
      <p:graphicFrame>
        <p:nvGraphicFramePr>
          <p:cNvPr id="9" name="Tablo 8">
            <a:extLst>
              <a:ext uri="{FF2B5EF4-FFF2-40B4-BE49-F238E27FC236}">
                <a16:creationId xmlns:a16="http://schemas.microsoft.com/office/drawing/2014/main" id="{56FA61AA-8E4C-4BF6-B30B-2780B98F4139}"/>
              </a:ext>
            </a:extLst>
          </p:cNvPr>
          <p:cNvGraphicFramePr>
            <a:graphicFrameLocks noGrp="1"/>
          </p:cNvGraphicFramePr>
          <p:nvPr>
            <p:extLst>
              <p:ext uri="{D42A27DB-BD31-4B8C-83A1-F6EECF244321}">
                <p14:modId xmlns:p14="http://schemas.microsoft.com/office/powerpoint/2010/main" val="3405529856"/>
              </p:ext>
            </p:extLst>
          </p:nvPr>
        </p:nvGraphicFramePr>
        <p:xfrm>
          <a:off x="106957" y="1516100"/>
          <a:ext cx="12053198" cy="629285"/>
        </p:xfrm>
        <a:graphic>
          <a:graphicData uri="http://schemas.openxmlformats.org/drawingml/2006/table">
            <a:tbl>
              <a:tblPr firstRow="1" firstCol="1" bandRow="1">
                <a:tableStyleId>{5C22544A-7EE6-4342-B048-85BDC9FD1C3A}</a:tableStyleId>
              </a:tblPr>
              <a:tblGrid>
                <a:gridCol w="1484442">
                  <a:extLst>
                    <a:ext uri="{9D8B030D-6E8A-4147-A177-3AD203B41FA5}">
                      <a16:colId xmlns:a16="http://schemas.microsoft.com/office/drawing/2014/main" val="1635233704"/>
                    </a:ext>
                  </a:extLst>
                </a:gridCol>
                <a:gridCol w="10568756">
                  <a:extLst>
                    <a:ext uri="{9D8B030D-6E8A-4147-A177-3AD203B41FA5}">
                      <a16:colId xmlns:a16="http://schemas.microsoft.com/office/drawing/2014/main" val="4095596175"/>
                    </a:ext>
                  </a:extLst>
                </a:gridCol>
              </a:tblGrid>
              <a:tr h="384495">
                <a:tc>
                  <a:txBody>
                    <a:bodyPr/>
                    <a:lstStyle/>
                    <a:p>
                      <a:pPr algn="just">
                        <a:lnSpc>
                          <a:spcPct val="107000"/>
                        </a:lnSpc>
                        <a:spcAft>
                          <a:spcPts val="0"/>
                        </a:spcAft>
                      </a:pPr>
                      <a:r>
                        <a:rPr lang="tr-TR" sz="1400" dirty="0">
                          <a:solidFill>
                            <a:srgbClr val="002060"/>
                          </a:solidFill>
                          <a:effectLst/>
                          <a:latin typeface="Garamond" panose="02020404030301010803" pitchFamily="18" charset="0"/>
                        </a:rPr>
                        <a:t>AÇIKLAMA</a:t>
                      </a:r>
                      <a:endParaRPr lang="tr-TR" sz="1400" dirty="0">
                        <a:solidFill>
                          <a:srgbClr val="00206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7755" marR="57755" marT="0" marB="0" anchor="ctr">
                    <a:solidFill>
                      <a:schemeClr val="accent5">
                        <a:lumMod val="20000"/>
                        <a:lumOff val="80000"/>
                      </a:schemeClr>
                    </a:solidFill>
                  </a:tcPr>
                </a:tc>
                <a:tc>
                  <a:txBody>
                    <a:bodyPr/>
                    <a:lstStyle/>
                    <a:p>
                      <a:pPr algn="just">
                        <a:lnSpc>
                          <a:spcPct val="107000"/>
                        </a:lnSpc>
                        <a:spcAft>
                          <a:spcPts val="0"/>
                        </a:spcAft>
                      </a:pPr>
                      <a:r>
                        <a:rPr lang="tr-TR" sz="1300" b="1" kern="1200" dirty="0">
                          <a:solidFill>
                            <a:srgbClr val="002060"/>
                          </a:solidFill>
                          <a:effectLst/>
                          <a:latin typeface="Garamond" panose="02020404030301010803" pitchFamily="18" charset="0"/>
                          <a:ea typeface="+mn-ea"/>
                          <a:cs typeface="+mn-cs"/>
                        </a:rPr>
                        <a:t>Kültür Yatırım Belgesi almış olan işyerlerinde fiilen çalışan sigortalıların prime esas kazançları üzerinden hesaplanan sigorta primi işveren hissesinin 3 yıl boyunca %50’si, Kültür Girişim Belgesi almış işyerlerinde fiilen çalışan sigortalıların ise prime esas kazançları üzerinden hesaplanan sigorta primi işveren hissesinin 7 yıl boyunca %25’i Kültür ve Turizm Bakanlığınca karşılanmaktadır. </a:t>
                      </a:r>
                    </a:p>
                  </a:txBody>
                  <a:tcPr marL="57755" marR="57755" marT="0" marB="0">
                    <a:solidFill>
                      <a:schemeClr val="accent1">
                        <a:tint val="20000"/>
                        <a:alpha val="60000"/>
                      </a:schemeClr>
                    </a:solidFill>
                  </a:tcPr>
                </a:tc>
                <a:extLst>
                  <a:ext uri="{0D108BD9-81ED-4DB2-BD59-A6C34878D82A}">
                    <a16:rowId xmlns:a16="http://schemas.microsoft.com/office/drawing/2014/main" val="2049017253"/>
                  </a:ext>
                </a:extLst>
              </a:tr>
            </a:tbl>
          </a:graphicData>
        </a:graphic>
      </p:graphicFrame>
      <p:graphicFrame>
        <p:nvGraphicFramePr>
          <p:cNvPr id="12" name="Tablo 11">
            <a:extLst>
              <a:ext uri="{FF2B5EF4-FFF2-40B4-BE49-F238E27FC236}">
                <a16:creationId xmlns:a16="http://schemas.microsoft.com/office/drawing/2014/main" id="{9FB24FC3-E54A-4A7A-87EC-7A15AFA3F2F4}"/>
              </a:ext>
            </a:extLst>
          </p:cNvPr>
          <p:cNvGraphicFramePr>
            <a:graphicFrameLocks noGrp="1"/>
          </p:cNvGraphicFramePr>
          <p:nvPr>
            <p:extLst>
              <p:ext uri="{D42A27DB-BD31-4B8C-83A1-F6EECF244321}">
                <p14:modId xmlns:p14="http://schemas.microsoft.com/office/powerpoint/2010/main" val="1422021635"/>
              </p:ext>
            </p:extLst>
          </p:nvPr>
        </p:nvGraphicFramePr>
        <p:xfrm>
          <a:off x="106957" y="2489613"/>
          <a:ext cx="12057746" cy="248178"/>
        </p:xfrm>
        <a:graphic>
          <a:graphicData uri="http://schemas.openxmlformats.org/drawingml/2006/table">
            <a:tbl>
              <a:tblPr firstRow="1" firstCol="1" bandRow="1">
                <a:tableStyleId>{5C22544A-7EE6-4342-B048-85BDC9FD1C3A}</a:tableStyleId>
              </a:tblPr>
              <a:tblGrid>
                <a:gridCol w="12057746">
                  <a:extLst>
                    <a:ext uri="{9D8B030D-6E8A-4147-A177-3AD203B41FA5}">
                      <a16:colId xmlns:a16="http://schemas.microsoft.com/office/drawing/2014/main" val="4060676655"/>
                    </a:ext>
                  </a:extLst>
                </a:gridCol>
              </a:tblGrid>
              <a:tr h="248178">
                <a:tc>
                  <a:txBody>
                    <a:bodyPr/>
                    <a:lstStyle/>
                    <a:p>
                      <a:pPr algn="l">
                        <a:lnSpc>
                          <a:spcPct val="107000"/>
                        </a:lnSpc>
                        <a:spcAft>
                          <a:spcPts val="0"/>
                        </a:spcAft>
                      </a:pPr>
                      <a:r>
                        <a:rPr lang="tr-TR" sz="1400" b="1" dirty="0">
                          <a:solidFill>
                            <a:srgbClr val="C00000"/>
                          </a:solidFill>
                          <a:effectLst/>
                          <a:latin typeface="Garamond" panose="02020404030301010803" pitchFamily="18" charset="0"/>
                        </a:rPr>
                        <a:t>TEŞVİKTEN YARARLANMA ŞARTLARI </a:t>
                      </a:r>
                      <a:endParaRPr lang="tr-TR" sz="1400" b="1" dirty="0">
                        <a:solidFill>
                          <a:srgbClr val="C0000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8408" marR="58408" marT="0" marB="0">
                    <a:solidFill>
                      <a:schemeClr val="accent6">
                        <a:lumMod val="75000"/>
                        <a:alpha val="42000"/>
                      </a:schemeClr>
                    </a:solidFill>
                  </a:tcPr>
                </a:tc>
                <a:extLst>
                  <a:ext uri="{0D108BD9-81ED-4DB2-BD59-A6C34878D82A}">
                    <a16:rowId xmlns:a16="http://schemas.microsoft.com/office/drawing/2014/main" val="850616689"/>
                  </a:ext>
                </a:extLst>
              </a:tr>
            </a:tbl>
          </a:graphicData>
        </a:graphic>
      </p:graphicFrame>
      <p:sp>
        <p:nvSpPr>
          <p:cNvPr id="18" name="Dikdörtgen 17">
            <a:extLst>
              <a:ext uri="{FF2B5EF4-FFF2-40B4-BE49-F238E27FC236}">
                <a16:creationId xmlns:a16="http://schemas.microsoft.com/office/drawing/2014/main" id="{C887CC10-7D33-4EAD-8340-ABAE85981394}"/>
              </a:ext>
            </a:extLst>
          </p:cNvPr>
          <p:cNvSpPr/>
          <p:nvPr/>
        </p:nvSpPr>
        <p:spPr>
          <a:xfrm>
            <a:off x="102409" y="2724357"/>
            <a:ext cx="12057746" cy="1169551"/>
          </a:xfrm>
          <a:prstGeom prst="rect">
            <a:avLst/>
          </a:prstGeom>
          <a:solidFill>
            <a:schemeClr val="accent5">
              <a:lumMod val="20000"/>
              <a:lumOff val="80000"/>
            </a:schemeClr>
          </a:solidFill>
        </p:spPr>
        <p:txBody>
          <a:bodyPr wrap="square">
            <a:spAutoFit/>
          </a:bodyPr>
          <a:lstStyle/>
          <a:p>
            <a:pPr marL="268288" lvl="0" indent="-268288" algn="just">
              <a:buFont typeface="Wingdings" panose="05000000000000000000" pitchFamily="2" charset="2"/>
              <a:buChar char=""/>
            </a:pPr>
            <a:r>
              <a:rPr lang="tr-TR" sz="1400" dirty="0">
                <a:solidFill>
                  <a:srgbClr val="002060"/>
                </a:solidFill>
                <a:latin typeface="Garamond" panose="02020404030301010803" pitchFamily="18" charset="0"/>
              </a:rPr>
              <a:t>Aylık prim ve hizmet belgesinin / muhtasar ve prim hizmet beyannamesinin yasal süresinde verilmesi,</a:t>
            </a:r>
          </a:p>
          <a:p>
            <a:pPr marL="268288" lvl="0" indent="-268288" algn="just">
              <a:buFont typeface="Wingdings" panose="05000000000000000000" pitchFamily="2" charset="2"/>
              <a:buChar char=""/>
            </a:pPr>
            <a:r>
              <a:rPr lang="tr-TR" sz="1400" dirty="0">
                <a:solidFill>
                  <a:srgbClr val="002060"/>
                </a:solidFill>
                <a:latin typeface="Garamond" panose="02020404030301010803" pitchFamily="18" charset="0"/>
              </a:rPr>
              <a:t>Türkiye genelinde prim, idari para cezası ve bunlara ilişkin gecikme zammı ve cezası borcu bulunmaması (varsa yapılandırılmış/tecil ve taksitlendirilmiş olması ve düzenli ödenmesi), </a:t>
            </a:r>
          </a:p>
          <a:p>
            <a:pPr marL="268288" lvl="0" indent="-268288" algn="just">
              <a:buFont typeface="Wingdings" panose="05000000000000000000" pitchFamily="2" charset="2"/>
              <a:buChar char=""/>
            </a:pPr>
            <a:r>
              <a:rPr lang="tr-TR" sz="1400" dirty="0">
                <a:solidFill>
                  <a:srgbClr val="002060"/>
                </a:solidFill>
                <a:latin typeface="Garamond" panose="02020404030301010803" pitchFamily="18" charset="0"/>
              </a:rPr>
              <a:t>İşverenin kurumlar vergisi mükellefi olması,</a:t>
            </a:r>
          </a:p>
          <a:p>
            <a:pPr marL="268288" lvl="0" indent="-268288" algn="just">
              <a:buFont typeface="Wingdings" panose="05000000000000000000" pitchFamily="2" charset="2"/>
              <a:buChar char=""/>
            </a:pPr>
            <a:r>
              <a:rPr lang="tr-TR" sz="1400" dirty="0">
                <a:solidFill>
                  <a:srgbClr val="002060"/>
                </a:solidFill>
                <a:latin typeface="Garamond" panose="02020404030301010803" pitchFamily="18" charset="0"/>
              </a:rPr>
              <a:t>Kültür ve Turizm Bakanlığından kültür yatırım veya girişim belgesi alınmış olması.</a:t>
            </a:r>
          </a:p>
        </p:txBody>
      </p:sp>
      <p:graphicFrame>
        <p:nvGraphicFramePr>
          <p:cNvPr id="19" name="Tablo 18">
            <a:extLst>
              <a:ext uri="{FF2B5EF4-FFF2-40B4-BE49-F238E27FC236}">
                <a16:creationId xmlns:a16="http://schemas.microsoft.com/office/drawing/2014/main" id="{1A7E520A-AD23-4845-836C-5D5387D8274B}"/>
              </a:ext>
            </a:extLst>
          </p:cNvPr>
          <p:cNvGraphicFramePr>
            <a:graphicFrameLocks noGrp="1"/>
          </p:cNvGraphicFramePr>
          <p:nvPr>
            <p:extLst>
              <p:ext uri="{D42A27DB-BD31-4B8C-83A1-F6EECF244321}">
                <p14:modId xmlns:p14="http://schemas.microsoft.com/office/powerpoint/2010/main" val="3186206355"/>
              </p:ext>
            </p:extLst>
          </p:nvPr>
        </p:nvGraphicFramePr>
        <p:xfrm>
          <a:off x="93310" y="3940559"/>
          <a:ext cx="12078852" cy="248178"/>
        </p:xfrm>
        <a:graphic>
          <a:graphicData uri="http://schemas.openxmlformats.org/drawingml/2006/table">
            <a:tbl>
              <a:tblPr firstRow="1" firstCol="1" bandRow="1">
                <a:tableStyleId>{5C22544A-7EE6-4342-B048-85BDC9FD1C3A}</a:tableStyleId>
              </a:tblPr>
              <a:tblGrid>
                <a:gridCol w="12078852">
                  <a:extLst>
                    <a:ext uri="{9D8B030D-6E8A-4147-A177-3AD203B41FA5}">
                      <a16:colId xmlns:a16="http://schemas.microsoft.com/office/drawing/2014/main" val="4060676655"/>
                    </a:ext>
                  </a:extLst>
                </a:gridCol>
              </a:tblGrid>
              <a:tr h="248178">
                <a:tc>
                  <a:txBody>
                    <a:bodyPr/>
                    <a:lstStyle/>
                    <a:p>
                      <a:pPr algn="l">
                        <a:lnSpc>
                          <a:spcPct val="107000"/>
                        </a:lnSpc>
                        <a:spcAft>
                          <a:spcPts val="0"/>
                        </a:spcAft>
                      </a:pPr>
                      <a:r>
                        <a:rPr lang="tr-TR" sz="1400" b="1" dirty="0">
                          <a:solidFill>
                            <a:srgbClr val="C00000"/>
                          </a:solidFill>
                          <a:effectLst/>
                          <a:latin typeface="Garamond" panose="02020404030301010803" pitchFamily="18" charset="0"/>
                        </a:rPr>
                        <a:t>NOTLAR</a:t>
                      </a:r>
                      <a:endParaRPr lang="tr-TR" sz="1400" b="1" dirty="0">
                        <a:solidFill>
                          <a:srgbClr val="C0000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8408" marR="58408" marT="0" marB="0">
                    <a:solidFill>
                      <a:schemeClr val="accent6">
                        <a:lumMod val="75000"/>
                        <a:alpha val="42000"/>
                      </a:schemeClr>
                    </a:solidFill>
                  </a:tcPr>
                </a:tc>
                <a:extLst>
                  <a:ext uri="{0D108BD9-81ED-4DB2-BD59-A6C34878D82A}">
                    <a16:rowId xmlns:a16="http://schemas.microsoft.com/office/drawing/2014/main" val="850616689"/>
                  </a:ext>
                </a:extLst>
              </a:tr>
            </a:tbl>
          </a:graphicData>
        </a:graphic>
      </p:graphicFrame>
      <p:sp>
        <p:nvSpPr>
          <p:cNvPr id="20" name="Dikdörtgen 19">
            <a:extLst>
              <a:ext uri="{FF2B5EF4-FFF2-40B4-BE49-F238E27FC236}">
                <a16:creationId xmlns:a16="http://schemas.microsoft.com/office/drawing/2014/main" id="{DFEAC37A-C6E0-4EE2-8DB6-AB7473EBF1E7}"/>
              </a:ext>
            </a:extLst>
          </p:cNvPr>
          <p:cNvSpPr/>
          <p:nvPr/>
        </p:nvSpPr>
        <p:spPr>
          <a:xfrm>
            <a:off x="102408" y="4165381"/>
            <a:ext cx="12065069" cy="523220"/>
          </a:xfrm>
          <a:prstGeom prst="rect">
            <a:avLst/>
          </a:prstGeom>
          <a:solidFill>
            <a:schemeClr val="accent5">
              <a:lumMod val="20000"/>
              <a:lumOff val="80000"/>
            </a:schemeClr>
          </a:solidFill>
        </p:spPr>
        <p:txBody>
          <a:bodyPr wrap="square">
            <a:spAutoFit/>
          </a:bodyPr>
          <a:lstStyle/>
          <a:p>
            <a:pPr marL="268288" indent="-268288" algn="just">
              <a:buFont typeface="Wingdings" panose="05000000000000000000" pitchFamily="2" charset="2"/>
              <a:buChar char=""/>
            </a:pPr>
            <a:r>
              <a:rPr lang="tr-TR" sz="1400" dirty="0">
                <a:solidFill>
                  <a:srgbClr val="002060"/>
                </a:solidFill>
                <a:latin typeface="Garamond" panose="02020404030301010803" pitchFamily="18" charset="0"/>
              </a:rPr>
              <a:t>Öncelikle 4 puan prim indirimi (imalat sektöründe 5 puan) uygulanmakta, daha sonra kalan işveren payının yarısı veya dörtte biri hesaplanarak indirim uygulanmaktadır.</a:t>
            </a:r>
          </a:p>
          <a:p>
            <a:pPr marL="268288" indent="-268288" algn="just">
              <a:buFont typeface="Wingdings" panose="05000000000000000000" pitchFamily="2" charset="2"/>
              <a:buChar char=""/>
            </a:pPr>
            <a:r>
              <a:rPr lang="tr-TR" sz="1400" dirty="0">
                <a:solidFill>
                  <a:srgbClr val="002060"/>
                </a:solidFill>
                <a:latin typeface="Garamond" panose="02020404030301010803" pitchFamily="18" charset="0"/>
              </a:rPr>
              <a:t>Sosyal güvenlik destek primine tabi çalışan sigortalılardan ve yurtdışında çalıştırılan sigortalılardan dolayı bu teşvikten yararlanılamaz. </a:t>
            </a:r>
            <a:endParaRPr lang="tr-TR" sz="1400" b="1" dirty="0">
              <a:solidFill>
                <a:schemeClr val="accent5">
                  <a:lumMod val="50000"/>
                </a:schemeClr>
              </a:solidFill>
            </a:endParaRPr>
          </a:p>
        </p:txBody>
      </p:sp>
      <p:sp>
        <p:nvSpPr>
          <p:cNvPr id="13" name="Unvan 1">
            <a:extLst>
              <a:ext uri="{FF2B5EF4-FFF2-40B4-BE49-F238E27FC236}">
                <a16:creationId xmlns:a16="http://schemas.microsoft.com/office/drawing/2014/main" id="{C0C094AE-0893-4412-B9FF-E0B4514EB7D5}"/>
              </a:ext>
            </a:extLst>
          </p:cNvPr>
          <p:cNvSpPr txBox="1">
            <a:spLocks/>
          </p:cNvSpPr>
          <p:nvPr/>
        </p:nvSpPr>
        <p:spPr>
          <a:xfrm>
            <a:off x="3586163" y="88782"/>
            <a:ext cx="8573992" cy="701158"/>
          </a:xfrm>
          <a:prstGeom prst="rect">
            <a:avLst/>
          </a:prstGeom>
        </p:spPr>
        <p:txBody>
          <a:bodyPr vert="horz" lIns="91440" tIns="45720" rIns="91440" bIns="45720" rtlCol="0" anchor="ctr">
            <a:noAutofit/>
          </a:bodyPr>
          <a:lstStyle>
            <a:lvl1pPr algn="r">
              <a:lnSpc>
                <a:spcPct val="90000"/>
              </a:lnSpc>
              <a:spcBef>
                <a:spcPct val="0"/>
              </a:spcBef>
              <a:buNone/>
              <a:defRPr sz="3600" b="1">
                <a:solidFill>
                  <a:schemeClr val="bg1"/>
                </a:solidFill>
                <a:latin typeface="Garamond" panose="02020404030301010803" pitchFamily="18" charset="0"/>
                <a:ea typeface="+mj-ea"/>
                <a:cs typeface="+mj-cs"/>
              </a:defRPr>
            </a:lvl1pPr>
          </a:lstStyle>
          <a:p>
            <a:r>
              <a:rPr lang="tr-TR" sz="2800" dirty="0"/>
              <a:t> Kültür Yatırımları ve Girişimlerine Yönelik Sigorta Primi Teşviki</a:t>
            </a:r>
          </a:p>
        </p:txBody>
      </p:sp>
    </p:spTree>
    <p:extLst>
      <p:ext uri="{BB962C8B-B14F-4D97-AF65-F5344CB8AC3E}">
        <p14:creationId xmlns:p14="http://schemas.microsoft.com/office/powerpoint/2010/main" val="17667856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Tablo 20">
            <a:extLst>
              <a:ext uri="{FF2B5EF4-FFF2-40B4-BE49-F238E27FC236}">
                <a16:creationId xmlns:a16="http://schemas.microsoft.com/office/drawing/2014/main" id="{D3235B00-4990-49B1-9373-38046AF00DFF}"/>
              </a:ext>
            </a:extLst>
          </p:cNvPr>
          <p:cNvGraphicFramePr>
            <a:graphicFrameLocks noGrp="1"/>
          </p:cNvGraphicFramePr>
          <p:nvPr>
            <p:extLst>
              <p:ext uri="{D42A27DB-BD31-4B8C-83A1-F6EECF244321}">
                <p14:modId xmlns:p14="http://schemas.microsoft.com/office/powerpoint/2010/main" val="3567182758"/>
              </p:ext>
            </p:extLst>
          </p:nvPr>
        </p:nvGraphicFramePr>
        <p:xfrm>
          <a:off x="63205" y="1264513"/>
          <a:ext cx="12075943" cy="4877695"/>
        </p:xfrm>
        <a:graphic>
          <a:graphicData uri="http://schemas.openxmlformats.org/drawingml/2006/table">
            <a:tbl>
              <a:tblPr firstRow="1" firstCol="1" bandRow="1">
                <a:tableStyleId>{5C22544A-7EE6-4342-B048-85BDC9FD1C3A}</a:tableStyleId>
              </a:tblPr>
              <a:tblGrid>
                <a:gridCol w="1772045">
                  <a:extLst>
                    <a:ext uri="{9D8B030D-6E8A-4147-A177-3AD203B41FA5}">
                      <a16:colId xmlns:a16="http://schemas.microsoft.com/office/drawing/2014/main" val="2564627808"/>
                    </a:ext>
                  </a:extLst>
                </a:gridCol>
                <a:gridCol w="1937426">
                  <a:extLst>
                    <a:ext uri="{9D8B030D-6E8A-4147-A177-3AD203B41FA5}">
                      <a16:colId xmlns:a16="http://schemas.microsoft.com/office/drawing/2014/main" val="3048014946"/>
                    </a:ext>
                  </a:extLst>
                </a:gridCol>
                <a:gridCol w="2186523">
                  <a:extLst>
                    <a:ext uri="{9D8B030D-6E8A-4147-A177-3AD203B41FA5}">
                      <a16:colId xmlns:a16="http://schemas.microsoft.com/office/drawing/2014/main" val="2577724729"/>
                    </a:ext>
                  </a:extLst>
                </a:gridCol>
                <a:gridCol w="1880539">
                  <a:extLst>
                    <a:ext uri="{9D8B030D-6E8A-4147-A177-3AD203B41FA5}">
                      <a16:colId xmlns:a16="http://schemas.microsoft.com/office/drawing/2014/main" val="3708009783"/>
                    </a:ext>
                  </a:extLst>
                </a:gridCol>
                <a:gridCol w="2040650">
                  <a:extLst>
                    <a:ext uri="{9D8B030D-6E8A-4147-A177-3AD203B41FA5}">
                      <a16:colId xmlns:a16="http://schemas.microsoft.com/office/drawing/2014/main" val="812310856"/>
                    </a:ext>
                  </a:extLst>
                </a:gridCol>
                <a:gridCol w="2258760">
                  <a:extLst>
                    <a:ext uri="{9D8B030D-6E8A-4147-A177-3AD203B41FA5}">
                      <a16:colId xmlns:a16="http://schemas.microsoft.com/office/drawing/2014/main" val="198867333"/>
                    </a:ext>
                  </a:extLst>
                </a:gridCol>
              </a:tblGrid>
              <a:tr h="306316">
                <a:tc gridSpan="3">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tr-TR" sz="1200" dirty="0">
                          <a:solidFill>
                            <a:schemeClr val="tx1"/>
                          </a:solidFill>
                          <a:effectLst/>
                          <a:latin typeface="Garamond" panose="02020404030301010803" pitchFamily="18" charset="0"/>
                        </a:rPr>
                        <a:t>PEK ALT SINIRINDAN</a:t>
                      </a:r>
                      <a:endParaRPr lang="tr-TR" sz="1200" b="1" kern="1200" dirty="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solidFill>
                      <a:schemeClr val="tx2">
                        <a:lumMod val="40000"/>
                        <a:lumOff val="60000"/>
                        <a:alpha val="40000"/>
                      </a:schemeClr>
                    </a:solidFill>
                  </a:tcPr>
                </a:tc>
                <a:tc hMerge="1">
                  <a:txBody>
                    <a:bodyPr/>
                    <a:lstStyle/>
                    <a:p>
                      <a:pPr marL="0" algn="ctr" defTabSz="914400" rtl="0" eaLnBrk="1" latinLnBrk="0" hangingPunct="1">
                        <a:lnSpc>
                          <a:spcPct val="107000"/>
                        </a:lnSpc>
                        <a:spcAft>
                          <a:spcPts val="0"/>
                        </a:spcAft>
                      </a:pPr>
                      <a:endParaRPr lang="tr-TR" sz="1300" b="1" kern="1200" dirty="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solidFill>
                      <a:schemeClr val="tx2">
                        <a:lumMod val="40000"/>
                        <a:lumOff val="60000"/>
                        <a:alpha val="58000"/>
                      </a:schemeClr>
                    </a:solidFill>
                  </a:tcPr>
                </a:tc>
                <a:tc hMerge="1">
                  <a:txBody>
                    <a:bodyPr/>
                    <a:lstStyle/>
                    <a:p>
                      <a:pPr marL="0" algn="ctr" defTabSz="914400" rtl="0" eaLnBrk="1" latinLnBrk="0" hangingPunct="1">
                        <a:lnSpc>
                          <a:spcPct val="107000"/>
                        </a:lnSpc>
                        <a:spcAft>
                          <a:spcPts val="0"/>
                        </a:spcAft>
                      </a:pPr>
                      <a:endParaRPr lang="tr-TR" sz="1300" b="1" kern="1200" dirty="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solidFill>
                      <a:schemeClr val="tx2">
                        <a:lumMod val="40000"/>
                        <a:lumOff val="60000"/>
                        <a:alpha val="58000"/>
                      </a:schemeClr>
                    </a:solidFill>
                  </a:tcPr>
                </a:tc>
                <a:tc gridSpan="3">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tr-TR" sz="1200" dirty="0">
                          <a:solidFill>
                            <a:schemeClr val="tx1"/>
                          </a:solidFill>
                          <a:effectLst/>
                          <a:latin typeface="Garamond" panose="02020404030301010803" pitchFamily="18" charset="0"/>
                        </a:rPr>
                        <a:t>PEK ÜST SINIRINDAN</a:t>
                      </a:r>
                      <a:endParaRPr lang="tr-TR" sz="12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1">
                        <a:alpha val="40000"/>
                      </a:schemeClr>
                    </a:solidFill>
                  </a:tcPr>
                </a:tc>
                <a:tc hMerge="1">
                  <a:txBody>
                    <a:bodyPr/>
                    <a:lstStyle/>
                    <a:p>
                      <a:pPr marL="0" algn="ctr" defTabSz="914400" rtl="0" eaLnBrk="1" latinLnBrk="0" hangingPunct="1">
                        <a:lnSpc>
                          <a:spcPct val="107000"/>
                        </a:lnSpc>
                        <a:spcAft>
                          <a:spcPts val="0"/>
                        </a:spcAft>
                      </a:pPr>
                      <a:endParaRPr lang="tr-TR" sz="1300" b="1" kern="1200" dirty="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solidFill>
                      <a:schemeClr val="accent1">
                        <a:alpha val="58000"/>
                      </a:schemeClr>
                    </a:solidFill>
                  </a:tcPr>
                </a:tc>
                <a:tc hMerge="1">
                  <a:txBody>
                    <a:bodyPr/>
                    <a:lstStyle/>
                    <a:p>
                      <a:pPr marL="0" algn="ctr" defTabSz="914400" rtl="0" eaLnBrk="1" latinLnBrk="0" hangingPunct="1">
                        <a:lnSpc>
                          <a:spcPct val="107000"/>
                        </a:lnSpc>
                        <a:spcAft>
                          <a:spcPts val="0"/>
                        </a:spcAft>
                      </a:pPr>
                      <a:endParaRPr lang="tr-TR" sz="1300" b="1" kern="1200" dirty="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solidFill>
                      <a:schemeClr val="accent1">
                        <a:alpha val="58000"/>
                      </a:schemeClr>
                    </a:solidFill>
                  </a:tcPr>
                </a:tc>
                <a:extLst>
                  <a:ext uri="{0D108BD9-81ED-4DB2-BD59-A6C34878D82A}">
                    <a16:rowId xmlns:a16="http://schemas.microsoft.com/office/drawing/2014/main" val="340633354"/>
                  </a:ext>
                </a:extLst>
              </a:tr>
              <a:tr h="201695">
                <a:tc gridSpan="6">
                  <a:txBody>
                    <a:bodyPr/>
                    <a:lstStyle/>
                    <a:p>
                      <a:pPr algn="ctr" fontAlgn="base">
                        <a:lnSpc>
                          <a:spcPct val="115000"/>
                        </a:lnSpc>
                        <a:spcAft>
                          <a:spcPts val="0"/>
                        </a:spcAft>
                      </a:pPr>
                      <a:r>
                        <a:rPr lang="tr-TR" sz="12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YATIRIM İMALAT DIŞI SEKTÖRLER</a:t>
                      </a:r>
                      <a:endParaRPr lang="tr-TR" sz="12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accent4">
                        <a:lumMod val="20000"/>
                        <a:lumOff val="80000"/>
                        <a:alpha val="40000"/>
                      </a:schemeClr>
                    </a:solidFill>
                  </a:tcPr>
                </a:tc>
                <a:tc hMerge="1">
                  <a:txBody>
                    <a:bodyPr/>
                    <a:lstStyle/>
                    <a:p>
                      <a:pPr algn="ctr" fontAlgn="base">
                        <a:lnSpc>
                          <a:spcPct val="115000"/>
                        </a:lnSpc>
                        <a:spcAft>
                          <a:spcPts val="0"/>
                        </a:spcAft>
                      </a:pP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tx2">
                        <a:lumMod val="40000"/>
                        <a:lumOff val="60000"/>
                        <a:alpha val="58000"/>
                      </a:schemeClr>
                    </a:solidFill>
                  </a:tcPr>
                </a:tc>
                <a:tc hMerge="1">
                  <a:txBody>
                    <a:bodyPr/>
                    <a:lstStyle/>
                    <a:p>
                      <a:pPr algn="ctr" fontAlgn="base">
                        <a:lnSpc>
                          <a:spcPct val="115000"/>
                        </a:lnSpc>
                        <a:spcAft>
                          <a:spcPts val="0"/>
                        </a:spcAft>
                      </a:pP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tx2">
                        <a:lumMod val="40000"/>
                        <a:lumOff val="60000"/>
                        <a:alpha val="58000"/>
                      </a:schemeClr>
                    </a:solidFill>
                  </a:tcPr>
                </a:tc>
                <a:tc hMerge="1">
                  <a:txBody>
                    <a:bodyPr/>
                    <a:lstStyle/>
                    <a:p>
                      <a:pPr marL="0" marR="0" lvl="0" indent="0" algn="ctr" defTabSz="914400" rtl="0" eaLnBrk="1" fontAlgn="base" latinLnBrk="0" hangingPunct="1">
                        <a:lnSpc>
                          <a:spcPct val="115000"/>
                        </a:lnSpc>
                        <a:spcBef>
                          <a:spcPts val="0"/>
                        </a:spcBef>
                        <a:spcAft>
                          <a:spcPts val="0"/>
                        </a:spcAft>
                        <a:buClrTx/>
                        <a:buSzTx/>
                        <a:buFontTx/>
                        <a:buNone/>
                        <a:tabLst/>
                        <a:defRPr/>
                      </a:pPr>
                      <a:endParaRPr lang="tr-TR" sz="1300" b="1" kern="12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accent4">
                        <a:alpha val="58000"/>
                      </a:schemeClr>
                    </a:solidFill>
                  </a:tcPr>
                </a:tc>
                <a:tc hMerge="1">
                  <a:txBody>
                    <a:bodyPr/>
                    <a:lstStyle/>
                    <a:p>
                      <a:endParaRPr lang="tr-TR"/>
                    </a:p>
                  </a:txBody>
                  <a:tcPr marL="68580" marR="68580" marT="0" marB="0">
                    <a:solidFill>
                      <a:schemeClr val="accent1">
                        <a:alpha val="58000"/>
                      </a:schemeClr>
                    </a:solidFill>
                  </a:tcPr>
                </a:tc>
                <a:tc hMerge="1">
                  <a:txBody>
                    <a:bodyPr/>
                    <a:lstStyle/>
                    <a:p>
                      <a:endParaRPr lang="tr-TR" dirty="0"/>
                    </a:p>
                  </a:txBody>
                  <a:tcPr marL="68580" marR="68580" marT="0" marB="0">
                    <a:solidFill>
                      <a:schemeClr val="accent1">
                        <a:alpha val="58000"/>
                      </a:schemeClr>
                    </a:solidFill>
                  </a:tcPr>
                </a:tc>
                <a:extLst>
                  <a:ext uri="{0D108BD9-81ED-4DB2-BD59-A6C34878D82A}">
                    <a16:rowId xmlns:a16="http://schemas.microsoft.com/office/drawing/2014/main" val="723532410"/>
                  </a:ext>
                </a:extLst>
              </a:tr>
              <a:tr h="548913">
                <a:tc>
                  <a:txBody>
                    <a:bodyPr/>
                    <a:lstStyle/>
                    <a:p>
                      <a:pPr marL="0" algn="ctr" defTabSz="914400" rtl="0" eaLnBrk="1" latinLnBrk="0" hangingPunct="1">
                        <a:lnSpc>
                          <a:spcPct val="107000"/>
                        </a:lnSpc>
                        <a:spcAft>
                          <a:spcPts val="0"/>
                        </a:spcAft>
                      </a:pPr>
                      <a:r>
                        <a:rPr lang="tr-TR" sz="12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TEŞVİKSİZ TUTAR</a:t>
                      </a:r>
                    </a:p>
                    <a:p>
                      <a:pPr marL="0" algn="ctr" defTabSz="914400" rtl="0" eaLnBrk="1" latinLnBrk="0" hangingPunct="1">
                        <a:lnSpc>
                          <a:spcPct val="107000"/>
                        </a:lnSpc>
                        <a:spcAft>
                          <a:spcPts val="0"/>
                        </a:spcAft>
                      </a:pPr>
                      <a:r>
                        <a:rPr lang="tr-TR" sz="12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(%37,75)</a:t>
                      </a:r>
                    </a:p>
                  </a:txBody>
                  <a:tcPr marL="68580" marR="68580" marT="0" marB="0" anchor="ctr">
                    <a:solidFill>
                      <a:schemeClr val="tx2">
                        <a:lumMod val="40000"/>
                        <a:lumOff val="60000"/>
                        <a:alpha val="40000"/>
                      </a:schemeClr>
                    </a:solidFill>
                  </a:tcPr>
                </a:tc>
                <a:tc>
                  <a:txBody>
                    <a:bodyPr/>
                    <a:lstStyle/>
                    <a:p>
                      <a:pPr marL="0" algn="ctr" defTabSz="914400" rtl="0" eaLnBrk="1" latinLnBrk="0" hangingPunct="1">
                        <a:lnSpc>
                          <a:spcPct val="107000"/>
                        </a:lnSpc>
                        <a:spcAft>
                          <a:spcPts val="0"/>
                        </a:spcAft>
                      </a:pPr>
                      <a:r>
                        <a:rPr lang="tr-TR" sz="12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  TUTARI</a:t>
                      </a:r>
                    </a:p>
                    <a:p>
                      <a:pPr marL="0" algn="ctr" defTabSz="914400" rtl="0" eaLnBrk="1" latinLnBrk="0" hangingPunct="1">
                        <a:lnSpc>
                          <a:spcPct val="107000"/>
                        </a:lnSpc>
                        <a:spcAft>
                          <a:spcPts val="0"/>
                        </a:spcAft>
                      </a:pPr>
                      <a:r>
                        <a:rPr lang="tr-TR" sz="12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(%4 + %8,375)</a:t>
                      </a:r>
                    </a:p>
                  </a:txBody>
                  <a:tcPr marL="68580" marR="68580" marT="0" marB="0" anchor="ctr">
                    <a:solidFill>
                      <a:schemeClr val="tx2">
                        <a:lumMod val="40000"/>
                        <a:lumOff val="60000"/>
                        <a:alpha val="40000"/>
                      </a:schemeClr>
                    </a:solidFill>
                  </a:tcPr>
                </a:tc>
                <a:tc>
                  <a:txBody>
                    <a:bodyPr/>
                    <a:lstStyle/>
                    <a:p>
                      <a:pPr marL="0" algn="ctr" defTabSz="914400" rtl="0" eaLnBrk="1" latinLnBrk="0" hangingPunct="1">
                        <a:lnSpc>
                          <a:spcPct val="107000"/>
                        </a:lnSpc>
                        <a:spcAft>
                          <a:spcPts val="0"/>
                        </a:spcAft>
                      </a:pPr>
                      <a:r>
                        <a:rPr lang="tr-TR" sz="12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 SONRASI TUTAR</a:t>
                      </a:r>
                    </a:p>
                    <a:p>
                      <a:pPr marL="0" algn="ctr" defTabSz="914400" rtl="0" eaLnBrk="1" latinLnBrk="0" hangingPunct="1">
                        <a:lnSpc>
                          <a:spcPct val="107000"/>
                        </a:lnSpc>
                        <a:spcAft>
                          <a:spcPts val="0"/>
                        </a:spcAft>
                      </a:pPr>
                      <a:r>
                        <a:rPr lang="tr-TR" sz="12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(%25,375)</a:t>
                      </a:r>
                    </a:p>
                  </a:txBody>
                  <a:tcPr marL="68580" marR="68580" marT="0" marB="0" anchor="ctr">
                    <a:solidFill>
                      <a:schemeClr val="tx2">
                        <a:lumMod val="40000"/>
                        <a:lumOff val="60000"/>
                        <a:alpha val="40000"/>
                      </a:schemeClr>
                    </a:solidFill>
                  </a:tcPr>
                </a:tc>
                <a:tc>
                  <a:txBody>
                    <a:bodyPr/>
                    <a:lstStyle/>
                    <a:p>
                      <a:pPr marL="0" algn="ctr" defTabSz="914400" rtl="0" eaLnBrk="1" latinLnBrk="0" hangingPunct="1">
                        <a:lnSpc>
                          <a:spcPct val="107000"/>
                        </a:lnSpc>
                        <a:spcAft>
                          <a:spcPts val="0"/>
                        </a:spcAft>
                      </a:pPr>
                      <a:r>
                        <a:rPr lang="tr-TR" sz="12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TEŞVİKSİZ TUTAR</a:t>
                      </a:r>
                    </a:p>
                    <a:p>
                      <a:pPr marL="0" algn="ctr" defTabSz="914400" rtl="0" eaLnBrk="1" latinLnBrk="0" hangingPunct="1">
                        <a:lnSpc>
                          <a:spcPct val="107000"/>
                        </a:lnSpc>
                        <a:spcAft>
                          <a:spcPts val="0"/>
                        </a:spcAft>
                      </a:pPr>
                      <a:r>
                        <a:rPr lang="tr-TR" sz="12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(%37,75)</a:t>
                      </a:r>
                    </a:p>
                  </a:txBody>
                  <a:tcPr marL="68580" marR="68580" marT="0" marB="0" anchor="ctr">
                    <a:solidFill>
                      <a:schemeClr val="accent1">
                        <a:alpha val="40000"/>
                      </a:schemeClr>
                    </a:solidFill>
                  </a:tcPr>
                </a:tc>
                <a:tc>
                  <a:txBody>
                    <a:bodyPr/>
                    <a:lstStyle/>
                    <a:p>
                      <a:pPr marL="0" algn="ctr" defTabSz="914400" rtl="0" eaLnBrk="1" latinLnBrk="0" hangingPunct="1">
                        <a:lnSpc>
                          <a:spcPct val="107000"/>
                        </a:lnSpc>
                        <a:spcAft>
                          <a:spcPts val="0"/>
                        </a:spcAft>
                      </a:pPr>
                      <a:r>
                        <a:rPr lang="tr-TR" sz="12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  TUTARI</a:t>
                      </a:r>
                    </a:p>
                    <a:p>
                      <a:pPr marL="0" algn="ctr" defTabSz="914400" rtl="0" eaLnBrk="1" latinLnBrk="0" hangingPunct="1">
                        <a:lnSpc>
                          <a:spcPct val="107000"/>
                        </a:lnSpc>
                        <a:spcAft>
                          <a:spcPts val="0"/>
                        </a:spcAft>
                      </a:pPr>
                      <a:r>
                        <a:rPr lang="tr-TR" sz="12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(%4 + %8,375)</a:t>
                      </a:r>
                    </a:p>
                  </a:txBody>
                  <a:tcPr marL="68580" marR="68580" marT="0" marB="0" anchor="ctr">
                    <a:solidFill>
                      <a:schemeClr val="accent1">
                        <a:alpha val="40000"/>
                      </a:schemeClr>
                    </a:solidFill>
                  </a:tcPr>
                </a:tc>
                <a:tc>
                  <a:txBody>
                    <a:bodyPr/>
                    <a:lstStyle/>
                    <a:p>
                      <a:pPr marL="0" algn="ctr" defTabSz="914400" rtl="0" eaLnBrk="1" latinLnBrk="0" hangingPunct="1">
                        <a:lnSpc>
                          <a:spcPct val="107000"/>
                        </a:lnSpc>
                        <a:spcAft>
                          <a:spcPts val="0"/>
                        </a:spcAft>
                      </a:pPr>
                      <a:r>
                        <a:rPr lang="tr-TR" sz="12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 SONRASI TUTAR</a:t>
                      </a:r>
                    </a:p>
                    <a:p>
                      <a:pPr marL="0" algn="ctr" defTabSz="914400" rtl="0" eaLnBrk="1" latinLnBrk="0" hangingPunct="1">
                        <a:lnSpc>
                          <a:spcPct val="107000"/>
                        </a:lnSpc>
                        <a:spcAft>
                          <a:spcPts val="0"/>
                        </a:spcAft>
                      </a:pPr>
                      <a:r>
                        <a:rPr lang="tr-TR" sz="12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(%25,375)</a:t>
                      </a:r>
                    </a:p>
                  </a:txBody>
                  <a:tcPr marL="68580" marR="68580" marT="0" marB="0" anchor="ctr">
                    <a:solidFill>
                      <a:schemeClr val="accent1">
                        <a:alpha val="40000"/>
                      </a:schemeClr>
                    </a:solidFill>
                  </a:tcPr>
                </a:tc>
                <a:extLst>
                  <a:ext uri="{0D108BD9-81ED-4DB2-BD59-A6C34878D82A}">
                    <a16:rowId xmlns:a16="http://schemas.microsoft.com/office/drawing/2014/main" val="2439625030"/>
                  </a:ext>
                </a:extLst>
              </a:tr>
              <a:tr h="354906">
                <a:tc>
                  <a:txBody>
                    <a:bodyPr/>
                    <a:lstStyle/>
                    <a:p>
                      <a:pPr marL="0" algn="ctr" defTabSz="914400" rtl="0" eaLnBrk="1" fontAlgn="ctr" latinLnBrk="0" hangingPunct="1">
                        <a:lnSpc>
                          <a:spcPct val="115000"/>
                        </a:lnSpc>
                        <a:spcAft>
                          <a:spcPts val="0"/>
                        </a:spcAft>
                      </a:pPr>
                      <a:r>
                        <a:rPr lang="tr-TR" sz="1500" b="1" kern="1200" dirty="0">
                          <a:solidFill>
                            <a:schemeClr val="bg1"/>
                          </a:solidFill>
                          <a:effectLst/>
                          <a:latin typeface="Garamond" panose="02020404030301010803" pitchFamily="18" charset="0"/>
                          <a:ea typeface="+mn-ea"/>
                          <a:cs typeface="+mn-cs"/>
                        </a:rPr>
                        <a:t>9.817,08 TL</a:t>
                      </a:r>
                    </a:p>
                  </a:txBody>
                  <a:tcPr marL="0" marR="0" marT="0" marB="0" anchor="ctr">
                    <a:solidFill>
                      <a:srgbClr val="00B050">
                        <a:alpha val="40000"/>
                      </a:srgbClr>
                    </a:solidFill>
                  </a:tcPr>
                </a:tc>
                <a:tc>
                  <a:txBody>
                    <a:bodyPr/>
                    <a:lstStyle/>
                    <a:p>
                      <a:pPr marL="0" algn="ctr" defTabSz="914400" rtl="0" eaLnBrk="1" fontAlgn="ctr" latinLnBrk="0" hangingPunct="1">
                        <a:lnSpc>
                          <a:spcPct val="115000"/>
                        </a:lnSpc>
                        <a:spcAft>
                          <a:spcPts val="0"/>
                        </a:spcAft>
                      </a:pPr>
                      <a:r>
                        <a:rPr lang="tr-TR" sz="1500" b="1" kern="1200" dirty="0">
                          <a:solidFill>
                            <a:schemeClr val="bg1"/>
                          </a:solidFill>
                          <a:effectLst/>
                          <a:latin typeface="Garamond" panose="02020404030301010803" pitchFamily="18" charset="0"/>
                          <a:ea typeface="+mn-ea"/>
                          <a:cs typeface="+mn-cs"/>
                        </a:rPr>
                        <a:t>3.218,18 TL</a:t>
                      </a:r>
                    </a:p>
                  </a:txBody>
                  <a:tcPr marL="0" marR="0" marT="0" marB="0" anchor="ctr">
                    <a:solidFill>
                      <a:srgbClr val="00B050">
                        <a:alpha val="40000"/>
                      </a:srgbClr>
                    </a:solidFill>
                  </a:tcPr>
                </a:tc>
                <a:tc>
                  <a:txBody>
                    <a:bodyPr/>
                    <a:lstStyle/>
                    <a:p>
                      <a:pPr marL="0" algn="ctr" defTabSz="914400" rtl="0" eaLnBrk="1" fontAlgn="ctr" latinLnBrk="0" hangingPunct="1">
                        <a:lnSpc>
                          <a:spcPct val="115000"/>
                        </a:lnSpc>
                        <a:spcAft>
                          <a:spcPts val="0"/>
                        </a:spcAft>
                      </a:pPr>
                      <a:r>
                        <a:rPr lang="tr-TR" sz="1500" b="1" kern="1200">
                          <a:solidFill>
                            <a:schemeClr val="bg1"/>
                          </a:solidFill>
                          <a:effectLst/>
                          <a:latin typeface="Garamond" panose="02020404030301010803" pitchFamily="18" charset="0"/>
                          <a:ea typeface="+mn-ea"/>
                          <a:cs typeface="+mn-cs"/>
                        </a:rPr>
                        <a:t>6.598,90 TL</a:t>
                      </a:r>
                    </a:p>
                  </a:txBody>
                  <a:tcPr marL="0" marR="0" marT="0" marB="0" anchor="ctr">
                    <a:solidFill>
                      <a:srgbClr val="00B050">
                        <a:alpha val="40000"/>
                      </a:srgbClr>
                    </a:solidFill>
                  </a:tcPr>
                </a:tc>
                <a:tc>
                  <a:txBody>
                    <a:bodyPr/>
                    <a:lstStyle/>
                    <a:p>
                      <a:pPr marL="0" algn="ctr" defTabSz="914400" rtl="0" eaLnBrk="1" fontAlgn="ctr" latinLnBrk="0" hangingPunct="1">
                        <a:lnSpc>
                          <a:spcPct val="115000"/>
                        </a:lnSpc>
                        <a:spcAft>
                          <a:spcPts val="0"/>
                        </a:spcAft>
                      </a:pPr>
                      <a:r>
                        <a:rPr lang="tr-TR" sz="1500" b="1" kern="1200">
                          <a:solidFill>
                            <a:schemeClr val="bg1"/>
                          </a:solidFill>
                          <a:effectLst/>
                          <a:latin typeface="Garamond" panose="02020404030301010803" pitchFamily="18" charset="0"/>
                          <a:ea typeface="+mn-ea"/>
                          <a:cs typeface="+mn-cs"/>
                        </a:rPr>
                        <a:t>73.628,13 TL</a:t>
                      </a:r>
                    </a:p>
                  </a:txBody>
                  <a:tcPr marL="0" marR="0" marT="0" marB="0" anchor="ctr">
                    <a:solidFill>
                      <a:srgbClr val="C00000">
                        <a:alpha val="40000"/>
                      </a:srgbClr>
                    </a:solidFill>
                  </a:tcPr>
                </a:tc>
                <a:tc>
                  <a:txBody>
                    <a:bodyPr/>
                    <a:lstStyle/>
                    <a:p>
                      <a:pPr marL="0" algn="ctr" defTabSz="914400" rtl="0" eaLnBrk="1" fontAlgn="ctr" latinLnBrk="0" hangingPunct="1">
                        <a:lnSpc>
                          <a:spcPct val="115000"/>
                        </a:lnSpc>
                        <a:spcAft>
                          <a:spcPts val="0"/>
                        </a:spcAft>
                      </a:pPr>
                      <a:r>
                        <a:rPr lang="tr-TR" sz="1500" b="1" kern="1200" dirty="0">
                          <a:solidFill>
                            <a:schemeClr val="bg1"/>
                          </a:solidFill>
                          <a:effectLst/>
                          <a:latin typeface="Garamond" panose="02020404030301010803" pitchFamily="18" charset="0"/>
                          <a:ea typeface="+mn-ea"/>
                          <a:cs typeface="+mn-cs"/>
                        </a:rPr>
                        <a:t>24.136,37 TL</a:t>
                      </a:r>
                    </a:p>
                  </a:txBody>
                  <a:tcPr marL="0" marR="0" marT="0" marB="0" anchor="ctr">
                    <a:solidFill>
                      <a:srgbClr val="C00000">
                        <a:alpha val="40000"/>
                      </a:srgbClr>
                    </a:solidFill>
                  </a:tcPr>
                </a:tc>
                <a:tc>
                  <a:txBody>
                    <a:bodyPr/>
                    <a:lstStyle/>
                    <a:p>
                      <a:pPr marL="0" algn="ctr" defTabSz="914400" rtl="0" eaLnBrk="1" fontAlgn="ctr" latinLnBrk="0" hangingPunct="1">
                        <a:lnSpc>
                          <a:spcPct val="115000"/>
                        </a:lnSpc>
                        <a:spcAft>
                          <a:spcPts val="0"/>
                        </a:spcAft>
                      </a:pPr>
                      <a:r>
                        <a:rPr lang="tr-TR" sz="1500" b="1" kern="1200" dirty="0">
                          <a:solidFill>
                            <a:schemeClr val="bg1"/>
                          </a:solidFill>
                          <a:effectLst/>
                          <a:latin typeface="Garamond" panose="02020404030301010803" pitchFamily="18" charset="0"/>
                          <a:ea typeface="+mn-ea"/>
                          <a:cs typeface="+mn-cs"/>
                        </a:rPr>
                        <a:t>49.491,76 TL</a:t>
                      </a:r>
                    </a:p>
                  </a:txBody>
                  <a:tcPr marL="0" marR="0" marT="0" marB="0" anchor="ctr">
                    <a:solidFill>
                      <a:srgbClr val="C00000">
                        <a:alpha val="40000"/>
                      </a:srgbClr>
                    </a:solidFill>
                  </a:tcPr>
                </a:tc>
                <a:extLst>
                  <a:ext uri="{0D108BD9-81ED-4DB2-BD59-A6C34878D82A}">
                    <a16:rowId xmlns:a16="http://schemas.microsoft.com/office/drawing/2014/main" val="2916590750"/>
                  </a:ext>
                </a:extLst>
              </a:tr>
              <a:tr h="220354">
                <a:tc gridSpan="6">
                  <a:txBody>
                    <a:bodyPr/>
                    <a:lstStyle/>
                    <a:p>
                      <a:pPr marL="0" algn="ctr" defTabSz="914400" rtl="0" eaLnBrk="1" fontAlgn="base" latinLnBrk="0" hangingPunct="1">
                        <a:lnSpc>
                          <a:spcPct val="115000"/>
                        </a:lnSpc>
                        <a:spcAft>
                          <a:spcPts val="0"/>
                        </a:spcAft>
                      </a:pPr>
                      <a:r>
                        <a:rPr lang="tr-TR" sz="12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YATIRIM </a:t>
                      </a:r>
                      <a:r>
                        <a:rPr lang="tr-TR" sz="1200" b="1" kern="12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İMALAT SEKTÖRÜ</a:t>
                      </a:r>
                      <a:endParaRPr lang="tr-TR" sz="1200" b="1" kern="12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accent4">
                        <a:lumMod val="20000"/>
                        <a:lumOff val="80000"/>
                        <a:alpha val="40000"/>
                      </a:schemeClr>
                    </a:solidFill>
                  </a:tcPr>
                </a:tc>
                <a:tc hMerge="1">
                  <a:txBody>
                    <a:bodyPr/>
                    <a:lstStyle/>
                    <a:p>
                      <a:pPr marL="0" algn="ctr" defTabSz="914400" rtl="0" eaLnBrk="1" latinLnBrk="0" hangingPunct="1">
                        <a:lnSpc>
                          <a:spcPct val="107000"/>
                        </a:lnSpc>
                        <a:spcAft>
                          <a:spcPts val="0"/>
                        </a:spcAft>
                      </a:pPr>
                      <a:endPar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solidFill>
                      <a:schemeClr val="tx2">
                        <a:lumMod val="40000"/>
                        <a:lumOff val="60000"/>
                        <a:alpha val="40000"/>
                      </a:schemeClr>
                    </a:solidFill>
                  </a:tcPr>
                </a:tc>
                <a:tc hMerge="1">
                  <a:txBody>
                    <a:bodyPr/>
                    <a:lstStyle/>
                    <a:p>
                      <a:pPr marL="0" algn="ctr" defTabSz="914400" rtl="0" eaLnBrk="1" latinLnBrk="0" hangingPunct="1">
                        <a:lnSpc>
                          <a:spcPct val="107000"/>
                        </a:lnSpc>
                        <a:spcAft>
                          <a:spcPts val="0"/>
                        </a:spcAft>
                      </a:pPr>
                      <a:endPar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solidFill>
                      <a:schemeClr val="tx2">
                        <a:lumMod val="40000"/>
                        <a:lumOff val="60000"/>
                        <a:alpha val="40000"/>
                      </a:schemeClr>
                    </a:solidFill>
                  </a:tcPr>
                </a:tc>
                <a:tc hMerge="1">
                  <a:txBody>
                    <a:bodyPr/>
                    <a:lstStyle/>
                    <a:p>
                      <a:pPr marL="0" marR="0" lvl="0" indent="0" algn="ctr" defTabSz="914400" rtl="0" eaLnBrk="1" fontAlgn="base" latinLnBrk="0" hangingPunct="1">
                        <a:lnSpc>
                          <a:spcPct val="115000"/>
                        </a:lnSpc>
                        <a:spcBef>
                          <a:spcPts val="0"/>
                        </a:spcBef>
                        <a:spcAft>
                          <a:spcPts val="0"/>
                        </a:spcAft>
                        <a:buClrTx/>
                        <a:buSzTx/>
                        <a:buFontTx/>
                        <a:buNone/>
                        <a:tabLst/>
                        <a:defRPr/>
                      </a:pPr>
                      <a:endParaRPr lang="tr-TR" sz="1300" b="1" kern="12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accent4">
                        <a:alpha val="58000"/>
                      </a:schemeClr>
                    </a:solidFill>
                  </a:tcPr>
                </a:tc>
                <a:tc hMerge="1">
                  <a:txBody>
                    <a:bodyPr/>
                    <a:lstStyle/>
                    <a:p>
                      <a:pPr marL="0" algn="ctr" defTabSz="914400" rtl="0" eaLnBrk="1" latinLnBrk="0" hangingPunct="1">
                        <a:lnSpc>
                          <a:spcPct val="107000"/>
                        </a:lnSpc>
                        <a:spcAft>
                          <a:spcPts val="0"/>
                        </a:spcAft>
                      </a:pPr>
                      <a:endPar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1">
                        <a:alpha val="40000"/>
                      </a:schemeClr>
                    </a:solidFill>
                  </a:tcPr>
                </a:tc>
                <a:tc hMerge="1">
                  <a:txBody>
                    <a:bodyPr/>
                    <a:lstStyle/>
                    <a:p>
                      <a:pPr marL="0" algn="ctr" defTabSz="914400" rtl="0" eaLnBrk="1" latinLnBrk="0" hangingPunct="1">
                        <a:lnSpc>
                          <a:spcPct val="107000"/>
                        </a:lnSpc>
                        <a:spcAft>
                          <a:spcPts val="0"/>
                        </a:spcAft>
                      </a:pPr>
                      <a:endPar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1">
                        <a:alpha val="40000"/>
                      </a:schemeClr>
                    </a:solidFill>
                  </a:tcPr>
                </a:tc>
                <a:extLst>
                  <a:ext uri="{0D108BD9-81ED-4DB2-BD59-A6C34878D82A}">
                    <a16:rowId xmlns:a16="http://schemas.microsoft.com/office/drawing/2014/main" val="3511928173"/>
                  </a:ext>
                </a:extLst>
              </a:tr>
              <a:tr h="548913">
                <a:tc>
                  <a:txBody>
                    <a:bodyPr/>
                    <a:lstStyle/>
                    <a:p>
                      <a:pPr marL="0" algn="ctr" defTabSz="914400" rtl="0" eaLnBrk="1" latinLnBrk="0" hangingPunct="1">
                        <a:lnSpc>
                          <a:spcPct val="107000"/>
                        </a:lnSpc>
                        <a:spcAft>
                          <a:spcPts val="0"/>
                        </a:spcAft>
                      </a:pPr>
                      <a:r>
                        <a:rPr lang="tr-TR" sz="12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TEŞVİKSİZ TUTAR</a:t>
                      </a:r>
                    </a:p>
                    <a:p>
                      <a:pPr marL="0" algn="ctr" defTabSz="914400" rtl="0" eaLnBrk="1" latinLnBrk="0" hangingPunct="1">
                        <a:lnSpc>
                          <a:spcPct val="107000"/>
                        </a:lnSpc>
                        <a:spcAft>
                          <a:spcPts val="0"/>
                        </a:spcAft>
                      </a:pPr>
                      <a:r>
                        <a:rPr lang="tr-TR" sz="12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(%37,75)</a:t>
                      </a:r>
                    </a:p>
                  </a:txBody>
                  <a:tcPr marL="68580" marR="68580" marT="0" marB="0" anchor="ctr">
                    <a:solidFill>
                      <a:schemeClr val="tx2">
                        <a:lumMod val="40000"/>
                        <a:lumOff val="60000"/>
                        <a:alpha val="40000"/>
                      </a:schemeClr>
                    </a:solidFill>
                  </a:tcPr>
                </a:tc>
                <a:tc>
                  <a:txBody>
                    <a:bodyPr/>
                    <a:lstStyle/>
                    <a:p>
                      <a:pPr marL="0" algn="ctr" defTabSz="914400" rtl="0" eaLnBrk="1" latinLnBrk="0" hangingPunct="1">
                        <a:lnSpc>
                          <a:spcPct val="107000"/>
                        </a:lnSpc>
                        <a:spcAft>
                          <a:spcPts val="0"/>
                        </a:spcAft>
                      </a:pPr>
                      <a:r>
                        <a:rPr lang="tr-TR" sz="12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  TUTARI</a:t>
                      </a:r>
                    </a:p>
                    <a:p>
                      <a:pPr marL="0" algn="ctr" defTabSz="914400" rtl="0" eaLnBrk="1" latinLnBrk="0" hangingPunct="1">
                        <a:lnSpc>
                          <a:spcPct val="107000"/>
                        </a:lnSpc>
                        <a:spcAft>
                          <a:spcPts val="0"/>
                        </a:spcAft>
                      </a:pPr>
                      <a:r>
                        <a:rPr lang="tr-TR" sz="12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(%5+%7,875)</a:t>
                      </a:r>
                    </a:p>
                  </a:txBody>
                  <a:tcPr marL="68580" marR="68580" marT="0" marB="0" anchor="ctr">
                    <a:solidFill>
                      <a:schemeClr val="tx2">
                        <a:lumMod val="40000"/>
                        <a:lumOff val="60000"/>
                        <a:alpha val="40000"/>
                      </a:schemeClr>
                    </a:solidFill>
                  </a:tcPr>
                </a:tc>
                <a:tc>
                  <a:txBody>
                    <a:bodyPr/>
                    <a:lstStyle/>
                    <a:p>
                      <a:pPr marL="0" algn="ctr" defTabSz="914400" rtl="0" eaLnBrk="1" latinLnBrk="0" hangingPunct="1">
                        <a:lnSpc>
                          <a:spcPct val="107000"/>
                        </a:lnSpc>
                        <a:spcAft>
                          <a:spcPts val="0"/>
                        </a:spcAft>
                      </a:pPr>
                      <a:r>
                        <a:rPr lang="tr-TR" sz="12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 SONRASI TUTAR</a:t>
                      </a:r>
                    </a:p>
                    <a:p>
                      <a:pPr marL="0" algn="ctr" defTabSz="914400" rtl="0" eaLnBrk="1" latinLnBrk="0" hangingPunct="1">
                        <a:lnSpc>
                          <a:spcPct val="107000"/>
                        </a:lnSpc>
                        <a:spcAft>
                          <a:spcPts val="0"/>
                        </a:spcAft>
                      </a:pPr>
                      <a:r>
                        <a:rPr lang="tr-TR" sz="12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(%24,875)</a:t>
                      </a:r>
                    </a:p>
                  </a:txBody>
                  <a:tcPr marL="68580" marR="68580" marT="0" marB="0" anchor="ctr">
                    <a:solidFill>
                      <a:schemeClr val="tx2">
                        <a:lumMod val="40000"/>
                        <a:lumOff val="60000"/>
                        <a:alpha val="40000"/>
                      </a:schemeClr>
                    </a:solidFill>
                  </a:tcPr>
                </a:tc>
                <a:tc>
                  <a:txBody>
                    <a:bodyPr/>
                    <a:lstStyle/>
                    <a:p>
                      <a:pPr marL="0" algn="ctr" defTabSz="914400" rtl="0" eaLnBrk="1" latinLnBrk="0" hangingPunct="1">
                        <a:lnSpc>
                          <a:spcPct val="107000"/>
                        </a:lnSpc>
                        <a:spcAft>
                          <a:spcPts val="0"/>
                        </a:spcAft>
                      </a:pPr>
                      <a:r>
                        <a:rPr lang="tr-TR" sz="12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TEŞVİKSİZ TUTAR</a:t>
                      </a:r>
                    </a:p>
                    <a:p>
                      <a:pPr marL="0" algn="ctr" defTabSz="914400" rtl="0" eaLnBrk="1" latinLnBrk="0" hangingPunct="1">
                        <a:lnSpc>
                          <a:spcPct val="107000"/>
                        </a:lnSpc>
                        <a:spcAft>
                          <a:spcPts val="0"/>
                        </a:spcAft>
                      </a:pPr>
                      <a:r>
                        <a:rPr lang="tr-TR" sz="12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(%37,75)</a:t>
                      </a:r>
                    </a:p>
                  </a:txBody>
                  <a:tcPr marL="68580" marR="68580" marT="0" marB="0" anchor="ctr">
                    <a:solidFill>
                      <a:schemeClr val="accent1">
                        <a:alpha val="40000"/>
                      </a:schemeClr>
                    </a:solidFill>
                  </a:tcPr>
                </a:tc>
                <a:tc>
                  <a:txBody>
                    <a:bodyPr/>
                    <a:lstStyle/>
                    <a:p>
                      <a:pPr marL="0" algn="ctr" defTabSz="914400" rtl="0" eaLnBrk="1" latinLnBrk="0" hangingPunct="1">
                        <a:lnSpc>
                          <a:spcPct val="107000"/>
                        </a:lnSpc>
                        <a:spcAft>
                          <a:spcPts val="0"/>
                        </a:spcAft>
                      </a:pPr>
                      <a:r>
                        <a:rPr lang="tr-TR" sz="12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  TUTARI</a:t>
                      </a:r>
                    </a:p>
                    <a:p>
                      <a:pPr marL="0" algn="ctr" defTabSz="914400" rtl="0" eaLnBrk="1" latinLnBrk="0" hangingPunct="1">
                        <a:lnSpc>
                          <a:spcPct val="107000"/>
                        </a:lnSpc>
                        <a:spcAft>
                          <a:spcPts val="0"/>
                        </a:spcAft>
                      </a:pPr>
                      <a:r>
                        <a:rPr lang="tr-TR" sz="12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(%5+%7,875)</a:t>
                      </a:r>
                    </a:p>
                  </a:txBody>
                  <a:tcPr marL="68580" marR="68580" marT="0" marB="0" anchor="ctr">
                    <a:solidFill>
                      <a:schemeClr val="accent1">
                        <a:alpha val="40000"/>
                      </a:schemeClr>
                    </a:solidFill>
                  </a:tcPr>
                </a:tc>
                <a:tc>
                  <a:txBody>
                    <a:bodyPr/>
                    <a:lstStyle/>
                    <a:p>
                      <a:pPr marL="0" algn="ctr" defTabSz="914400" rtl="0" eaLnBrk="1" latinLnBrk="0" hangingPunct="1">
                        <a:lnSpc>
                          <a:spcPct val="107000"/>
                        </a:lnSpc>
                        <a:spcAft>
                          <a:spcPts val="0"/>
                        </a:spcAft>
                      </a:pPr>
                      <a:r>
                        <a:rPr lang="tr-TR" sz="12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 SONRASI TUTAR</a:t>
                      </a:r>
                    </a:p>
                    <a:p>
                      <a:pPr marL="0" algn="ctr" defTabSz="914400" rtl="0" eaLnBrk="1" latinLnBrk="0" hangingPunct="1">
                        <a:lnSpc>
                          <a:spcPct val="107000"/>
                        </a:lnSpc>
                        <a:spcAft>
                          <a:spcPts val="0"/>
                        </a:spcAft>
                      </a:pPr>
                      <a:r>
                        <a:rPr lang="tr-TR" sz="12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(%24,875)</a:t>
                      </a:r>
                    </a:p>
                  </a:txBody>
                  <a:tcPr marL="68580" marR="68580" marT="0" marB="0" anchor="ctr">
                    <a:solidFill>
                      <a:schemeClr val="accent1">
                        <a:alpha val="40000"/>
                      </a:schemeClr>
                    </a:solidFill>
                  </a:tcPr>
                </a:tc>
                <a:extLst>
                  <a:ext uri="{0D108BD9-81ED-4DB2-BD59-A6C34878D82A}">
                    <a16:rowId xmlns:a16="http://schemas.microsoft.com/office/drawing/2014/main" val="3276680606"/>
                  </a:ext>
                </a:extLst>
              </a:tr>
              <a:tr h="354906">
                <a:tc>
                  <a:txBody>
                    <a:bodyPr/>
                    <a:lstStyle/>
                    <a:p>
                      <a:pPr marL="0" algn="ctr" defTabSz="914400" rtl="0" eaLnBrk="1" fontAlgn="ctr" latinLnBrk="0" hangingPunct="1">
                        <a:lnSpc>
                          <a:spcPct val="115000"/>
                        </a:lnSpc>
                        <a:spcAft>
                          <a:spcPts val="0"/>
                        </a:spcAft>
                      </a:pPr>
                      <a:r>
                        <a:rPr lang="tr-TR" sz="1500" b="1" kern="1200">
                          <a:solidFill>
                            <a:schemeClr val="bg1"/>
                          </a:solidFill>
                          <a:effectLst/>
                          <a:latin typeface="Garamond" panose="02020404030301010803" pitchFamily="18" charset="0"/>
                          <a:ea typeface="+mn-ea"/>
                          <a:cs typeface="+mn-cs"/>
                        </a:rPr>
                        <a:t>9.817,08 TL</a:t>
                      </a:r>
                    </a:p>
                  </a:txBody>
                  <a:tcPr marL="0" marR="0" marT="0" marB="0" anchor="ctr">
                    <a:solidFill>
                      <a:srgbClr val="00B050">
                        <a:alpha val="40000"/>
                      </a:srgbClr>
                    </a:solidFill>
                  </a:tcPr>
                </a:tc>
                <a:tc>
                  <a:txBody>
                    <a:bodyPr/>
                    <a:lstStyle/>
                    <a:p>
                      <a:pPr marL="0" algn="ctr" defTabSz="914400" rtl="0" eaLnBrk="1" fontAlgn="ctr" latinLnBrk="0" hangingPunct="1">
                        <a:lnSpc>
                          <a:spcPct val="115000"/>
                        </a:lnSpc>
                        <a:spcAft>
                          <a:spcPts val="0"/>
                        </a:spcAft>
                      </a:pPr>
                      <a:r>
                        <a:rPr lang="tr-TR" sz="1500" b="1" kern="1200" dirty="0">
                          <a:solidFill>
                            <a:schemeClr val="bg1"/>
                          </a:solidFill>
                          <a:effectLst/>
                          <a:latin typeface="Garamond" panose="02020404030301010803" pitchFamily="18" charset="0"/>
                          <a:ea typeface="+mn-ea"/>
                          <a:cs typeface="+mn-cs"/>
                        </a:rPr>
                        <a:t>3.348,21 TL</a:t>
                      </a:r>
                    </a:p>
                  </a:txBody>
                  <a:tcPr marL="0" marR="0" marT="0" marB="0" anchor="ctr">
                    <a:solidFill>
                      <a:srgbClr val="00B050">
                        <a:alpha val="40000"/>
                      </a:srgbClr>
                    </a:solidFill>
                  </a:tcPr>
                </a:tc>
                <a:tc>
                  <a:txBody>
                    <a:bodyPr/>
                    <a:lstStyle/>
                    <a:p>
                      <a:pPr marL="0" algn="ctr" defTabSz="914400" rtl="0" eaLnBrk="1" fontAlgn="ctr" latinLnBrk="0" hangingPunct="1">
                        <a:lnSpc>
                          <a:spcPct val="115000"/>
                        </a:lnSpc>
                        <a:spcAft>
                          <a:spcPts val="0"/>
                        </a:spcAft>
                      </a:pPr>
                      <a:r>
                        <a:rPr lang="tr-TR" sz="1500" b="1" kern="1200" dirty="0">
                          <a:solidFill>
                            <a:schemeClr val="bg1"/>
                          </a:solidFill>
                          <a:effectLst/>
                          <a:latin typeface="Garamond" panose="02020404030301010803" pitchFamily="18" charset="0"/>
                          <a:ea typeface="+mn-ea"/>
                          <a:cs typeface="+mn-cs"/>
                        </a:rPr>
                        <a:t>6.468,87 TL</a:t>
                      </a:r>
                    </a:p>
                  </a:txBody>
                  <a:tcPr marL="0" marR="0" marT="0" marB="0" anchor="ctr">
                    <a:solidFill>
                      <a:srgbClr val="00B050">
                        <a:alpha val="40000"/>
                      </a:srgbClr>
                    </a:solidFill>
                  </a:tcPr>
                </a:tc>
                <a:tc>
                  <a:txBody>
                    <a:bodyPr/>
                    <a:lstStyle/>
                    <a:p>
                      <a:pPr marL="0" algn="ctr" defTabSz="914400" rtl="0" eaLnBrk="1" fontAlgn="ctr" latinLnBrk="0" hangingPunct="1">
                        <a:lnSpc>
                          <a:spcPct val="115000"/>
                        </a:lnSpc>
                        <a:spcAft>
                          <a:spcPts val="0"/>
                        </a:spcAft>
                      </a:pPr>
                      <a:r>
                        <a:rPr lang="tr-TR" sz="1500" b="1" kern="1200">
                          <a:solidFill>
                            <a:schemeClr val="bg1"/>
                          </a:solidFill>
                          <a:effectLst/>
                          <a:latin typeface="Garamond" panose="02020404030301010803" pitchFamily="18" charset="0"/>
                          <a:ea typeface="+mn-ea"/>
                          <a:cs typeface="+mn-cs"/>
                        </a:rPr>
                        <a:t>73.628,13 TL</a:t>
                      </a:r>
                    </a:p>
                  </a:txBody>
                  <a:tcPr marL="0" marR="0" marT="0" marB="0" anchor="ctr">
                    <a:solidFill>
                      <a:srgbClr val="C00000">
                        <a:alpha val="40000"/>
                      </a:srgbClr>
                    </a:solidFill>
                  </a:tcPr>
                </a:tc>
                <a:tc>
                  <a:txBody>
                    <a:bodyPr/>
                    <a:lstStyle/>
                    <a:p>
                      <a:pPr marL="0" algn="ctr" defTabSz="914400" rtl="0" eaLnBrk="1" fontAlgn="ctr" latinLnBrk="0" hangingPunct="1">
                        <a:lnSpc>
                          <a:spcPct val="115000"/>
                        </a:lnSpc>
                        <a:spcAft>
                          <a:spcPts val="0"/>
                        </a:spcAft>
                      </a:pPr>
                      <a:r>
                        <a:rPr lang="tr-TR" sz="1500" b="1" kern="1200">
                          <a:solidFill>
                            <a:schemeClr val="bg1"/>
                          </a:solidFill>
                          <a:effectLst/>
                          <a:latin typeface="Garamond" panose="02020404030301010803" pitchFamily="18" charset="0"/>
                          <a:ea typeface="+mn-ea"/>
                          <a:cs typeface="+mn-cs"/>
                        </a:rPr>
                        <a:t>25.111,58 TL</a:t>
                      </a:r>
                    </a:p>
                  </a:txBody>
                  <a:tcPr marL="0" marR="0" marT="0" marB="0" anchor="ctr">
                    <a:solidFill>
                      <a:srgbClr val="C00000">
                        <a:alpha val="40000"/>
                      </a:srgbClr>
                    </a:solidFill>
                  </a:tcPr>
                </a:tc>
                <a:tc>
                  <a:txBody>
                    <a:bodyPr/>
                    <a:lstStyle/>
                    <a:p>
                      <a:pPr marL="0" algn="ctr" defTabSz="914400" rtl="0" eaLnBrk="1" fontAlgn="ctr" latinLnBrk="0" hangingPunct="1">
                        <a:lnSpc>
                          <a:spcPct val="115000"/>
                        </a:lnSpc>
                        <a:spcAft>
                          <a:spcPts val="0"/>
                        </a:spcAft>
                      </a:pPr>
                      <a:r>
                        <a:rPr lang="tr-TR" sz="1500" b="1" kern="1200" dirty="0">
                          <a:solidFill>
                            <a:schemeClr val="bg1"/>
                          </a:solidFill>
                          <a:effectLst/>
                          <a:latin typeface="Garamond" panose="02020404030301010803" pitchFamily="18" charset="0"/>
                          <a:ea typeface="+mn-ea"/>
                          <a:cs typeface="+mn-cs"/>
                        </a:rPr>
                        <a:t>48.516,55 TL</a:t>
                      </a:r>
                    </a:p>
                  </a:txBody>
                  <a:tcPr marL="0" marR="0" marT="0" marB="0" anchor="ctr">
                    <a:solidFill>
                      <a:srgbClr val="C00000">
                        <a:alpha val="40000"/>
                      </a:srgbClr>
                    </a:solidFill>
                  </a:tcPr>
                </a:tc>
                <a:extLst>
                  <a:ext uri="{0D108BD9-81ED-4DB2-BD59-A6C34878D82A}">
                    <a16:rowId xmlns:a16="http://schemas.microsoft.com/office/drawing/2014/main" val="2612646894"/>
                  </a:ext>
                </a:extLst>
              </a:tr>
              <a:tr h="262896">
                <a:tc gridSpan="6">
                  <a:txBody>
                    <a:bodyPr/>
                    <a:lstStyle/>
                    <a:p>
                      <a:pPr marL="0" algn="ctr" defTabSz="914400" rtl="0" eaLnBrk="1" fontAlgn="base" latinLnBrk="0" hangingPunct="1">
                        <a:lnSpc>
                          <a:spcPct val="115000"/>
                        </a:lnSpc>
                        <a:spcAft>
                          <a:spcPts val="0"/>
                        </a:spcAft>
                      </a:pPr>
                      <a:r>
                        <a:rPr lang="tr-TR" sz="12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GİRİŞİM İMALAT DIŞI SEKTÖRLER </a:t>
                      </a:r>
                      <a:endParaRPr lang="tr-TR" sz="1200" b="1" kern="12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accent4">
                        <a:lumMod val="20000"/>
                        <a:lumOff val="80000"/>
                        <a:alpha val="40000"/>
                      </a:schemeClr>
                    </a:solidFill>
                  </a:tcPr>
                </a:tc>
                <a:tc hMerge="1">
                  <a:txBody>
                    <a:bodyPr/>
                    <a:lstStyle/>
                    <a:p>
                      <a:pPr marL="0" algn="ctr" defTabSz="914400" rtl="0" eaLnBrk="1" latinLnBrk="0" hangingPunct="1">
                        <a:lnSpc>
                          <a:spcPct val="107000"/>
                        </a:lnSpc>
                        <a:spcAft>
                          <a:spcPts val="0"/>
                        </a:spcAft>
                      </a:pPr>
                      <a:endPar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solidFill>
                      <a:srgbClr val="00B050">
                        <a:alpha val="40000"/>
                      </a:srgbClr>
                    </a:solidFill>
                  </a:tcPr>
                </a:tc>
                <a:tc hMerge="1">
                  <a:txBody>
                    <a:bodyPr/>
                    <a:lstStyle/>
                    <a:p>
                      <a:pPr marL="0" algn="ctr" defTabSz="914400" rtl="0" eaLnBrk="1" latinLnBrk="0" hangingPunct="1">
                        <a:lnSpc>
                          <a:spcPct val="107000"/>
                        </a:lnSpc>
                        <a:spcAft>
                          <a:spcPts val="0"/>
                        </a:spcAft>
                      </a:pPr>
                      <a:endPar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solidFill>
                      <a:srgbClr val="00B050">
                        <a:alpha val="40000"/>
                      </a:srgbClr>
                    </a:solidFill>
                  </a:tcPr>
                </a:tc>
                <a:tc hMerge="1">
                  <a:txBody>
                    <a:bodyPr/>
                    <a:lstStyle/>
                    <a:p>
                      <a:pPr marL="0" marR="0" lvl="0" indent="0" algn="ctr" defTabSz="914400" rtl="0" eaLnBrk="1" fontAlgn="base" latinLnBrk="0" hangingPunct="1">
                        <a:lnSpc>
                          <a:spcPct val="115000"/>
                        </a:lnSpc>
                        <a:spcBef>
                          <a:spcPts val="0"/>
                        </a:spcBef>
                        <a:spcAft>
                          <a:spcPts val="0"/>
                        </a:spcAft>
                        <a:buClrTx/>
                        <a:buSzTx/>
                        <a:buFontTx/>
                        <a:buNone/>
                        <a:tabLst/>
                        <a:defRPr/>
                      </a:pPr>
                      <a:endParaRPr lang="tr-TR" sz="1300" b="1" kern="12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rgbClr val="C00000">
                        <a:alpha val="40000"/>
                      </a:srgbClr>
                    </a:solidFill>
                  </a:tcPr>
                </a:tc>
                <a:tc hMerge="1">
                  <a:txBody>
                    <a:bodyPr/>
                    <a:lstStyle/>
                    <a:p>
                      <a:pPr marL="0" algn="ctr" defTabSz="914400" rtl="0" eaLnBrk="1" latinLnBrk="0" hangingPunct="1">
                        <a:lnSpc>
                          <a:spcPct val="107000"/>
                        </a:lnSpc>
                        <a:spcAft>
                          <a:spcPts val="0"/>
                        </a:spcAft>
                      </a:pPr>
                      <a:endPar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solidFill>
                      <a:srgbClr val="C00000">
                        <a:alpha val="40000"/>
                      </a:srgbClr>
                    </a:solidFill>
                  </a:tcPr>
                </a:tc>
                <a:tc hMerge="1">
                  <a:txBody>
                    <a:bodyPr/>
                    <a:lstStyle/>
                    <a:p>
                      <a:pPr marL="0" algn="ctr" defTabSz="914400" rtl="0" eaLnBrk="1" latinLnBrk="0" hangingPunct="1">
                        <a:lnSpc>
                          <a:spcPct val="107000"/>
                        </a:lnSpc>
                        <a:spcAft>
                          <a:spcPts val="0"/>
                        </a:spcAft>
                      </a:pPr>
                      <a:endPar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solidFill>
                      <a:srgbClr val="C00000">
                        <a:alpha val="40000"/>
                      </a:srgbClr>
                    </a:solidFill>
                  </a:tcPr>
                </a:tc>
                <a:extLst>
                  <a:ext uri="{0D108BD9-81ED-4DB2-BD59-A6C34878D82A}">
                    <a16:rowId xmlns:a16="http://schemas.microsoft.com/office/drawing/2014/main" val="16563294"/>
                  </a:ext>
                </a:extLst>
              </a:tr>
              <a:tr h="548913">
                <a:tc>
                  <a:txBody>
                    <a:bodyPr/>
                    <a:lstStyle/>
                    <a:p>
                      <a:pPr marL="0" algn="ctr" defTabSz="914400" rtl="0" eaLnBrk="1" latinLnBrk="0" hangingPunct="1">
                        <a:lnSpc>
                          <a:spcPct val="107000"/>
                        </a:lnSpc>
                        <a:spcAft>
                          <a:spcPts val="0"/>
                        </a:spcAft>
                      </a:pPr>
                      <a:r>
                        <a:rPr lang="tr-TR" sz="12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TEŞVİKSİZ TUTAR</a:t>
                      </a:r>
                    </a:p>
                    <a:p>
                      <a:pPr marL="0" algn="ctr" defTabSz="914400" rtl="0" eaLnBrk="1" latinLnBrk="0" hangingPunct="1">
                        <a:lnSpc>
                          <a:spcPct val="107000"/>
                        </a:lnSpc>
                        <a:spcAft>
                          <a:spcPts val="0"/>
                        </a:spcAft>
                      </a:pPr>
                      <a:r>
                        <a:rPr lang="tr-TR" sz="12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(%37,75)</a:t>
                      </a:r>
                    </a:p>
                  </a:txBody>
                  <a:tcPr marL="68580" marR="68580" marT="0" marB="0" anchor="ctr">
                    <a:solidFill>
                      <a:schemeClr val="tx2">
                        <a:lumMod val="40000"/>
                        <a:lumOff val="60000"/>
                        <a:alpha val="40000"/>
                      </a:schemeClr>
                    </a:solidFill>
                  </a:tcPr>
                </a:tc>
                <a:tc>
                  <a:txBody>
                    <a:bodyPr/>
                    <a:lstStyle/>
                    <a:p>
                      <a:pPr marL="0" algn="ctr" defTabSz="914400" rtl="0" eaLnBrk="1" latinLnBrk="0" hangingPunct="1">
                        <a:lnSpc>
                          <a:spcPct val="107000"/>
                        </a:lnSpc>
                        <a:spcAft>
                          <a:spcPts val="0"/>
                        </a:spcAft>
                      </a:pPr>
                      <a:r>
                        <a:rPr lang="tr-TR" sz="12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  TUTARI</a:t>
                      </a:r>
                    </a:p>
                    <a:p>
                      <a:pPr marL="0" algn="ctr" defTabSz="914400" rtl="0" eaLnBrk="1" latinLnBrk="0" hangingPunct="1">
                        <a:lnSpc>
                          <a:spcPct val="107000"/>
                        </a:lnSpc>
                        <a:spcAft>
                          <a:spcPts val="0"/>
                        </a:spcAft>
                      </a:pPr>
                      <a:r>
                        <a:rPr lang="tr-TR" sz="12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(%4 + %4,1875)</a:t>
                      </a:r>
                    </a:p>
                  </a:txBody>
                  <a:tcPr marL="68580" marR="68580" marT="0" marB="0" anchor="ctr">
                    <a:solidFill>
                      <a:schemeClr val="tx2">
                        <a:lumMod val="40000"/>
                        <a:lumOff val="60000"/>
                        <a:alpha val="40000"/>
                      </a:schemeClr>
                    </a:solidFill>
                  </a:tcPr>
                </a:tc>
                <a:tc>
                  <a:txBody>
                    <a:bodyPr/>
                    <a:lstStyle/>
                    <a:p>
                      <a:pPr marL="0" algn="ctr" defTabSz="914400" rtl="0" eaLnBrk="1" latinLnBrk="0" hangingPunct="1">
                        <a:lnSpc>
                          <a:spcPct val="107000"/>
                        </a:lnSpc>
                        <a:spcAft>
                          <a:spcPts val="0"/>
                        </a:spcAft>
                      </a:pPr>
                      <a:r>
                        <a:rPr lang="tr-TR" sz="12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 SONRASI TUTAR</a:t>
                      </a:r>
                    </a:p>
                    <a:p>
                      <a:pPr marL="0" algn="ctr" defTabSz="914400" rtl="0" eaLnBrk="1" latinLnBrk="0" hangingPunct="1">
                        <a:lnSpc>
                          <a:spcPct val="107000"/>
                        </a:lnSpc>
                        <a:spcAft>
                          <a:spcPts val="0"/>
                        </a:spcAft>
                      </a:pPr>
                      <a:r>
                        <a:rPr lang="tr-TR" sz="12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(%29,5625)</a:t>
                      </a:r>
                    </a:p>
                  </a:txBody>
                  <a:tcPr marL="68580" marR="68580" marT="0" marB="0" anchor="ctr">
                    <a:solidFill>
                      <a:schemeClr val="tx2">
                        <a:lumMod val="40000"/>
                        <a:lumOff val="60000"/>
                        <a:alpha val="40000"/>
                      </a:schemeClr>
                    </a:solidFill>
                  </a:tcPr>
                </a:tc>
                <a:tc>
                  <a:txBody>
                    <a:bodyPr/>
                    <a:lstStyle/>
                    <a:p>
                      <a:pPr marL="0" algn="ctr" defTabSz="914400" rtl="0" eaLnBrk="1" latinLnBrk="0" hangingPunct="1">
                        <a:lnSpc>
                          <a:spcPct val="107000"/>
                        </a:lnSpc>
                        <a:spcAft>
                          <a:spcPts val="0"/>
                        </a:spcAft>
                      </a:pPr>
                      <a:r>
                        <a:rPr lang="tr-TR" sz="12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TEŞVİKSİZ TUTAR</a:t>
                      </a:r>
                    </a:p>
                    <a:p>
                      <a:pPr marL="0" algn="ctr" defTabSz="914400" rtl="0" eaLnBrk="1" latinLnBrk="0" hangingPunct="1">
                        <a:lnSpc>
                          <a:spcPct val="107000"/>
                        </a:lnSpc>
                        <a:spcAft>
                          <a:spcPts val="0"/>
                        </a:spcAft>
                      </a:pPr>
                      <a:r>
                        <a:rPr lang="tr-TR" sz="12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(%37,75)</a:t>
                      </a:r>
                    </a:p>
                  </a:txBody>
                  <a:tcPr marL="68580" marR="68580" marT="0" marB="0" anchor="ctr">
                    <a:solidFill>
                      <a:schemeClr val="accent1">
                        <a:alpha val="40000"/>
                      </a:schemeClr>
                    </a:solidFill>
                  </a:tcPr>
                </a:tc>
                <a:tc>
                  <a:txBody>
                    <a:bodyPr/>
                    <a:lstStyle/>
                    <a:p>
                      <a:pPr marL="0" algn="ctr" defTabSz="914400" rtl="0" eaLnBrk="1" latinLnBrk="0" hangingPunct="1">
                        <a:lnSpc>
                          <a:spcPct val="107000"/>
                        </a:lnSpc>
                        <a:spcAft>
                          <a:spcPts val="0"/>
                        </a:spcAft>
                      </a:pPr>
                      <a:r>
                        <a:rPr lang="tr-TR" sz="12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  TUTARI</a:t>
                      </a:r>
                    </a:p>
                    <a:p>
                      <a:pPr marL="0" algn="ctr" defTabSz="914400" rtl="0" eaLnBrk="1" latinLnBrk="0" hangingPunct="1">
                        <a:lnSpc>
                          <a:spcPct val="107000"/>
                        </a:lnSpc>
                        <a:spcAft>
                          <a:spcPts val="0"/>
                        </a:spcAft>
                      </a:pPr>
                      <a:r>
                        <a:rPr lang="tr-TR" sz="12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(%4 + %4,1875)</a:t>
                      </a:r>
                    </a:p>
                  </a:txBody>
                  <a:tcPr marL="68580" marR="68580" marT="0" marB="0" anchor="ctr">
                    <a:solidFill>
                      <a:schemeClr val="accent1">
                        <a:alpha val="40000"/>
                      </a:schemeClr>
                    </a:solidFill>
                  </a:tcPr>
                </a:tc>
                <a:tc>
                  <a:txBody>
                    <a:bodyPr/>
                    <a:lstStyle/>
                    <a:p>
                      <a:pPr marL="0" algn="ctr" defTabSz="914400" rtl="0" eaLnBrk="1" latinLnBrk="0" hangingPunct="1">
                        <a:lnSpc>
                          <a:spcPct val="107000"/>
                        </a:lnSpc>
                        <a:spcAft>
                          <a:spcPts val="0"/>
                        </a:spcAft>
                      </a:pPr>
                      <a:r>
                        <a:rPr lang="tr-TR" sz="12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 SONRASI TUTAR</a:t>
                      </a:r>
                    </a:p>
                    <a:p>
                      <a:pPr marL="0" algn="ctr" defTabSz="914400" rtl="0" eaLnBrk="1" latinLnBrk="0" hangingPunct="1">
                        <a:lnSpc>
                          <a:spcPct val="107000"/>
                        </a:lnSpc>
                        <a:spcAft>
                          <a:spcPts val="0"/>
                        </a:spcAft>
                      </a:pPr>
                      <a:r>
                        <a:rPr lang="tr-TR" sz="12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(%29,5625)</a:t>
                      </a:r>
                    </a:p>
                  </a:txBody>
                  <a:tcPr marL="68580" marR="68580" marT="0" marB="0" anchor="ctr">
                    <a:solidFill>
                      <a:schemeClr val="accent1">
                        <a:alpha val="40000"/>
                      </a:schemeClr>
                    </a:solidFill>
                  </a:tcPr>
                </a:tc>
                <a:extLst>
                  <a:ext uri="{0D108BD9-81ED-4DB2-BD59-A6C34878D82A}">
                    <a16:rowId xmlns:a16="http://schemas.microsoft.com/office/drawing/2014/main" val="1204026670"/>
                  </a:ext>
                </a:extLst>
              </a:tr>
              <a:tr h="354906">
                <a:tc>
                  <a:txBody>
                    <a:bodyPr/>
                    <a:lstStyle/>
                    <a:p>
                      <a:pPr marL="0" algn="ctr" defTabSz="914400" rtl="0" eaLnBrk="1" fontAlgn="ctr" latinLnBrk="0" hangingPunct="1">
                        <a:lnSpc>
                          <a:spcPct val="115000"/>
                        </a:lnSpc>
                        <a:spcAft>
                          <a:spcPts val="0"/>
                        </a:spcAft>
                      </a:pPr>
                      <a:r>
                        <a:rPr lang="tr-TR" sz="1400" b="1" kern="1200" dirty="0">
                          <a:solidFill>
                            <a:schemeClr val="bg1"/>
                          </a:solidFill>
                          <a:effectLst/>
                          <a:latin typeface="Garamond" panose="02020404030301010803" pitchFamily="18" charset="0"/>
                          <a:ea typeface="+mn-ea"/>
                          <a:cs typeface="+mn-cs"/>
                        </a:rPr>
                        <a:t>9.817,08 TL</a:t>
                      </a:r>
                    </a:p>
                  </a:txBody>
                  <a:tcPr marL="0" marR="0" marT="0" marB="0" anchor="ctr">
                    <a:solidFill>
                      <a:srgbClr val="00B050">
                        <a:alpha val="40000"/>
                      </a:srgbClr>
                    </a:solidFill>
                  </a:tcPr>
                </a:tc>
                <a:tc>
                  <a:txBody>
                    <a:bodyPr/>
                    <a:lstStyle/>
                    <a:p>
                      <a:pPr marL="0" algn="ctr" defTabSz="914400" rtl="0" eaLnBrk="1" fontAlgn="ctr" latinLnBrk="0" hangingPunct="1">
                        <a:lnSpc>
                          <a:spcPct val="115000"/>
                        </a:lnSpc>
                        <a:spcAft>
                          <a:spcPts val="0"/>
                        </a:spcAft>
                      </a:pPr>
                      <a:r>
                        <a:rPr lang="tr-TR" sz="1400" b="1" kern="1200" dirty="0">
                          <a:solidFill>
                            <a:schemeClr val="bg1"/>
                          </a:solidFill>
                          <a:effectLst/>
                          <a:latin typeface="Garamond" panose="02020404030301010803" pitchFamily="18" charset="0"/>
                          <a:ea typeface="+mn-ea"/>
                          <a:cs typeface="+mn-cs"/>
                        </a:rPr>
                        <a:t>2.129,20 TL</a:t>
                      </a:r>
                    </a:p>
                  </a:txBody>
                  <a:tcPr marL="0" marR="0" marT="0" marB="0" anchor="ctr">
                    <a:solidFill>
                      <a:srgbClr val="00B050">
                        <a:alpha val="40000"/>
                      </a:srgbClr>
                    </a:solidFill>
                  </a:tcPr>
                </a:tc>
                <a:tc>
                  <a:txBody>
                    <a:bodyPr/>
                    <a:lstStyle/>
                    <a:p>
                      <a:pPr marL="0" algn="ctr" defTabSz="914400" rtl="0" eaLnBrk="1" fontAlgn="ctr" latinLnBrk="0" hangingPunct="1">
                        <a:lnSpc>
                          <a:spcPct val="115000"/>
                        </a:lnSpc>
                        <a:spcAft>
                          <a:spcPts val="0"/>
                        </a:spcAft>
                      </a:pPr>
                      <a:r>
                        <a:rPr lang="tr-TR" sz="1400" b="1" kern="1200" dirty="0">
                          <a:solidFill>
                            <a:schemeClr val="bg1"/>
                          </a:solidFill>
                          <a:effectLst/>
                          <a:latin typeface="Garamond" panose="02020404030301010803" pitchFamily="18" charset="0"/>
                          <a:ea typeface="+mn-ea"/>
                          <a:cs typeface="+mn-cs"/>
                        </a:rPr>
                        <a:t>7.687,88 TL</a:t>
                      </a:r>
                    </a:p>
                  </a:txBody>
                  <a:tcPr marL="0" marR="0" marT="0" marB="0" anchor="ctr">
                    <a:solidFill>
                      <a:srgbClr val="00B050">
                        <a:alpha val="40000"/>
                      </a:srgbClr>
                    </a:solidFill>
                  </a:tcPr>
                </a:tc>
                <a:tc>
                  <a:txBody>
                    <a:bodyPr/>
                    <a:lstStyle/>
                    <a:p>
                      <a:pPr marL="0" algn="ctr" defTabSz="914400" rtl="0" eaLnBrk="1" fontAlgn="ctr" latinLnBrk="0" hangingPunct="1">
                        <a:lnSpc>
                          <a:spcPct val="115000"/>
                        </a:lnSpc>
                        <a:spcAft>
                          <a:spcPts val="0"/>
                        </a:spcAft>
                      </a:pPr>
                      <a:r>
                        <a:rPr lang="tr-TR" sz="1400" b="1" kern="1200" dirty="0">
                          <a:solidFill>
                            <a:schemeClr val="bg1"/>
                          </a:solidFill>
                          <a:effectLst/>
                          <a:latin typeface="Garamond" panose="02020404030301010803" pitchFamily="18" charset="0"/>
                          <a:ea typeface="+mn-ea"/>
                          <a:cs typeface="+mn-cs"/>
                        </a:rPr>
                        <a:t>73.628,13 TL</a:t>
                      </a:r>
                    </a:p>
                  </a:txBody>
                  <a:tcPr marL="0" marR="0" marT="0" marB="0" anchor="ctr">
                    <a:solidFill>
                      <a:srgbClr val="C00000">
                        <a:alpha val="40000"/>
                      </a:srgbClr>
                    </a:solidFill>
                  </a:tcPr>
                </a:tc>
                <a:tc>
                  <a:txBody>
                    <a:bodyPr/>
                    <a:lstStyle/>
                    <a:p>
                      <a:pPr marL="0" algn="ctr" defTabSz="914400" rtl="0" eaLnBrk="1" fontAlgn="ctr" latinLnBrk="0" hangingPunct="1">
                        <a:lnSpc>
                          <a:spcPct val="115000"/>
                        </a:lnSpc>
                        <a:spcAft>
                          <a:spcPts val="0"/>
                        </a:spcAft>
                      </a:pPr>
                      <a:r>
                        <a:rPr lang="tr-TR" sz="1400" b="1" kern="1200" dirty="0">
                          <a:solidFill>
                            <a:schemeClr val="bg1"/>
                          </a:solidFill>
                          <a:effectLst/>
                          <a:latin typeface="Garamond" panose="02020404030301010803" pitchFamily="18" charset="0"/>
                          <a:ea typeface="+mn-ea"/>
                          <a:cs typeface="+mn-cs"/>
                        </a:rPr>
                        <a:t>15.969,01 TL</a:t>
                      </a:r>
                    </a:p>
                  </a:txBody>
                  <a:tcPr marL="0" marR="0" marT="0" marB="0" anchor="ctr">
                    <a:solidFill>
                      <a:srgbClr val="C00000">
                        <a:alpha val="40000"/>
                      </a:srgbClr>
                    </a:solidFill>
                  </a:tcPr>
                </a:tc>
                <a:tc>
                  <a:txBody>
                    <a:bodyPr/>
                    <a:lstStyle/>
                    <a:p>
                      <a:pPr marL="0" algn="ctr" defTabSz="914400" rtl="0" eaLnBrk="1" fontAlgn="ctr" latinLnBrk="0" hangingPunct="1">
                        <a:lnSpc>
                          <a:spcPct val="115000"/>
                        </a:lnSpc>
                        <a:spcAft>
                          <a:spcPts val="0"/>
                        </a:spcAft>
                      </a:pPr>
                      <a:r>
                        <a:rPr lang="tr-TR" sz="1400" b="1" kern="1200" dirty="0">
                          <a:solidFill>
                            <a:schemeClr val="bg1"/>
                          </a:solidFill>
                          <a:effectLst/>
                          <a:latin typeface="Garamond" panose="02020404030301010803" pitchFamily="18" charset="0"/>
                          <a:ea typeface="+mn-ea"/>
                          <a:cs typeface="+mn-cs"/>
                        </a:rPr>
                        <a:t>57.659,11 TL</a:t>
                      </a:r>
                    </a:p>
                  </a:txBody>
                  <a:tcPr marL="0" marR="0" marT="0" marB="0" anchor="ctr">
                    <a:solidFill>
                      <a:srgbClr val="C00000">
                        <a:alpha val="40000"/>
                      </a:srgbClr>
                    </a:solidFill>
                  </a:tcPr>
                </a:tc>
                <a:extLst>
                  <a:ext uri="{0D108BD9-81ED-4DB2-BD59-A6C34878D82A}">
                    <a16:rowId xmlns:a16="http://schemas.microsoft.com/office/drawing/2014/main" val="2327011517"/>
                  </a:ext>
                </a:extLst>
              </a:tr>
              <a:tr h="271158">
                <a:tc gridSpan="6">
                  <a:txBody>
                    <a:bodyPr/>
                    <a:lstStyle/>
                    <a:p>
                      <a:pPr marL="0" algn="ctr" defTabSz="914400" rtl="0" eaLnBrk="1" fontAlgn="base" latinLnBrk="0" hangingPunct="1">
                        <a:lnSpc>
                          <a:spcPct val="115000"/>
                        </a:lnSpc>
                        <a:spcAft>
                          <a:spcPts val="0"/>
                        </a:spcAft>
                      </a:pPr>
                      <a:r>
                        <a:rPr lang="tr-TR" sz="12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GİRİŞİM </a:t>
                      </a:r>
                      <a:r>
                        <a:rPr lang="tr-TR" sz="1200" b="1" kern="12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İMALAT SEKTÖRÜ</a:t>
                      </a:r>
                      <a:endParaRPr lang="tr-TR" sz="1200" b="1" kern="12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accent4">
                        <a:lumMod val="20000"/>
                        <a:lumOff val="80000"/>
                        <a:alpha val="40000"/>
                      </a:schemeClr>
                    </a:solidFill>
                  </a:tcPr>
                </a:tc>
                <a:tc hMerge="1">
                  <a:txBody>
                    <a:bodyPr/>
                    <a:lstStyle/>
                    <a:p>
                      <a:pPr marL="0" algn="ctr" defTabSz="914400" rtl="0" eaLnBrk="1" latinLnBrk="0" hangingPunct="1">
                        <a:lnSpc>
                          <a:spcPct val="107000"/>
                        </a:lnSpc>
                        <a:spcAft>
                          <a:spcPts val="0"/>
                        </a:spcAft>
                      </a:pPr>
                      <a:endPar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solidFill>
                      <a:srgbClr val="00B050">
                        <a:alpha val="40000"/>
                      </a:srgbClr>
                    </a:solidFill>
                  </a:tcPr>
                </a:tc>
                <a:tc hMerge="1">
                  <a:txBody>
                    <a:bodyPr/>
                    <a:lstStyle/>
                    <a:p>
                      <a:pPr marL="0" algn="ctr" defTabSz="914400" rtl="0" eaLnBrk="1" latinLnBrk="0" hangingPunct="1">
                        <a:lnSpc>
                          <a:spcPct val="107000"/>
                        </a:lnSpc>
                        <a:spcAft>
                          <a:spcPts val="0"/>
                        </a:spcAft>
                      </a:pPr>
                      <a:endPar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solidFill>
                      <a:srgbClr val="00B050">
                        <a:alpha val="40000"/>
                      </a:srgbClr>
                    </a:solidFill>
                  </a:tcPr>
                </a:tc>
                <a:tc hMerge="1">
                  <a:txBody>
                    <a:bodyPr/>
                    <a:lstStyle/>
                    <a:p>
                      <a:pPr marL="0" marR="0" lvl="0" indent="0" algn="ctr" defTabSz="914400" rtl="0" eaLnBrk="1" fontAlgn="base" latinLnBrk="0" hangingPunct="1">
                        <a:lnSpc>
                          <a:spcPct val="115000"/>
                        </a:lnSpc>
                        <a:spcBef>
                          <a:spcPts val="0"/>
                        </a:spcBef>
                        <a:spcAft>
                          <a:spcPts val="0"/>
                        </a:spcAft>
                        <a:buClrTx/>
                        <a:buSzTx/>
                        <a:buFontTx/>
                        <a:buNone/>
                        <a:tabLst/>
                        <a:defRPr/>
                      </a:pPr>
                      <a:endParaRPr lang="tr-TR" sz="1300" b="1" kern="12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rgbClr val="C00000">
                        <a:alpha val="40000"/>
                      </a:srgbClr>
                    </a:solidFill>
                  </a:tcPr>
                </a:tc>
                <a:tc hMerge="1">
                  <a:txBody>
                    <a:bodyPr/>
                    <a:lstStyle/>
                    <a:p>
                      <a:pPr marL="0" algn="ctr" defTabSz="914400" rtl="0" eaLnBrk="1" latinLnBrk="0" hangingPunct="1">
                        <a:lnSpc>
                          <a:spcPct val="107000"/>
                        </a:lnSpc>
                        <a:spcAft>
                          <a:spcPts val="0"/>
                        </a:spcAft>
                      </a:pPr>
                      <a:endPar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solidFill>
                      <a:srgbClr val="C00000">
                        <a:alpha val="40000"/>
                      </a:srgbClr>
                    </a:solidFill>
                  </a:tcPr>
                </a:tc>
                <a:tc hMerge="1">
                  <a:txBody>
                    <a:bodyPr/>
                    <a:lstStyle/>
                    <a:p>
                      <a:pPr marL="0" algn="ctr" defTabSz="914400" rtl="0" eaLnBrk="1" latinLnBrk="0" hangingPunct="1">
                        <a:lnSpc>
                          <a:spcPct val="107000"/>
                        </a:lnSpc>
                        <a:spcAft>
                          <a:spcPts val="0"/>
                        </a:spcAft>
                      </a:pPr>
                      <a:endPar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solidFill>
                      <a:srgbClr val="C00000">
                        <a:alpha val="40000"/>
                      </a:srgbClr>
                    </a:solidFill>
                  </a:tcPr>
                </a:tc>
                <a:extLst>
                  <a:ext uri="{0D108BD9-81ED-4DB2-BD59-A6C34878D82A}">
                    <a16:rowId xmlns:a16="http://schemas.microsoft.com/office/drawing/2014/main" val="3411077816"/>
                  </a:ext>
                </a:extLst>
              </a:tr>
              <a:tr h="548913">
                <a:tc>
                  <a:txBody>
                    <a:bodyPr/>
                    <a:lstStyle/>
                    <a:p>
                      <a:pPr marL="0" algn="ctr" defTabSz="914400" rtl="0" eaLnBrk="1" latinLnBrk="0" hangingPunct="1">
                        <a:lnSpc>
                          <a:spcPct val="107000"/>
                        </a:lnSpc>
                        <a:spcAft>
                          <a:spcPts val="0"/>
                        </a:spcAft>
                      </a:pPr>
                      <a:r>
                        <a:rPr lang="tr-TR" sz="12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TEŞVİKSİZ TUTAR</a:t>
                      </a:r>
                    </a:p>
                    <a:p>
                      <a:pPr marL="0" algn="ctr" defTabSz="914400" rtl="0" eaLnBrk="1" latinLnBrk="0" hangingPunct="1">
                        <a:lnSpc>
                          <a:spcPct val="107000"/>
                        </a:lnSpc>
                        <a:spcAft>
                          <a:spcPts val="0"/>
                        </a:spcAft>
                      </a:pPr>
                      <a:r>
                        <a:rPr lang="tr-TR" sz="12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(%37,75)</a:t>
                      </a:r>
                    </a:p>
                  </a:txBody>
                  <a:tcPr marL="68580" marR="68580" marT="0" marB="0" anchor="ctr">
                    <a:solidFill>
                      <a:schemeClr val="tx2">
                        <a:lumMod val="40000"/>
                        <a:lumOff val="60000"/>
                        <a:alpha val="40000"/>
                      </a:schemeClr>
                    </a:solidFill>
                  </a:tcPr>
                </a:tc>
                <a:tc>
                  <a:txBody>
                    <a:bodyPr/>
                    <a:lstStyle/>
                    <a:p>
                      <a:pPr marL="0" algn="ctr" defTabSz="914400" rtl="0" eaLnBrk="1" latinLnBrk="0" hangingPunct="1">
                        <a:lnSpc>
                          <a:spcPct val="107000"/>
                        </a:lnSpc>
                        <a:spcAft>
                          <a:spcPts val="0"/>
                        </a:spcAft>
                      </a:pPr>
                      <a:r>
                        <a:rPr lang="tr-TR" sz="12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  TUTARI</a:t>
                      </a:r>
                    </a:p>
                    <a:p>
                      <a:pPr marL="0" algn="ctr" defTabSz="914400" rtl="0" eaLnBrk="1" latinLnBrk="0" hangingPunct="1">
                        <a:lnSpc>
                          <a:spcPct val="107000"/>
                        </a:lnSpc>
                        <a:spcAft>
                          <a:spcPts val="0"/>
                        </a:spcAft>
                      </a:pPr>
                      <a:r>
                        <a:rPr lang="tr-TR" sz="12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(%5 + %3,9375)</a:t>
                      </a:r>
                    </a:p>
                  </a:txBody>
                  <a:tcPr marL="68580" marR="68580" marT="0" marB="0" anchor="ctr">
                    <a:solidFill>
                      <a:schemeClr val="tx2">
                        <a:lumMod val="40000"/>
                        <a:lumOff val="60000"/>
                        <a:alpha val="40000"/>
                      </a:schemeClr>
                    </a:solidFill>
                  </a:tcPr>
                </a:tc>
                <a:tc>
                  <a:txBody>
                    <a:bodyPr/>
                    <a:lstStyle/>
                    <a:p>
                      <a:pPr marL="0" algn="ctr" defTabSz="914400" rtl="0" eaLnBrk="1" latinLnBrk="0" hangingPunct="1">
                        <a:lnSpc>
                          <a:spcPct val="107000"/>
                        </a:lnSpc>
                        <a:spcAft>
                          <a:spcPts val="0"/>
                        </a:spcAft>
                      </a:pPr>
                      <a:r>
                        <a:rPr lang="tr-TR" sz="12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 SONRASI TUTAR</a:t>
                      </a:r>
                    </a:p>
                    <a:p>
                      <a:pPr marL="0" algn="ctr" defTabSz="914400" rtl="0" eaLnBrk="1" latinLnBrk="0" hangingPunct="1">
                        <a:lnSpc>
                          <a:spcPct val="107000"/>
                        </a:lnSpc>
                        <a:spcAft>
                          <a:spcPts val="0"/>
                        </a:spcAft>
                      </a:pPr>
                      <a:r>
                        <a:rPr lang="tr-TR" sz="12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(%28,8125)</a:t>
                      </a:r>
                    </a:p>
                  </a:txBody>
                  <a:tcPr marL="68580" marR="68580" marT="0" marB="0" anchor="ctr">
                    <a:solidFill>
                      <a:schemeClr val="tx2">
                        <a:lumMod val="40000"/>
                        <a:lumOff val="60000"/>
                        <a:alpha val="40000"/>
                      </a:schemeClr>
                    </a:solidFill>
                  </a:tcPr>
                </a:tc>
                <a:tc>
                  <a:txBody>
                    <a:bodyPr/>
                    <a:lstStyle/>
                    <a:p>
                      <a:pPr marL="0" algn="ctr" defTabSz="914400" rtl="0" eaLnBrk="1" latinLnBrk="0" hangingPunct="1">
                        <a:lnSpc>
                          <a:spcPct val="107000"/>
                        </a:lnSpc>
                        <a:spcAft>
                          <a:spcPts val="0"/>
                        </a:spcAft>
                      </a:pPr>
                      <a:r>
                        <a:rPr lang="tr-TR" sz="12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TEŞVİKSİZ TUTAR</a:t>
                      </a:r>
                    </a:p>
                    <a:p>
                      <a:pPr marL="0" algn="ctr" defTabSz="914400" rtl="0" eaLnBrk="1" latinLnBrk="0" hangingPunct="1">
                        <a:lnSpc>
                          <a:spcPct val="107000"/>
                        </a:lnSpc>
                        <a:spcAft>
                          <a:spcPts val="0"/>
                        </a:spcAft>
                      </a:pPr>
                      <a:r>
                        <a:rPr lang="tr-TR" sz="12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(%37,75)</a:t>
                      </a:r>
                    </a:p>
                  </a:txBody>
                  <a:tcPr marL="68580" marR="68580" marT="0" marB="0" anchor="ctr">
                    <a:solidFill>
                      <a:schemeClr val="accent1">
                        <a:alpha val="40000"/>
                      </a:schemeClr>
                    </a:solidFill>
                  </a:tcPr>
                </a:tc>
                <a:tc>
                  <a:txBody>
                    <a:bodyPr/>
                    <a:lstStyle/>
                    <a:p>
                      <a:pPr marL="0" algn="ctr" defTabSz="914400" rtl="0" eaLnBrk="1" latinLnBrk="0" hangingPunct="1">
                        <a:lnSpc>
                          <a:spcPct val="107000"/>
                        </a:lnSpc>
                        <a:spcAft>
                          <a:spcPts val="0"/>
                        </a:spcAft>
                      </a:pPr>
                      <a:r>
                        <a:rPr lang="tr-TR" sz="12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  TUTARI</a:t>
                      </a:r>
                    </a:p>
                    <a:p>
                      <a:pPr marL="0" algn="ctr" defTabSz="914400" rtl="0" eaLnBrk="1" latinLnBrk="0" hangingPunct="1">
                        <a:lnSpc>
                          <a:spcPct val="107000"/>
                        </a:lnSpc>
                        <a:spcAft>
                          <a:spcPts val="0"/>
                        </a:spcAft>
                      </a:pPr>
                      <a:r>
                        <a:rPr lang="tr-TR" sz="12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(%5 + %3,9375)</a:t>
                      </a:r>
                    </a:p>
                  </a:txBody>
                  <a:tcPr marL="68580" marR="68580" marT="0" marB="0" anchor="ctr">
                    <a:solidFill>
                      <a:schemeClr val="accent1">
                        <a:alpha val="40000"/>
                      </a:schemeClr>
                    </a:solidFill>
                  </a:tcPr>
                </a:tc>
                <a:tc>
                  <a:txBody>
                    <a:bodyPr/>
                    <a:lstStyle/>
                    <a:p>
                      <a:pPr marL="0" algn="ctr" defTabSz="914400" rtl="0" eaLnBrk="1" latinLnBrk="0" hangingPunct="1">
                        <a:lnSpc>
                          <a:spcPct val="107000"/>
                        </a:lnSpc>
                        <a:spcAft>
                          <a:spcPts val="0"/>
                        </a:spcAft>
                      </a:pPr>
                      <a:r>
                        <a:rPr lang="tr-TR" sz="12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 SONRASI TUTAR</a:t>
                      </a:r>
                    </a:p>
                    <a:p>
                      <a:pPr marL="0" algn="ctr" defTabSz="914400" rtl="0" eaLnBrk="1" latinLnBrk="0" hangingPunct="1">
                        <a:lnSpc>
                          <a:spcPct val="107000"/>
                        </a:lnSpc>
                        <a:spcAft>
                          <a:spcPts val="0"/>
                        </a:spcAft>
                      </a:pPr>
                      <a:r>
                        <a:rPr lang="tr-TR" sz="12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(%28,8125)</a:t>
                      </a:r>
                    </a:p>
                  </a:txBody>
                  <a:tcPr marL="68580" marR="68580" marT="0" marB="0" anchor="ctr">
                    <a:solidFill>
                      <a:schemeClr val="accent1">
                        <a:alpha val="40000"/>
                      </a:schemeClr>
                    </a:solidFill>
                  </a:tcPr>
                </a:tc>
                <a:extLst>
                  <a:ext uri="{0D108BD9-81ED-4DB2-BD59-A6C34878D82A}">
                    <a16:rowId xmlns:a16="http://schemas.microsoft.com/office/drawing/2014/main" val="887130496"/>
                  </a:ext>
                </a:extLst>
              </a:tr>
              <a:tr h="354906">
                <a:tc>
                  <a:txBody>
                    <a:bodyPr/>
                    <a:lstStyle/>
                    <a:p>
                      <a:pPr marL="0" algn="ctr" defTabSz="914400" rtl="0" eaLnBrk="1" fontAlgn="ctr" latinLnBrk="0" hangingPunct="1">
                        <a:lnSpc>
                          <a:spcPct val="115000"/>
                        </a:lnSpc>
                        <a:spcAft>
                          <a:spcPts val="0"/>
                        </a:spcAft>
                      </a:pPr>
                      <a:r>
                        <a:rPr lang="tr-TR" sz="1400" b="1" kern="1200" dirty="0">
                          <a:solidFill>
                            <a:schemeClr val="bg1"/>
                          </a:solidFill>
                          <a:effectLst/>
                          <a:latin typeface="Garamond" panose="02020404030301010803" pitchFamily="18" charset="0"/>
                          <a:ea typeface="+mn-ea"/>
                          <a:cs typeface="+mn-cs"/>
                        </a:rPr>
                        <a:t>9.817,08 TL</a:t>
                      </a:r>
                    </a:p>
                  </a:txBody>
                  <a:tcPr marL="0" marR="0" marT="0" marB="0" anchor="ctr">
                    <a:solidFill>
                      <a:srgbClr val="00B050">
                        <a:alpha val="40000"/>
                      </a:srgbClr>
                    </a:solidFill>
                  </a:tcPr>
                </a:tc>
                <a:tc>
                  <a:txBody>
                    <a:bodyPr/>
                    <a:lstStyle/>
                    <a:p>
                      <a:pPr marL="0" algn="ctr" defTabSz="914400" rtl="0" eaLnBrk="1" fontAlgn="ctr" latinLnBrk="0" hangingPunct="1">
                        <a:lnSpc>
                          <a:spcPct val="115000"/>
                        </a:lnSpc>
                        <a:spcAft>
                          <a:spcPts val="0"/>
                        </a:spcAft>
                      </a:pPr>
                      <a:r>
                        <a:rPr lang="tr-TR" sz="1400" b="1" kern="1200" dirty="0">
                          <a:solidFill>
                            <a:schemeClr val="bg1"/>
                          </a:solidFill>
                          <a:effectLst/>
                          <a:latin typeface="Garamond" panose="02020404030301010803" pitchFamily="18" charset="0"/>
                          <a:ea typeface="+mn-ea"/>
                          <a:cs typeface="+mn-cs"/>
                        </a:rPr>
                        <a:t>2.324,24 TL</a:t>
                      </a:r>
                    </a:p>
                  </a:txBody>
                  <a:tcPr marL="0" marR="0" marT="0" marB="0" anchor="ctr">
                    <a:solidFill>
                      <a:srgbClr val="00B050">
                        <a:alpha val="40000"/>
                      </a:srgbClr>
                    </a:solidFill>
                  </a:tcPr>
                </a:tc>
                <a:tc>
                  <a:txBody>
                    <a:bodyPr/>
                    <a:lstStyle/>
                    <a:p>
                      <a:pPr marL="0" algn="ctr" defTabSz="914400" rtl="0" eaLnBrk="1" fontAlgn="ctr" latinLnBrk="0" hangingPunct="1">
                        <a:lnSpc>
                          <a:spcPct val="115000"/>
                        </a:lnSpc>
                        <a:spcAft>
                          <a:spcPts val="0"/>
                        </a:spcAft>
                      </a:pPr>
                      <a:r>
                        <a:rPr lang="tr-TR" sz="1400" b="1" kern="1200" dirty="0">
                          <a:solidFill>
                            <a:schemeClr val="bg1"/>
                          </a:solidFill>
                          <a:effectLst/>
                          <a:latin typeface="Garamond" panose="02020404030301010803" pitchFamily="18" charset="0"/>
                          <a:ea typeface="+mn-ea"/>
                          <a:cs typeface="+mn-cs"/>
                        </a:rPr>
                        <a:t>7.492,83 TL</a:t>
                      </a:r>
                    </a:p>
                  </a:txBody>
                  <a:tcPr marL="0" marR="0" marT="0" marB="0" anchor="ctr">
                    <a:solidFill>
                      <a:srgbClr val="00B050">
                        <a:alpha val="40000"/>
                      </a:srgbClr>
                    </a:solidFill>
                  </a:tcPr>
                </a:tc>
                <a:tc>
                  <a:txBody>
                    <a:bodyPr/>
                    <a:lstStyle/>
                    <a:p>
                      <a:pPr marL="0" algn="ctr" defTabSz="914400" rtl="0" eaLnBrk="1" fontAlgn="ctr" latinLnBrk="0" hangingPunct="1">
                        <a:lnSpc>
                          <a:spcPct val="115000"/>
                        </a:lnSpc>
                        <a:spcAft>
                          <a:spcPts val="0"/>
                        </a:spcAft>
                      </a:pPr>
                      <a:r>
                        <a:rPr lang="tr-TR" sz="1400" b="1" kern="1200" dirty="0">
                          <a:solidFill>
                            <a:schemeClr val="bg1"/>
                          </a:solidFill>
                          <a:effectLst/>
                          <a:latin typeface="Garamond" panose="02020404030301010803" pitchFamily="18" charset="0"/>
                          <a:ea typeface="+mn-ea"/>
                          <a:cs typeface="+mn-cs"/>
                        </a:rPr>
                        <a:t>73.628,13 TL</a:t>
                      </a:r>
                    </a:p>
                  </a:txBody>
                  <a:tcPr marL="0" marR="0" marT="0" marB="0" anchor="ctr">
                    <a:solidFill>
                      <a:srgbClr val="C00000">
                        <a:alpha val="40000"/>
                      </a:srgbClr>
                    </a:solidFill>
                  </a:tcPr>
                </a:tc>
                <a:tc>
                  <a:txBody>
                    <a:bodyPr/>
                    <a:lstStyle/>
                    <a:p>
                      <a:pPr marL="0" algn="ctr" defTabSz="914400" rtl="0" eaLnBrk="1" fontAlgn="ctr" latinLnBrk="0" hangingPunct="1">
                        <a:lnSpc>
                          <a:spcPct val="115000"/>
                        </a:lnSpc>
                        <a:spcAft>
                          <a:spcPts val="0"/>
                        </a:spcAft>
                      </a:pPr>
                      <a:r>
                        <a:rPr lang="tr-TR" sz="1400" b="1" kern="1200" dirty="0">
                          <a:solidFill>
                            <a:schemeClr val="bg1"/>
                          </a:solidFill>
                          <a:effectLst/>
                          <a:latin typeface="Garamond" panose="02020404030301010803" pitchFamily="18" charset="0"/>
                          <a:ea typeface="+mn-ea"/>
                          <a:cs typeface="+mn-cs"/>
                        </a:rPr>
                        <a:t>17.431,83 TL</a:t>
                      </a:r>
                    </a:p>
                  </a:txBody>
                  <a:tcPr marL="0" marR="0" marT="0" marB="0" anchor="ctr">
                    <a:solidFill>
                      <a:srgbClr val="C00000">
                        <a:alpha val="40000"/>
                      </a:srgbClr>
                    </a:solidFill>
                  </a:tcPr>
                </a:tc>
                <a:tc>
                  <a:txBody>
                    <a:bodyPr/>
                    <a:lstStyle/>
                    <a:p>
                      <a:pPr marL="0" algn="ctr" defTabSz="914400" rtl="0" eaLnBrk="1" fontAlgn="ctr" latinLnBrk="0" hangingPunct="1">
                        <a:lnSpc>
                          <a:spcPct val="115000"/>
                        </a:lnSpc>
                        <a:spcAft>
                          <a:spcPts val="0"/>
                        </a:spcAft>
                      </a:pPr>
                      <a:r>
                        <a:rPr lang="tr-TR" sz="1400" b="1" kern="1200" dirty="0">
                          <a:solidFill>
                            <a:schemeClr val="bg1"/>
                          </a:solidFill>
                          <a:effectLst/>
                          <a:latin typeface="Garamond" panose="02020404030301010803" pitchFamily="18" charset="0"/>
                          <a:ea typeface="+mn-ea"/>
                          <a:cs typeface="+mn-cs"/>
                        </a:rPr>
                        <a:t>56.196,30 TL</a:t>
                      </a:r>
                    </a:p>
                  </a:txBody>
                  <a:tcPr marL="0" marR="0" marT="0" marB="0" anchor="ctr">
                    <a:solidFill>
                      <a:srgbClr val="C00000">
                        <a:alpha val="40000"/>
                      </a:srgbClr>
                    </a:solidFill>
                  </a:tcPr>
                </a:tc>
                <a:extLst>
                  <a:ext uri="{0D108BD9-81ED-4DB2-BD59-A6C34878D82A}">
                    <a16:rowId xmlns:a16="http://schemas.microsoft.com/office/drawing/2014/main" val="4156597263"/>
                  </a:ext>
                </a:extLst>
              </a:tr>
            </a:tbl>
          </a:graphicData>
        </a:graphic>
      </p:graphicFrame>
      <p:graphicFrame>
        <p:nvGraphicFramePr>
          <p:cNvPr id="22" name="Tablo 21">
            <a:extLst>
              <a:ext uri="{FF2B5EF4-FFF2-40B4-BE49-F238E27FC236}">
                <a16:creationId xmlns:a16="http://schemas.microsoft.com/office/drawing/2014/main" id="{44839800-3FE7-4D18-8BC0-A784B2252D16}"/>
              </a:ext>
            </a:extLst>
          </p:cNvPr>
          <p:cNvGraphicFramePr>
            <a:graphicFrameLocks noGrp="1"/>
          </p:cNvGraphicFramePr>
          <p:nvPr>
            <p:extLst/>
          </p:nvPr>
        </p:nvGraphicFramePr>
        <p:xfrm>
          <a:off x="54107" y="911018"/>
          <a:ext cx="12083786" cy="375797"/>
        </p:xfrm>
        <a:graphic>
          <a:graphicData uri="http://schemas.openxmlformats.org/drawingml/2006/table">
            <a:tbl>
              <a:tblPr firstRow="1" firstCol="1" bandRow="1">
                <a:tableStyleId>{5C22544A-7EE6-4342-B048-85BDC9FD1C3A}</a:tableStyleId>
              </a:tblPr>
              <a:tblGrid>
                <a:gridCol w="12083786">
                  <a:extLst>
                    <a:ext uri="{9D8B030D-6E8A-4147-A177-3AD203B41FA5}">
                      <a16:colId xmlns:a16="http://schemas.microsoft.com/office/drawing/2014/main" val="4060676655"/>
                    </a:ext>
                  </a:extLst>
                </a:gridCol>
              </a:tblGrid>
              <a:tr h="375797">
                <a:tc>
                  <a:txBody>
                    <a:bodyPr/>
                    <a:lstStyle/>
                    <a:p>
                      <a:pPr algn="l">
                        <a:lnSpc>
                          <a:spcPct val="107000"/>
                        </a:lnSpc>
                        <a:spcAft>
                          <a:spcPts val="0"/>
                        </a:spcAft>
                      </a:pPr>
                      <a:r>
                        <a:rPr lang="tr-TR" sz="1300" b="1" dirty="0">
                          <a:solidFill>
                            <a:srgbClr val="C00000"/>
                          </a:solidFill>
                          <a:effectLst/>
                          <a:latin typeface="Garamond" panose="02020404030301010803" pitchFamily="18" charset="0"/>
                        </a:rPr>
                        <a:t>RAKAMLARLA TEŞVİK ÖRNEKLERİ  (2025 Yılı Brüt Asgari Ücretine Göre)</a:t>
                      </a:r>
                    </a:p>
                  </a:txBody>
                  <a:tcPr marL="58408" marR="58408" marT="0" marB="0" anchor="ctr">
                    <a:solidFill>
                      <a:schemeClr val="accent6">
                        <a:lumMod val="75000"/>
                        <a:alpha val="42000"/>
                      </a:schemeClr>
                    </a:solidFill>
                  </a:tcPr>
                </a:tc>
                <a:extLst>
                  <a:ext uri="{0D108BD9-81ED-4DB2-BD59-A6C34878D82A}">
                    <a16:rowId xmlns:a16="http://schemas.microsoft.com/office/drawing/2014/main" val="850616689"/>
                  </a:ext>
                </a:extLst>
              </a:tr>
            </a:tbl>
          </a:graphicData>
        </a:graphic>
      </p:graphicFrame>
      <p:sp>
        <p:nvSpPr>
          <p:cNvPr id="5" name="Unvan 1">
            <a:extLst>
              <a:ext uri="{FF2B5EF4-FFF2-40B4-BE49-F238E27FC236}">
                <a16:creationId xmlns:a16="http://schemas.microsoft.com/office/drawing/2014/main" id="{D0DBE256-B53E-43C7-99CB-AA406D333EB8}"/>
              </a:ext>
            </a:extLst>
          </p:cNvPr>
          <p:cNvSpPr txBox="1">
            <a:spLocks/>
          </p:cNvSpPr>
          <p:nvPr/>
        </p:nvSpPr>
        <p:spPr>
          <a:xfrm>
            <a:off x="3586163" y="88782"/>
            <a:ext cx="8573992" cy="701158"/>
          </a:xfrm>
          <a:prstGeom prst="rect">
            <a:avLst/>
          </a:prstGeom>
        </p:spPr>
        <p:txBody>
          <a:bodyPr vert="horz" lIns="91440" tIns="45720" rIns="91440" bIns="45720" rtlCol="0" anchor="ctr">
            <a:noAutofit/>
          </a:bodyPr>
          <a:lstStyle>
            <a:lvl1pPr algn="r">
              <a:lnSpc>
                <a:spcPct val="90000"/>
              </a:lnSpc>
              <a:spcBef>
                <a:spcPct val="0"/>
              </a:spcBef>
              <a:buNone/>
              <a:defRPr sz="3600" b="1">
                <a:solidFill>
                  <a:schemeClr val="bg1"/>
                </a:solidFill>
                <a:latin typeface="Garamond" panose="02020404030301010803" pitchFamily="18" charset="0"/>
                <a:ea typeface="+mj-ea"/>
                <a:cs typeface="+mj-cs"/>
              </a:defRPr>
            </a:lvl1pPr>
          </a:lstStyle>
          <a:p>
            <a:r>
              <a:rPr lang="tr-TR" sz="2800" dirty="0"/>
              <a:t> Kültür Yatırımları ve Girişimlerine Yönelik Sigorta Primi Teşviki</a:t>
            </a:r>
          </a:p>
        </p:txBody>
      </p:sp>
    </p:spTree>
    <p:extLst>
      <p:ext uri="{BB962C8B-B14F-4D97-AF65-F5344CB8AC3E}">
        <p14:creationId xmlns:p14="http://schemas.microsoft.com/office/powerpoint/2010/main" val="26036895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1"/>
          <p:cNvSpPr txBox="1">
            <a:spLocks/>
          </p:cNvSpPr>
          <p:nvPr/>
        </p:nvSpPr>
        <p:spPr>
          <a:xfrm>
            <a:off x="3179928" y="52400"/>
            <a:ext cx="8992234" cy="701158"/>
          </a:xfrm>
          <a:prstGeom prst="rect">
            <a:avLst/>
          </a:prstGeom>
        </p:spPr>
        <p:txBody>
          <a:bodyPr vert="horz" lIns="91440" tIns="45720" rIns="91440" bIns="45720" rtlCol="0" anchor="ctr">
            <a:noAutofit/>
          </a:bodyPr>
          <a:lstStyle>
            <a:lvl1pPr algn="r">
              <a:lnSpc>
                <a:spcPct val="90000"/>
              </a:lnSpc>
              <a:spcBef>
                <a:spcPct val="0"/>
              </a:spcBef>
              <a:buNone/>
              <a:defRPr sz="3600" b="1">
                <a:solidFill>
                  <a:schemeClr val="bg1"/>
                </a:solidFill>
                <a:latin typeface="Garamond" panose="02020404030301010803" pitchFamily="18" charset="0"/>
                <a:ea typeface="+mj-ea"/>
                <a:cs typeface="+mj-cs"/>
              </a:defRPr>
            </a:lvl1pPr>
          </a:lstStyle>
          <a:p>
            <a:r>
              <a:rPr lang="tr-TR" sz="2800" dirty="0"/>
              <a:t>Sosyal Hizmetlerden Faydalananların İstihdamı Halinde Uygulanan Teşvik</a:t>
            </a:r>
          </a:p>
        </p:txBody>
      </p:sp>
      <p:graphicFrame>
        <p:nvGraphicFramePr>
          <p:cNvPr id="7" name="Tablo 6">
            <a:extLst>
              <a:ext uri="{FF2B5EF4-FFF2-40B4-BE49-F238E27FC236}">
                <a16:creationId xmlns:a16="http://schemas.microsoft.com/office/drawing/2014/main" id="{94B8F031-E760-4D26-9D4A-1FCEEE222B34}"/>
              </a:ext>
            </a:extLst>
          </p:cNvPr>
          <p:cNvGraphicFramePr>
            <a:graphicFrameLocks noGrp="1"/>
          </p:cNvGraphicFramePr>
          <p:nvPr>
            <p:extLst>
              <p:ext uri="{D42A27DB-BD31-4B8C-83A1-F6EECF244321}">
                <p14:modId xmlns:p14="http://schemas.microsoft.com/office/powerpoint/2010/main" val="178364546"/>
              </p:ext>
            </p:extLst>
          </p:nvPr>
        </p:nvGraphicFramePr>
        <p:xfrm>
          <a:off x="106957" y="900163"/>
          <a:ext cx="8042419" cy="518532"/>
        </p:xfrm>
        <a:graphic>
          <a:graphicData uri="http://schemas.openxmlformats.org/drawingml/2006/table">
            <a:tbl>
              <a:tblPr firstRow="1" firstCol="1" bandRow="1">
                <a:tableStyleId>{5C22544A-7EE6-4342-B048-85BDC9FD1C3A}</a:tableStyleId>
              </a:tblPr>
              <a:tblGrid>
                <a:gridCol w="1480837">
                  <a:extLst>
                    <a:ext uri="{9D8B030D-6E8A-4147-A177-3AD203B41FA5}">
                      <a16:colId xmlns:a16="http://schemas.microsoft.com/office/drawing/2014/main" val="1798935961"/>
                    </a:ext>
                  </a:extLst>
                </a:gridCol>
                <a:gridCol w="6561582">
                  <a:extLst>
                    <a:ext uri="{9D8B030D-6E8A-4147-A177-3AD203B41FA5}">
                      <a16:colId xmlns:a16="http://schemas.microsoft.com/office/drawing/2014/main" val="1330910578"/>
                    </a:ext>
                  </a:extLst>
                </a:gridCol>
              </a:tblGrid>
              <a:tr h="518532">
                <a:tc>
                  <a:txBody>
                    <a:bodyPr/>
                    <a:lstStyle/>
                    <a:p>
                      <a:pPr algn="just">
                        <a:lnSpc>
                          <a:spcPct val="107000"/>
                        </a:lnSpc>
                        <a:spcAft>
                          <a:spcPts val="0"/>
                        </a:spcAft>
                      </a:pPr>
                      <a:r>
                        <a:rPr lang="tr-TR" sz="1400" dirty="0">
                          <a:solidFill>
                            <a:srgbClr val="002060"/>
                          </a:solidFill>
                          <a:effectLst/>
                          <a:latin typeface="Garamond" panose="02020404030301010803" pitchFamily="18" charset="0"/>
                        </a:rPr>
                        <a:t>YASAL DAYANAK</a:t>
                      </a:r>
                      <a:endParaRPr lang="tr-TR" sz="1400" dirty="0">
                        <a:solidFill>
                          <a:srgbClr val="00206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7755" marR="57755" marT="0" marB="0" anchor="ctr">
                    <a:solidFill>
                      <a:schemeClr val="accent1">
                        <a:lumMod val="40000"/>
                        <a:lumOff val="60000"/>
                        <a:alpha val="60000"/>
                      </a:schemeClr>
                    </a:solidFill>
                  </a:tcPr>
                </a:tc>
                <a:tc>
                  <a:txBody>
                    <a:bodyPr/>
                    <a:lstStyle/>
                    <a:p>
                      <a:pPr algn="just">
                        <a:lnSpc>
                          <a:spcPct val="107000"/>
                        </a:lnSpc>
                        <a:spcAft>
                          <a:spcPts val="0"/>
                        </a:spcAft>
                      </a:pPr>
                      <a:r>
                        <a:rPr lang="tr-TR" sz="1300" b="1" kern="1200" dirty="0">
                          <a:solidFill>
                            <a:srgbClr val="002060"/>
                          </a:solidFill>
                          <a:effectLst/>
                          <a:latin typeface="Garamond" panose="02020404030301010803" pitchFamily="18" charset="0"/>
                          <a:ea typeface="+mn-ea"/>
                          <a:cs typeface="+mn-cs"/>
                        </a:rPr>
                        <a:t>2828 sayılı Kanun’un ek 1. maddesi, 2018/7 </a:t>
                      </a:r>
                      <a:r>
                        <a:rPr lang="tr-TR" sz="1300" b="1" kern="1200" dirty="0" err="1">
                          <a:solidFill>
                            <a:srgbClr val="002060"/>
                          </a:solidFill>
                          <a:effectLst/>
                          <a:latin typeface="Garamond" panose="02020404030301010803" pitchFamily="18" charset="0"/>
                          <a:ea typeface="+mn-ea"/>
                          <a:cs typeface="+mn-cs"/>
                        </a:rPr>
                        <a:t>No’lu</a:t>
                      </a:r>
                      <a:r>
                        <a:rPr lang="tr-TR" sz="1300" b="1" kern="1200" dirty="0">
                          <a:solidFill>
                            <a:srgbClr val="002060"/>
                          </a:solidFill>
                          <a:effectLst/>
                          <a:latin typeface="Garamond" panose="02020404030301010803" pitchFamily="18" charset="0"/>
                          <a:ea typeface="+mn-ea"/>
                          <a:cs typeface="+mn-cs"/>
                        </a:rPr>
                        <a:t> Genelge.</a:t>
                      </a:r>
                    </a:p>
                  </a:txBody>
                  <a:tcPr marL="68580" marR="68580" marT="0" marB="0" anchor="ctr">
                    <a:solidFill>
                      <a:schemeClr val="accent1">
                        <a:tint val="20000"/>
                        <a:alpha val="60000"/>
                      </a:schemeClr>
                    </a:solidFill>
                  </a:tcPr>
                </a:tc>
                <a:extLst>
                  <a:ext uri="{0D108BD9-81ED-4DB2-BD59-A6C34878D82A}">
                    <a16:rowId xmlns:a16="http://schemas.microsoft.com/office/drawing/2014/main" val="4115936388"/>
                  </a:ext>
                </a:extLst>
              </a:tr>
            </a:tbl>
          </a:graphicData>
        </a:graphic>
      </p:graphicFrame>
      <p:graphicFrame>
        <p:nvGraphicFramePr>
          <p:cNvPr id="8" name="Tablo 7">
            <a:extLst>
              <a:ext uri="{FF2B5EF4-FFF2-40B4-BE49-F238E27FC236}">
                <a16:creationId xmlns:a16="http://schemas.microsoft.com/office/drawing/2014/main" id="{29A551B6-369E-4DAF-AAA4-ED3A72B8FC39}"/>
              </a:ext>
            </a:extLst>
          </p:cNvPr>
          <p:cNvGraphicFramePr>
            <a:graphicFrameLocks noGrp="1"/>
          </p:cNvGraphicFramePr>
          <p:nvPr>
            <p:extLst>
              <p:ext uri="{D42A27DB-BD31-4B8C-83A1-F6EECF244321}">
                <p14:modId xmlns:p14="http://schemas.microsoft.com/office/powerpoint/2010/main" val="3072919261"/>
              </p:ext>
            </p:extLst>
          </p:nvPr>
        </p:nvGraphicFramePr>
        <p:xfrm>
          <a:off x="8149376" y="900163"/>
          <a:ext cx="4027720" cy="611478"/>
        </p:xfrm>
        <a:graphic>
          <a:graphicData uri="http://schemas.openxmlformats.org/drawingml/2006/table">
            <a:tbl>
              <a:tblPr firstRow="1" firstCol="1" bandRow="1">
                <a:tableStyleId>{5C22544A-7EE6-4342-B048-85BDC9FD1C3A}</a:tableStyleId>
              </a:tblPr>
              <a:tblGrid>
                <a:gridCol w="1414884">
                  <a:extLst>
                    <a:ext uri="{9D8B030D-6E8A-4147-A177-3AD203B41FA5}">
                      <a16:colId xmlns:a16="http://schemas.microsoft.com/office/drawing/2014/main" val="2643230235"/>
                    </a:ext>
                  </a:extLst>
                </a:gridCol>
                <a:gridCol w="1176823">
                  <a:extLst>
                    <a:ext uri="{9D8B030D-6E8A-4147-A177-3AD203B41FA5}">
                      <a16:colId xmlns:a16="http://schemas.microsoft.com/office/drawing/2014/main" val="1809252406"/>
                    </a:ext>
                  </a:extLst>
                </a:gridCol>
                <a:gridCol w="1436013">
                  <a:extLst>
                    <a:ext uri="{9D8B030D-6E8A-4147-A177-3AD203B41FA5}">
                      <a16:colId xmlns:a16="http://schemas.microsoft.com/office/drawing/2014/main" val="1446942998"/>
                    </a:ext>
                  </a:extLst>
                </a:gridCol>
              </a:tblGrid>
              <a:tr h="365585">
                <a:tc>
                  <a:txBody>
                    <a:bodyPr/>
                    <a:lstStyle/>
                    <a:p>
                      <a:pPr marL="0" algn="ctr" defTabSz="914400" rtl="0" eaLnBrk="1" latinLnBrk="0" hangingPunct="1">
                        <a:lnSpc>
                          <a:spcPct val="107000"/>
                        </a:lnSpc>
                        <a:spcAft>
                          <a:spcPts val="0"/>
                        </a:spcAft>
                      </a:pPr>
                      <a:r>
                        <a:rPr lang="tr-TR" sz="1100" b="1" i="0" kern="1200" dirty="0">
                          <a:solidFill>
                            <a:schemeClr val="tx2"/>
                          </a:solidFill>
                          <a:effectLst/>
                          <a:latin typeface="Garamond" panose="02020404030301010803" pitchFamily="18" charset="0"/>
                          <a:ea typeface="+mn-ea"/>
                          <a:cs typeface="+mn-cs"/>
                        </a:rPr>
                        <a:t>BAŞLAMA TARİHİ</a:t>
                      </a:r>
                    </a:p>
                  </a:txBody>
                  <a:tcPr marL="57755" marR="57755" marT="0" marB="0" anchor="ctr">
                    <a:solidFill>
                      <a:schemeClr val="accent6">
                        <a:lumMod val="75000"/>
                        <a:alpha val="60000"/>
                      </a:schemeClr>
                    </a:solidFill>
                  </a:tcPr>
                </a:tc>
                <a:tc>
                  <a:txBody>
                    <a:bodyPr/>
                    <a:lstStyle/>
                    <a:p>
                      <a:pPr marL="0" algn="ctr" defTabSz="914400" rtl="0" eaLnBrk="1" latinLnBrk="0" hangingPunct="1">
                        <a:lnSpc>
                          <a:spcPct val="107000"/>
                        </a:lnSpc>
                        <a:spcAft>
                          <a:spcPts val="0"/>
                        </a:spcAft>
                      </a:pPr>
                      <a:r>
                        <a:rPr lang="tr-TR" sz="1100" b="1" i="0" kern="1200" dirty="0">
                          <a:solidFill>
                            <a:schemeClr val="tx2"/>
                          </a:solidFill>
                          <a:effectLst/>
                          <a:latin typeface="Garamond" panose="02020404030301010803" pitchFamily="18" charset="0"/>
                          <a:ea typeface="+mn-ea"/>
                          <a:cs typeface="+mn-cs"/>
                        </a:rPr>
                        <a:t>BİTİŞ TARİHİ</a:t>
                      </a:r>
                    </a:p>
                  </a:txBody>
                  <a:tcPr marL="57755" marR="57755" marT="0" marB="0" anchor="ctr">
                    <a:solidFill>
                      <a:schemeClr val="accent6">
                        <a:lumMod val="75000"/>
                        <a:alpha val="60000"/>
                      </a:schemeClr>
                    </a:solidFill>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tr-TR" sz="1100" b="1" i="0" kern="1200" dirty="0">
                          <a:solidFill>
                            <a:schemeClr val="tx2"/>
                          </a:solidFill>
                          <a:effectLst/>
                          <a:latin typeface="Garamond" panose="02020404030301010803" pitchFamily="18" charset="0"/>
                          <a:ea typeface="+mn-ea"/>
                          <a:cs typeface="+mn-cs"/>
                        </a:rPr>
                        <a:t>BELGE KANUN NO</a:t>
                      </a:r>
                    </a:p>
                  </a:txBody>
                  <a:tcPr marL="57755" marR="57755" marT="0" marB="0" anchor="ctr">
                    <a:solidFill>
                      <a:schemeClr val="accent6">
                        <a:lumMod val="75000"/>
                        <a:alpha val="60000"/>
                      </a:schemeClr>
                    </a:solidFill>
                  </a:tcPr>
                </a:tc>
                <a:extLst>
                  <a:ext uri="{0D108BD9-81ED-4DB2-BD59-A6C34878D82A}">
                    <a16:rowId xmlns:a16="http://schemas.microsoft.com/office/drawing/2014/main" val="1774129938"/>
                  </a:ext>
                </a:extLst>
              </a:tr>
              <a:tr h="245893">
                <a:tc>
                  <a:txBody>
                    <a:bodyPr/>
                    <a:lstStyle/>
                    <a:p>
                      <a:pPr algn="ctr">
                        <a:lnSpc>
                          <a:spcPct val="107000"/>
                        </a:lnSpc>
                        <a:spcAft>
                          <a:spcPts val="0"/>
                        </a:spcAft>
                      </a:pPr>
                      <a:r>
                        <a:rPr lang="tr-TR" sz="1200" b="1" i="0" dirty="0">
                          <a:solidFill>
                            <a:schemeClr val="tx2"/>
                          </a:solidFill>
                          <a:effectLst/>
                          <a:latin typeface="Garamond" panose="02020404030301010803" pitchFamily="18" charset="0"/>
                          <a:ea typeface="Times New Roman" panose="02020603050405020304" pitchFamily="18" charset="0"/>
                          <a:cs typeface="Times New Roman" panose="02020603050405020304" pitchFamily="18" charset="0"/>
                        </a:rPr>
                        <a:t>19.02.2014</a:t>
                      </a:r>
                    </a:p>
                  </a:txBody>
                  <a:tcPr marL="57755" marR="57755" marT="0" marB="0" anchor="ctr">
                    <a:solidFill>
                      <a:schemeClr val="tx2">
                        <a:lumMod val="40000"/>
                        <a:lumOff val="60000"/>
                        <a:alpha val="70000"/>
                      </a:schemeClr>
                    </a:solidFill>
                  </a:tcPr>
                </a:tc>
                <a:tc>
                  <a:txBody>
                    <a:bodyPr/>
                    <a:lstStyle/>
                    <a:p>
                      <a:pPr algn="ctr">
                        <a:lnSpc>
                          <a:spcPct val="107000"/>
                        </a:lnSpc>
                        <a:spcAft>
                          <a:spcPts val="0"/>
                        </a:spcAft>
                      </a:pPr>
                      <a:r>
                        <a:rPr lang="tr-TR" sz="1200" b="1" i="0" dirty="0">
                          <a:solidFill>
                            <a:schemeClr val="tx2"/>
                          </a:solidFill>
                          <a:effectLst/>
                          <a:latin typeface="Garamond" panose="02020404030301010803" pitchFamily="18" charset="0"/>
                          <a:ea typeface="Times New Roman" panose="02020603050405020304" pitchFamily="18" charset="0"/>
                          <a:cs typeface="Times New Roman" panose="02020603050405020304" pitchFamily="18" charset="0"/>
                        </a:rPr>
                        <a:t>-</a:t>
                      </a:r>
                    </a:p>
                  </a:txBody>
                  <a:tcPr marL="57755" marR="57755" marT="0" marB="0" anchor="ctr">
                    <a:solidFill>
                      <a:schemeClr val="tx2">
                        <a:lumMod val="40000"/>
                        <a:lumOff val="60000"/>
                        <a:alpha val="70000"/>
                      </a:schemeClr>
                    </a:solidFill>
                  </a:tcPr>
                </a:tc>
                <a:tc>
                  <a:txBody>
                    <a:bodyPr/>
                    <a:lstStyle/>
                    <a:p>
                      <a:pPr algn="ctr">
                        <a:lnSpc>
                          <a:spcPct val="107000"/>
                        </a:lnSpc>
                        <a:spcAft>
                          <a:spcPts val="0"/>
                        </a:spcAft>
                      </a:pPr>
                      <a:r>
                        <a:rPr lang="tr-TR" sz="1200" b="1" i="0" dirty="0">
                          <a:solidFill>
                            <a:schemeClr val="tx2"/>
                          </a:solidFill>
                          <a:effectLst/>
                          <a:latin typeface="Garamond" panose="02020404030301010803" pitchFamily="18" charset="0"/>
                          <a:ea typeface="Times New Roman" panose="02020603050405020304" pitchFamily="18" charset="0"/>
                          <a:cs typeface="Times New Roman" panose="02020603050405020304" pitchFamily="18" charset="0"/>
                        </a:rPr>
                        <a:t>02828</a:t>
                      </a:r>
                    </a:p>
                  </a:txBody>
                  <a:tcPr marL="57755" marR="57755" marT="0" marB="0" anchor="ctr">
                    <a:solidFill>
                      <a:schemeClr val="tx2">
                        <a:lumMod val="40000"/>
                        <a:lumOff val="60000"/>
                        <a:alpha val="70000"/>
                      </a:schemeClr>
                    </a:solidFill>
                  </a:tcPr>
                </a:tc>
                <a:extLst>
                  <a:ext uri="{0D108BD9-81ED-4DB2-BD59-A6C34878D82A}">
                    <a16:rowId xmlns:a16="http://schemas.microsoft.com/office/drawing/2014/main" val="1721715383"/>
                  </a:ext>
                </a:extLst>
              </a:tr>
            </a:tbl>
          </a:graphicData>
        </a:graphic>
      </p:graphicFrame>
      <p:graphicFrame>
        <p:nvGraphicFramePr>
          <p:cNvPr id="9" name="Tablo 8">
            <a:extLst>
              <a:ext uri="{FF2B5EF4-FFF2-40B4-BE49-F238E27FC236}">
                <a16:creationId xmlns:a16="http://schemas.microsoft.com/office/drawing/2014/main" id="{56FA61AA-8E4C-4BF6-B30B-2780B98F4139}"/>
              </a:ext>
            </a:extLst>
          </p:cNvPr>
          <p:cNvGraphicFramePr>
            <a:graphicFrameLocks noGrp="1"/>
          </p:cNvGraphicFramePr>
          <p:nvPr>
            <p:extLst>
              <p:ext uri="{D42A27DB-BD31-4B8C-83A1-F6EECF244321}">
                <p14:modId xmlns:p14="http://schemas.microsoft.com/office/powerpoint/2010/main" val="1738849797"/>
              </p:ext>
            </p:extLst>
          </p:nvPr>
        </p:nvGraphicFramePr>
        <p:xfrm>
          <a:off x="106957" y="1486604"/>
          <a:ext cx="12053198" cy="559452"/>
        </p:xfrm>
        <a:graphic>
          <a:graphicData uri="http://schemas.openxmlformats.org/drawingml/2006/table">
            <a:tbl>
              <a:tblPr firstRow="1" firstCol="1" bandRow="1">
                <a:tableStyleId>{5C22544A-7EE6-4342-B048-85BDC9FD1C3A}</a:tableStyleId>
              </a:tblPr>
              <a:tblGrid>
                <a:gridCol w="1484442">
                  <a:extLst>
                    <a:ext uri="{9D8B030D-6E8A-4147-A177-3AD203B41FA5}">
                      <a16:colId xmlns:a16="http://schemas.microsoft.com/office/drawing/2014/main" val="1635233704"/>
                    </a:ext>
                  </a:extLst>
                </a:gridCol>
                <a:gridCol w="10568756">
                  <a:extLst>
                    <a:ext uri="{9D8B030D-6E8A-4147-A177-3AD203B41FA5}">
                      <a16:colId xmlns:a16="http://schemas.microsoft.com/office/drawing/2014/main" val="4095596175"/>
                    </a:ext>
                  </a:extLst>
                </a:gridCol>
              </a:tblGrid>
              <a:tr h="559452">
                <a:tc>
                  <a:txBody>
                    <a:bodyPr/>
                    <a:lstStyle/>
                    <a:p>
                      <a:pPr algn="just">
                        <a:lnSpc>
                          <a:spcPct val="107000"/>
                        </a:lnSpc>
                        <a:spcAft>
                          <a:spcPts val="0"/>
                        </a:spcAft>
                      </a:pPr>
                      <a:r>
                        <a:rPr lang="tr-TR" sz="1400" dirty="0">
                          <a:solidFill>
                            <a:srgbClr val="002060"/>
                          </a:solidFill>
                          <a:effectLst/>
                          <a:latin typeface="Garamond" panose="02020404030301010803" pitchFamily="18" charset="0"/>
                        </a:rPr>
                        <a:t>AÇIKLAMA</a:t>
                      </a:r>
                      <a:endParaRPr lang="tr-TR" sz="1400" dirty="0">
                        <a:solidFill>
                          <a:srgbClr val="00206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7755" marR="57755" marT="0" marB="0" anchor="ctr">
                    <a:solidFill>
                      <a:schemeClr val="accent5">
                        <a:lumMod val="20000"/>
                        <a:lumOff val="80000"/>
                      </a:schemeClr>
                    </a:solidFill>
                  </a:tcPr>
                </a:tc>
                <a:tc>
                  <a:txBody>
                    <a:bodyPr/>
                    <a:lstStyle/>
                    <a:p>
                      <a:pPr algn="just">
                        <a:lnSpc>
                          <a:spcPct val="107000"/>
                        </a:lnSpc>
                        <a:spcAft>
                          <a:spcPts val="0"/>
                        </a:spcAft>
                      </a:pPr>
                      <a:r>
                        <a:rPr lang="tr-TR" sz="1300" b="1" kern="1200" dirty="0">
                          <a:solidFill>
                            <a:srgbClr val="002060"/>
                          </a:solidFill>
                          <a:effectLst/>
                          <a:latin typeface="Garamond" panose="02020404030301010803" pitchFamily="18" charset="0"/>
                          <a:ea typeface="+mn-ea"/>
                          <a:cs typeface="+mn-cs"/>
                        </a:rPr>
                        <a:t>2828 sayılı Kanunun ek 1. maddesi kapsamına giren kişilerin özel sektör işverenleri tarafından istihdamı halinde, prime esas kazanç alt sınır üzerinden hesaplanan sigorta primi ve işsizlik sigortası priminin sigortalı ve işveren hissesinin tamamı Hazine ve Maliye Bakanlığınca karşılanmaktadır.</a:t>
                      </a:r>
                    </a:p>
                  </a:txBody>
                  <a:tcPr marL="57755" marR="57755" marT="0" marB="0">
                    <a:solidFill>
                      <a:schemeClr val="accent1">
                        <a:tint val="20000"/>
                        <a:alpha val="60000"/>
                      </a:schemeClr>
                    </a:solidFill>
                  </a:tcPr>
                </a:tc>
                <a:extLst>
                  <a:ext uri="{0D108BD9-81ED-4DB2-BD59-A6C34878D82A}">
                    <a16:rowId xmlns:a16="http://schemas.microsoft.com/office/drawing/2014/main" val="2049017253"/>
                  </a:ext>
                </a:extLst>
              </a:tr>
            </a:tbl>
          </a:graphicData>
        </a:graphic>
      </p:graphicFrame>
      <p:graphicFrame>
        <p:nvGraphicFramePr>
          <p:cNvPr id="12" name="Tablo 11">
            <a:extLst>
              <a:ext uri="{FF2B5EF4-FFF2-40B4-BE49-F238E27FC236}">
                <a16:creationId xmlns:a16="http://schemas.microsoft.com/office/drawing/2014/main" id="{9FB24FC3-E54A-4A7A-87EC-7A15AFA3F2F4}"/>
              </a:ext>
            </a:extLst>
          </p:cNvPr>
          <p:cNvGraphicFramePr>
            <a:graphicFrameLocks noGrp="1"/>
          </p:cNvGraphicFramePr>
          <p:nvPr>
            <p:extLst>
              <p:ext uri="{D42A27DB-BD31-4B8C-83A1-F6EECF244321}">
                <p14:modId xmlns:p14="http://schemas.microsoft.com/office/powerpoint/2010/main" val="3047570224"/>
              </p:ext>
            </p:extLst>
          </p:nvPr>
        </p:nvGraphicFramePr>
        <p:xfrm>
          <a:off x="106957" y="2170801"/>
          <a:ext cx="12057746" cy="248178"/>
        </p:xfrm>
        <a:graphic>
          <a:graphicData uri="http://schemas.openxmlformats.org/drawingml/2006/table">
            <a:tbl>
              <a:tblPr firstRow="1" firstCol="1" bandRow="1">
                <a:tableStyleId>{5C22544A-7EE6-4342-B048-85BDC9FD1C3A}</a:tableStyleId>
              </a:tblPr>
              <a:tblGrid>
                <a:gridCol w="12057746">
                  <a:extLst>
                    <a:ext uri="{9D8B030D-6E8A-4147-A177-3AD203B41FA5}">
                      <a16:colId xmlns:a16="http://schemas.microsoft.com/office/drawing/2014/main" val="4060676655"/>
                    </a:ext>
                  </a:extLst>
                </a:gridCol>
              </a:tblGrid>
              <a:tr h="248178">
                <a:tc>
                  <a:txBody>
                    <a:bodyPr/>
                    <a:lstStyle/>
                    <a:p>
                      <a:pPr algn="l">
                        <a:lnSpc>
                          <a:spcPct val="107000"/>
                        </a:lnSpc>
                        <a:spcAft>
                          <a:spcPts val="0"/>
                        </a:spcAft>
                      </a:pPr>
                      <a:r>
                        <a:rPr lang="tr-TR" sz="1400" b="1" dirty="0">
                          <a:solidFill>
                            <a:srgbClr val="C00000"/>
                          </a:solidFill>
                          <a:effectLst/>
                          <a:latin typeface="Garamond" panose="02020404030301010803" pitchFamily="18" charset="0"/>
                        </a:rPr>
                        <a:t>TEŞVİKTEN YARARLANMA ŞARTLARI </a:t>
                      </a:r>
                      <a:endParaRPr lang="tr-TR" sz="1400" b="1" dirty="0">
                        <a:solidFill>
                          <a:srgbClr val="C0000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8408" marR="58408" marT="0" marB="0">
                    <a:solidFill>
                      <a:schemeClr val="accent6">
                        <a:lumMod val="75000"/>
                        <a:alpha val="42000"/>
                      </a:schemeClr>
                    </a:solidFill>
                  </a:tcPr>
                </a:tc>
                <a:extLst>
                  <a:ext uri="{0D108BD9-81ED-4DB2-BD59-A6C34878D82A}">
                    <a16:rowId xmlns:a16="http://schemas.microsoft.com/office/drawing/2014/main" val="850616689"/>
                  </a:ext>
                </a:extLst>
              </a:tr>
            </a:tbl>
          </a:graphicData>
        </a:graphic>
      </p:graphicFrame>
      <p:sp>
        <p:nvSpPr>
          <p:cNvPr id="18" name="Dikdörtgen 17">
            <a:extLst>
              <a:ext uri="{FF2B5EF4-FFF2-40B4-BE49-F238E27FC236}">
                <a16:creationId xmlns:a16="http://schemas.microsoft.com/office/drawing/2014/main" id="{C887CC10-7D33-4EAD-8340-ABAE85981394}"/>
              </a:ext>
            </a:extLst>
          </p:cNvPr>
          <p:cNvSpPr/>
          <p:nvPr/>
        </p:nvSpPr>
        <p:spPr>
          <a:xfrm>
            <a:off x="115796" y="2405545"/>
            <a:ext cx="5993591" cy="1600438"/>
          </a:xfrm>
          <a:prstGeom prst="rect">
            <a:avLst/>
          </a:prstGeom>
          <a:solidFill>
            <a:schemeClr val="accent5">
              <a:lumMod val="20000"/>
              <a:lumOff val="80000"/>
            </a:schemeClr>
          </a:solidFill>
        </p:spPr>
        <p:txBody>
          <a:bodyPr wrap="square">
            <a:spAutoFit/>
          </a:bodyPr>
          <a:lstStyle/>
          <a:p>
            <a:pPr lvl="0" algn="just"/>
            <a:r>
              <a:rPr lang="tr-TR" sz="1400" b="1" dirty="0">
                <a:solidFill>
                  <a:srgbClr val="C00000"/>
                </a:solidFill>
                <a:latin typeface="Garamond" panose="02020404030301010803" pitchFamily="18" charset="0"/>
              </a:rPr>
              <a:t>İşyeri</a:t>
            </a:r>
            <a:r>
              <a:rPr lang="tr-TR" sz="1400" dirty="0">
                <a:solidFill>
                  <a:srgbClr val="002060"/>
                </a:solidFill>
                <a:latin typeface="Garamond" panose="02020404030301010803" pitchFamily="18" charset="0"/>
              </a:rPr>
              <a:t> </a:t>
            </a:r>
            <a:r>
              <a:rPr lang="tr-TR" sz="1400" b="1" dirty="0">
                <a:solidFill>
                  <a:srgbClr val="C00000"/>
                </a:solidFill>
                <a:latin typeface="Garamond" panose="02020404030301010803" pitchFamily="18" charset="0"/>
              </a:rPr>
              <a:t>Yönünden;</a:t>
            </a:r>
          </a:p>
          <a:p>
            <a:pPr marL="268288" lvl="0" indent="-268288" algn="just">
              <a:buFont typeface="Wingdings" panose="05000000000000000000" pitchFamily="2" charset="2"/>
              <a:buChar char=""/>
            </a:pPr>
            <a:r>
              <a:rPr lang="tr-TR" sz="1400" dirty="0">
                <a:solidFill>
                  <a:srgbClr val="002060"/>
                </a:solidFill>
                <a:latin typeface="Garamond" panose="02020404030301010803" pitchFamily="18" charset="0"/>
              </a:rPr>
              <a:t>Aylık prim ve hizmet belgesinin / muhtasar ve prim hizmet beyannamesinin yasal süresinde verilmesi,</a:t>
            </a:r>
          </a:p>
          <a:p>
            <a:pPr marL="268288" lvl="0" indent="-268288" algn="just">
              <a:buFont typeface="Wingdings" panose="05000000000000000000" pitchFamily="2" charset="2"/>
              <a:buChar char=""/>
            </a:pPr>
            <a:r>
              <a:rPr lang="tr-TR" sz="1400" dirty="0">
                <a:solidFill>
                  <a:srgbClr val="002060"/>
                </a:solidFill>
                <a:latin typeface="Garamond" panose="02020404030301010803" pitchFamily="18" charset="0"/>
              </a:rPr>
              <a:t>Primlerin yasal süresinde ödenmesi.</a:t>
            </a:r>
          </a:p>
          <a:p>
            <a:pPr marL="268288" lvl="0" indent="-268288" algn="just">
              <a:buFont typeface="Wingdings" panose="05000000000000000000" pitchFamily="2" charset="2"/>
              <a:buChar char=""/>
            </a:pPr>
            <a:endParaRPr lang="tr-TR" sz="1400" dirty="0">
              <a:solidFill>
                <a:srgbClr val="002060"/>
              </a:solidFill>
              <a:latin typeface="Garamond" panose="02020404030301010803" pitchFamily="18" charset="0"/>
            </a:endParaRPr>
          </a:p>
          <a:p>
            <a:pPr marL="268288" lvl="0" indent="-268288" algn="just">
              <a:buFont typeface="Wingdings" panose="05000000000000000000" pitchFamily="2" charset="2"/>
              <a:buChar char=""/>
            </a:pPr>
            <a:endParaRPr lang="tr-TR" sz="1400" dirty="0">
              <a:solidFill>
                <a:srgbClr val="002060"/>
              </a:solidFill>
              <a:latin typeface="Garamond" panose="02020404030301010803" pitchFamily="18" charset="0"/>
            </a:endParaRPr>
          </a:p>
          <a:p>
            <a:pPr marL="268288" lvl="0" indent="-268288" algn="just">
              <a:buFont typeface="Wingdings" panose="05000000000000000000" pitchFamily="2" charset="2"/>
              <a:buChar char=""/>
            </a:pPr>
            <a:endParaRPr lang="tr-TR" sz="1400" dirty="0">
              <a:solidFill>
                <a:srgbClr val="002060"/>
              </a:solidFill>
              <a:latin typeface="Garamond" panose="02020404030301010803" pitchFamily="18" charset="0"/>
            </a:endParaRPr>
          </a:p>
        </p:txBody>
      </p:sp>
      <p:graphicFrame>
        <p:nvGraphicFramePr>
          <p:cNvPr id="19" name="Tablo 18">
            <a:extLst>
              <a:ext uri="{FF2B5EF4-FFF2-40B4-BE49-F238E27FC236}">
                <a16:creationId xmlns:a16="http://schemas.microsoft.com/office/drawing/2014/main" id="{1A7E520A-AD23-4845-836C-5D5387D8274B}"/>
              </a:ext>
            </a:extLst>
          </p:cNvPr>
          <p:cNvGraphicFramePr>
            <a:graphicFrameLocks noGrp="1"/>
          </p:cNvGraphicFramePr>
          <p:nvPr>
            <p:extLst>
              <p:ext uri="{D42A27DB-BD31-4B8C-83A1-F6EECF244321}">
                <p14:modId xmlns:p14="http://schemas.microsoft.com/office/powerpoint/2010/main" val="795388185"/>
              </p:ext>
            </p:extLst>
          </p:nvPr>
        </p:nvGraphicFramePr>
        <p:xfrm>
          <a:off x="93310" y="4127219"/>
          <a:ext cx="12078852" cy="248178"/>
        </p:xfrm>
        <a:graphic>
          <a:graphicData uri="http://schemas.openxmlformats.org/drawingml/2006/table">
            <a:tbl>
              <a:tblPr firstRow="1" firstCol="1" bandRow="1">
                <a:tableStyleId>{5C22544A-7EE6-4342-B048-85BDC9FD1C3A}</a:tableStyleId>
              </a:tblPr>
              <a:tblGrid>
                <a:gridCol w="12078852">
                  <a:extLst>
                    <a:ext uri="{9D8B030D-6E8A-4147-A177-3AD203B41FA5}">
                      <a16:colId xmlns:a16="http://schemas.microsoft.com/office/drawing/2014/main" val="4060676655"/>
                    </a:ext>
                  </a:extLst>
                </a:gridCol>
              </a:tblGrid>
              <a:tr h="248178">
                <a:tc>
                  <a:txBody>
                    <a:bodyPr/>
                    <a:lstStyle/>
                    <a:p>
                      <a:pPr algn="l">
                        <a:lnSpc>
                          <a:spcPct val="107000"/>
                        </a:lnSpc>
                        <a:spcAft>
                          <a:spcPts val="0"/>
                        </a:spcAft>
                      </a:pPr>
                      <a:r>
                        <a:rPr lang="tr-TR" sz="1400" b="1" dirty="0">
                          <a:solidFill>
                            <a:srgbClr val="C00000"/>
                          </a:solidFill>
                          <a:effectLst/>
                          <a:latin typeface="Garamond" panose="02020404030301010803" pitchFamily="18" charset="0"/>
                        </a:rPr>
                        <a:t>NOTLAR</a:t>
                      </a:r>
                      <a:endParaRPr lang="tr-TR" sz="1400" b="1" dirty="0">
                        <a:solidFill>
                          <a:srgbClr val="C0000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8408" marR="58408" marT="0" marB="0">
                    <a:solidFill>
                      <a:schemeClr val="accent6">
                        <a:lumMod val="75000"/>
                        <a:alpha val="42000"/>
                      </a:schemeClr>
                    </a:solidFill>
                  </a:tcPr>
                </a:tc>
                <a:extLst>
                  <a:ext uri="{0D108BD9-81ED-4DB2-BD59-A6C34878D82A}">
                    <a16:rowId xmlns:a16="http://schemas.microsoft.com/office/drawing/2014/main" val="850616689"/>
                  </a:ext>
                </a:extLst>
              </a:tr>
            </a:tbl>
          </a:graphicData>
        </a:graphic>
      </p:graphicFrame>
      <p:sp>
        <p:nvSpPr>
          <p:cNvPr id="20" name="Dikdörtgen 19">
            <a:extLst>
              <a:ext uri="{FF2B5EF4-FFF2-40B4-BE49-F238E27FC236}">
                <a16:creationId xmlns:a16="http://schemas.microsoft.com/office/drawing/2014/main" id="{DFEAC37A-C6E0-4EE2-8DB6-AB7473EBF1E7}"/>
              </a:ext>
            </a:extLst>
          </p:cNvPr>
          <p:cNvSpPr/>
          <p:nvPr/>
        </p:nvSpPr>
        <p:spPr>
          <a:xfrm>
            <a:off x="102408" y="4363192"/>
            <a:ext cx="12065069" cy="523220"/>
          </a:xfrm>
          <a:prstGeom prst="rect">
            <a:avLst/>
          </a:prstGeom>
          <a:solidFill>
            <a:schemeClr val="accent5">
              <a:lumMod val="20000"/>
              <a:lumOff val="80000"/>
            </a:schemeClr>
          </a:solidFill>
        </p:spPr>
        <p:txBody>
          <a:bodyPr wrap="square">
            <a:spAutoFit/>
          </a:bodyPr>
          <a:lstStyle/>
          <a:p>
            <a:pPr marL="268288" indent="-268288" algn="just">
              <a:buFont typeface="Wingdings" panose="05000000000000000000" pitchFamily="2" charset="2"/>
              <a:buChar char=""/>
            </a:pPr>
            <a:r>
              <a:rPr lang="tr-TR" sz="1400" dirty="0">
                <a:solidFill>
                  <a:srgbClr val="002060"/>
                </a:solidFill>
                <a:latin typeface="Garamond" panose="02020404030301010803" pitchFamily="18" charset="0"/>
              </a:rPr>
              <a:t>Destekten yararlanma süresi 5 yıldır.</a:t>
            </a:r>
          </a:p>
          <a:p>
            <a:pPr marL="268288" indent="-268288" algn="just">
              <a:buFont typeface="Wingdings" panose="05000000000000000000" pitchFamily="2" charset="2"/>
              <a:buChar char=""/>
            </a:pPr>
            <a:r>
              <a:rPr lang="nb-NO" sz="1400" dirty="0">
                <a:solidFill>
                  <a:srgbClr val="002060"/>
                </a:solidFill>
                <a:latin typeface="Garamond" panose="02020404030301010803" pitchFamily="18" charset="0"/>
              </a:rPr>
              <a:t>Sosyal güvenlik destek primine tabi çalışan sigortalılardan ve yurtdışında çalıştırılan sigortalılardan dolayı bu teşvikten yararlanılamaz.</a:t>
            </a:r>
          </a:p>
        </p:txBody>
      </p:sp>
      <p:sp>
        <p:nvSpPr>
          <p:cNvPr id="14" name="Dikdörtgen 13">
            <a:extLst>
              <a:ext uri="{FF2B5EF4-FFF2-40B4-BE49-F238E27FC236}">
                <a16:creationId xmlns:a16="http://schemas.microsoft.com/office/drawing/2014/main" id="{8FC353D9-8915-4703-B7A5-4F44CAE51F11}"/>
              </a:ext>
            </a:extLst>
          </p:cNvPr>
          <p:cNvSpPr/>
          <p:nvPr/>
        </p:nvSpPr>
        <p:spPr>
          <a:xfrm>
            <a:off x="6160032" y="2382344"/>
            <a:ext cx="5993591" cy="1600438"/>
          </a:xfrm>
          <a:prstGeom prst="rect">
            <a:avLst/>
          </a:prstGeom>
          <a:solidFill>
            <a:schemeClr val="accent5">
              <a:lumMod val="20000"/>
              <a:lumOff val="80000"/>
            </a:schemeClr>
          </a:solidFill>
        </p:spPr>
        <p:txBody>
          <a:bodyPr wrap="square">
            <a:spAutoFit/>
          </a:bodyPr>
          <a:lstStyle/>
          <a:p>
            <a:pPr algn="just"/>
            <a:r>
              <a:rPr lang="tr-TR" sz="1400" b="1" dirty="0">
                <a:solidFill>
                  <a:srgbClr val="C00000"/>
                </a:solidFill>
                <a:latin typeface="Garamond" panose="02020404030301010803" pitchFamily="18" charset="0"/>
              </a:rPr>
              <a:t>Sigortalı</a:t>
            </a:r>
            <a:r>
              <a:rPr lang="tr-TR" sz="1400" dirty="0">
                <a:solidFill>
                  <a:srgbClr val="002060"/>
                </a:solidFill>
                <a:latin typeface="Garamond" panose="02020404030301010803" pitchFamily="18" charset="0"/>
              </a:rPr>
              <a:t> </a:t>
            </a:r>
            <a:r>
              <a:rPr lang="tr-TR" sz="1400" b="1" dirty="0">
                <a:solidFill>
                  <a:srgbClr val="C00000"/>
                </a:solidFill>
                <a:latin typeface="Garamond" panose="02020404030301010803" pitchFamily="18" charset="0"/>
              </a:rPr>
              <a:t>Yönünden;</a:t>
            </a:r>
          </a:p>
          <a:p>
            <a:pPr marL="268288" lvl="0" indent="-268288" algn="just">
              <a:buFont typeface="Wingdings" panose="05000000000000000000" pitchFamily="2" charset="2"/>
              <a:buChar char=""/>
            </a:pPr>
            <a:r>
              <a:rPr lang="tr-TR" sz="1400" dirty="0">
                <a:solidFill>
                  <a:srgbClr val="002060"/>
                </a:solidFill>
                <a:latin typeface="Garamond" panose="02020404030301010803" pitchFamily="18" charset="0"/>
              </a:rPr>
              <a:t>19.02.2014 tarihinden sonra işe alınmış olması,</a:t>
            </a:r>
          </a:p>
          <a:p>
            <a:pPr marL="268288" lvl="0" indent="-268288" algn="just">
              <a:buFont typeface="Wingdings" panose="05000000000000000000" pitchFamily="2" charset="2"/>
              <a:buChar char=""/>
            </a:pPr>
            <a:r>
              <a:rPr lang="tr-TR" sz="1400" dirty="0">
                <a:solidFill>
                  <a:srgbClr val="002060"/>
                </a:solidFill>
                <a:latin typeface="Garamond" panose="02020404030301010803" pitchFamily="18" charset="0"/>
              </a:rPr>
              <a:t>2828 sayılı Kanunun ek 1 inci maddesinin birinci fıkrasının kapsamında olup istihdam hakkından henüz yararlanmamış olanlar, istihdam hakkından yararlanmış ancak memuriyet ile ilişiği kesilenler, devlet memuru olma şartlarını taşımamaları sebebiyle kamu kurumlarında istihdamı sağlanamayan hak sahibi olması.</a:t>
            </a:r>
          </a:p>
        </p:txBody>
      </p:sp>
    </p:spTree>
    <p:extLst>
      <p:ext uri="{BB962C8B-B14F-4D97-AF65-F5344CB8AC3E}">
        <p14:creationId xmlns:p14="http://schemas.microsoft.com/office/powerpoint/2010/main" val="32389939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Tablo 20">
            <a:extLst>
              <a:ext uri="{FF2B5EF4-FFF2-40B4-BE49-F238E27FC236}">
                <a16:creationId xmlns:a16="http://schemas.microsoft.com/office/drawing/2014/main" id="{D3235B00-4990-49B1-9373-38046AF00DFF}"/>
              </a:ext>
            </a:extLst>
          </p:cNvPr>
          <p:cNvGraphicFramePr>
            <a:graphicFrameLocks noGrp="1"/>
          </p:cNvGraphicFramePr>
          <p:nvPr>
            <p:extLst>
              <p:ext uri="{D42A27DB-BD31-4B8C-83A1-F6EECF244321}">
                <p14:modId xmlns:p14="http://schemas.microsoft.com/office/powerpoint/2010/main" val="1073829465"/>
              </p:ext>
            </p:extLst>
          </p:nvPr>
        </p:nvGraphicFramePr>
        <p:xfrm>
          <a:off x="63205" y="1439355"/>
          <a:ext cx="12075944" cy="3001813"/>
        </p:xfrm>
        <a:graphic>
          <a:graphicData uri="http://schemas.openxmlformats.org/drawingml/2006/table">
            <a:tbl>
              <a:tblPr firstRow="1" firstCol="1" bandRow="1">
                <a:tableStyleId>{5C22544A-7EE6-4342-B048-85BDC9FD1C3A}</a:tableStyleId>
              </a:tblPr>
              <a:tblGrid>
                <a:gridCol w="1772045">
                  <a:extLst>
                    <a:ext uri="{9D8B030D-6E8A-4147-A177-3AD203B41FA5}">
                      <a16:colId xmlns:a16="http://schemas.microsoft.com/office/drawing/2014/main" val="2564627808"/>
                    </a:ext>
                  </a:extLst>
                </a:gridCol>
                <a:gridCol w="1937426">
                  <a:extLst>
                    <a:ext uri="{9D8B030D-6E8A-4147-A177-3AD203B41FA5}">
                      <a16:colId xmlns:a16="http://schemas.microsoft.com/office/drawing/2014/main" val="3048014946"/>
                    </a:ext>
                  </a:extLst>
                </a:gridCol>
                <a:gridCol w="2186524">
                  <a:extLst>
                    <a:ext uri="{9D8B030D-6E8A-4147-A177-3AD203B41FA5}">
                      <a16:colId xmlns:a16="http://schemas.microsoft.com/office/drawing/2014/main" val="2577724729"/>
                    </a:ext>
                  </a:extLst>
                </a:gridCol>
                <a:gridCol w="1880539">
                  <a:extLst>
                    <a:ext uri="{9D8B030D-6E8A-4147-A177-3AD203B41FA5}">
                      <a16:colId xmlns:a16="http://schemas.microsoft.com/office/drawing/2014/main" val="3708009783"/>
                    </a:ext>
                  </a:extLst>
                </a:gridCol>
                <a:gridCol w="2040650">
                  <a:extLst>
                    <a:ext uri="{9D8B030D-6E8A-4147-A177-3AD203B41FA5}">
                      <a16:colId xmlns:a16="http://schemas.microsoft.com/office/drawing/2014/main" val="812310856"/>
                    </a:ext>
                  </a:extLst>
                </a:gridCol>
                <a:gridCol w="2258760">
                  <a:extLst>
                    <a:ext uri="{9D8B030D-6E8A-4147-A177-3AD203B41FA5}">
                      <a16:colId xmlns:a16="http://schemas.microsoft.com/office/drawing/2014/main" val="198867333"/>
                    </a:ext>
                  </a:extLst>
                </a:gridCol>
              </a:tblGrid>
              <a:tr h="355853">
                <a:tc gridSpan="3">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tr-TR" sz="1400" dirty="0">
                          <a:solidFill>
                            <a:schemeClr val="tx1"/>
                          </a:solidFill>
                          <a:effectLst/>
                          <a:latin typeface="Garamond" panose="02020404030301010803" pitchFamily="18" charset="0"/>
                        </a:rPr>
                        <a:t>PEK ALT SINIRINDAN</a:t>
                      </a:r>
                      <a:endParaRPr lang="tr-TR" sz="1400" b="1" kern="1200" dirty="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solidFill>
                      <a:schemeClr val="tx2">
                        <a:lumMod val="40000"/>
                        <a:lumOff val="60000"/>
                        <a:alpha val="40000"/>
                      </a:schemeClr>
                    </a:solidFill>
                  </a:tcPr>
                </a:tc>
                <a:tc hMerge="1">
                  <a:txBody>
                    <a:bodyPr/>
                    <a:lstStyle/>
                    <a:p>
                      <a:pPr marL="0" algn="ctr" defTabSz="914400" rtl="0" eaLnBrk="1" latinLnBrk="0" hangingPunct="1">
                        <a:lnSpc>
                          <a:spcPct val="107000"/>
                        </a:lnSpc>
                        <a:spcAft>
                          <a:spcPts val="0"/>
                        </a:spcAft>
                      </a:pPr>
                      <a:endParaRPr lang="tr-TR" sz="1300" b="1" kern="1200" dirty="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solidFill>
                      <a:schemeClr val="tx2">
                        <a:lumMod val="40000"/>
                        <a:lumOff val="60000"/>
                        <a:alpha val="58000"/>
                      </a:schemeClr>
                    </a:solidFill>
                  </a:tcPr>
                </a:tc>
                <a:tc hMerge="1">
                  <a:txBody>
                    <a:bodyPr/>
                    <a:lstStyle/>
                    <a:p>
                      <a:pPr marL="0" algn="ctr" defTabSz="914400" rtl="0" eaLnBrk="1" latinLnBrk="0" hangingPunct="1">
                        <a:lnSpc>
                          <a:spcPct val="107000"/>
                        </a:lnSpc>
                        <a:spcAft>
                          <a:spcPts val="0"/>
                        </a:spcAft>
                      </a:pPr>
                      <a:endParaRPr lang="tr-TR" sz="1300" b="1" kern="1200" dirty="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solidFill>
                      <a:schemeClr val="tx2">
                        <a:lumMod val="40000"/>
                        <a:lumOff val="60000"/>
                        <a:alpha val="58000"/>
                      </a:schemeClr>
                    </a:solidFill>
                  </a:tcPr>
                </a:tc>
                <a:tc gridSpan="3">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tr-TR" sz="1400" dirty="0">
                          <a:solidFill>
                            <a:schemeClr val="tx1"/>
                          </a:solidFill>
                          <a:effectLst/>
                          <a:latin typeface="Garamond" panose="02020404030301010803" pitchFamily="18" charset="0"/>
                        </a:rPr>
                        <a:t>PEK ÜST SINIRINDAN</a:t>
                      </a:r>
                      <a:endParaRPr lang="tr-TR" sz="14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1">
                        <a:alpha val="40000"/>
                      </a:schemeClr>
                    </a:solidFill>
                  </a:tcPr>
                </a:tc>
                <a:tc hMerge="1">
                  <a:txBody>
                    <a:bodyPr/>
                    <a:lstStyle/>
                    <a:p>
                      <a:pPr marL="0" algn="ctr" defTabSz="914400" rtl="0" eaLnBrk="1" latinLnBrk="0" hangingPunct="1">
                        <a:lnSpc>
                          <a:spcPct val="107000"/>
                        </a:lnSpc>
                        <a:spcAft>
                          <a:spcPts val="0"/>
                        </a:spcAft>
                      </a:pPr>
                      <a:endParaRPr lang="tr-TR" sz="1300" b="1" kern="1200" dirty="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solidFill>
                      <a:schemeClr val="accent1">
                        <a:alpha val="58000"/>
                      </a:schemeClr>
                    </a:solidFill>
                  </a:tcPr>
                </a:tc>
                <a:tc hMerge="1">
                  <a:txBody>
                    <a:bodyPr/>
                    <a:lstStyle/>
                    <a:p>
                      <a:pPr marL="0" algn="ctr" defTabSz="914400" rtl="0" eaLnBrk="1" latinLnBrk="0" hangingPunct="1">
                        <a:lnSpc>
                          <a:spcPct val="107000"/>
                        </a:lnSpc>
                        <a:spcAft>
                          <a:spcPts val="0"/>
                        </a:spcAft>
                      </a:pPr>
                      <a:endParaRPr lang="tr-TR" sz="1300" b="1" kern="1200" dirty="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solidFill>
                      <a:schemeClr val="accent1">
                        <a:alpha val="58000"/>
                      </a:schemeClr>
                    </a:solidFill>
                  </a:tcPr>
                </a:tc>
                <a:extLst>
                  <a:ext uri="{0D108BD9-81ED-4DB2-BD59-A6C34878D82A}">
                    <a16:rowId xmlns:a16="http://schemas.microsoft.com/office/drawing/2014/main" val="340633354"/>
                  </a:ext>
                </a:extLst>
              </a:tr>
              <a:tr h="306799">
                <a:tc gridSpan="6">
                  <a:txBody>
                    <a:bodyPr/>
                    <a:lstStyle/>
                    <a:p>
                      <a:pPr algn="ctr" fontAlgn="base">
                        <a:lnSpc>
                          <a:spcPct val="115000"/>
                        </a:lnSpc>
                        <a:spcAft>
                          <a:spcPts val="0"/>
                        </a:spcAft>
                      </a:pPr>
                      <a:r>
                        <a:rPr lang="tr-TR" sz="13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İMALAT DIŞI SEKTÖRLER</a:t>
                      </a:r>
                      <a:endParaRPr lang="tr-TR" sz="13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accent4">
                        <a:lumMod val="20000"/>
                        <a:lumOff val="80000"/>
                        <a:alpha val="40000"/>
                      </a:schemeClr>
                    </a:solidFill>
                  </a:tcPr>
                </a:tc>
                <a:tc hMerge="1">
                  <a:txBody>
                    <a:bodyPr/>
                    <a:lstStyle/>
                    <a:p>
                      <a:pPr algn="ctr" fontAlgn="base">
                        <a:lnSpc>
                          <a:spcPct val="115000"/>
                        </a:lnSpc>
                        <a:spcAft>
                          <a:spcPts val="0"/>
                        </a:spcAft>
                      </a:pP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tx2">
                        <a:lumMod val="40000"/>
                        <a:lumOff val="60000"/>
                        <a:alpha val="58000"/>
                      </a:schemeClr>
                    </a:solidFill>
                  </a:tcPr>
                </a:tc>
                <a:tc hMerge="1">
                  <a:txBody>
                    <a:bodyPr/>
                    <a:lstStyle/>
                    <a:p>
                      <a:pPr algn="ctr" fontAlgn="base">
                        <a:lnSpc>
                          <a:spcPct val="115000"/>
                        </a:lnSpc>
                        <a:spcAft>
                          <a:spcPts val="0"/>
                        </a:spcAft>
                      </a:pP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tx2">
                        <a:lumMod val="40000"/>
                        <a:lumOff val="60000"/>
                        <a:alpha val="58000"/>
                      </a:schemeClr>
                    </a:solidFill>
                  </a:tcPr>
                </a:tc>
                <a:tc hMerge="1">
                  <a:txBody>
                    <a:bodyPr/>
                    <a:lstStyle/>
                    <a:p>
                      <a:pPr marL="0" marR="0" lvl="0" indent="0" algn="ctr" defTabSz="914400" rtl="0" eaLnBrk="1" fontAlgn="base" latinLnBrk="0" hangingPunct="1">
                        <a:lnSpc>
                          <a:spcPct val="115000"/>
                        </a:lnSpc>
                        <a:spcBef>
                          <a:spcPts val="0"/>
                        </a:spcBef>
                        <a:spcAft>
                          <a:spcPts val="0"/>
                        </a:spcAft>
                        <a:buClrTx/>
                        <a:buSzTx/>
                        <a:buFontTx/>
                        <a:buNone/>
                        <a:tabLst/>
                        <a:defRPr/>
                      </a:pPr>
                      <a:endParaRPr lang="tr-TR" sz="1300" b="1" kern="12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accent4">
                        <a:alpha val="58000"/>
                      </a:schemeClr>
                    </a:solidFill>
                  </a:tcPr>
                </a:tc>
                <a:tc hMerge="1">
                  <a:txBody>
                    <a:bodyPr/>
                    <a:lstStyle/>
                    <a:p>
                      <a:endParaRPr lang="tr-TR"/>
                    </a:p>
                  </a:txBody>
                  <a:tcPr marL="68580" marR="68580" marT="0" marB="0">
                    <a:solidFill>
                      <a:schemeClr val="accent1">
                        <a:alpha val="58000"/>
                      </a:schemeClr>
                    </a:solidFill>
                  </a:tcPr>
                </a:tc>
                <a:tc hMerge="1">
                  <a:txBody>
                    <a:bodyPr/>
                    <a:lstStyle/>
                    <a:p>
                      <a:endParaRPr lang="tr-TR" dirty="0"/>
                    </a:p>
                  </a:txBody>
                  <a:tcPr marL="68580" marR="68580" marT="0" marB="0">
                    <a:solidFill>
                      <a:schemeClr val="accent1">
                        <a:alpha val="58000"/>
                      </a:schemeClr>
                    </a:solidFill>
                  </a:tcPr>
                </a:tc>
                <a:extLst>
                  <a:ext uri="{0D108BD9-81ED-4DB2-BD59-A6C34878D82A}">
                    <a16:rowId xmlns:a16="http://schemas.microsoft.com/office/drawing/2014/main" val="723532410"/>
                  </a:ext>
                </a:extLst>
              </a:tr>
              <a:tr h="511977">
                <a:tc>
                  <a:txBody>
                    <a:bodyPr/>
                    <a:lstStyle/>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TEŞVİKSİZ TUTAR</a:t>
                      </a:r>
                    </a:p>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(%37,75)</a:t>
                      </a:r>
                    </a:p>
                  </a:txBody>
                  <a:tcPr marL="68580" marR="68580" marT="0" marB="0" anchor="ctr">
                    <a:solidFill>
                      <a:schemeClr val="tx2">
                        <a:lumMod val="40000"/>
                        <a:lumOff val="60000"/>
                        <a:alpha val="58000"/>
                      </a:schemeClr>
                    </a:solidFill>
                  </a:tcPr>
                </a:tc>
                <a:tc>
                  <a:txBody>
                    <a:bodyPr/>
                    <a:lstStyle/>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  TUTARI</a:t>
                      </a:r>
                    </a:p>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(%37,75)</a:t>
                      </a:r>
                    </a:p>
                  </a:txBody>
                  <a:tcPr marL="68580" marR="68580" marT="0" marB="0" anchor="ctr">
                    <a:solidFill>
                      <a:schemeClr val="tx2">
                        <a:lumMod val="40000"/>
                        <a:lumOff val="60000"/>
                        <a:alpha val="58000"/>
                      </a:schemeClr>
                    </a:solidFill>
                  </a:tcPr>
                </a:tc>
                <a:tc>
                  <a:txBody>
                    <a:bodyPr/>
                    <a:lstStyle/>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 SONRASI TUTAR</a:t>
                      </a:r>
                    </a:p>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(0)</a:t>
                      </a:r>
                    </a:p>
                  </a:txBody>
                  <a:tcPr marL="68580" marR="68580" marT="0" marB="0" anchor="ctr">
                    <a:solidFill>
                      <a:schemeClr val="tx2">
                        <a:lumMod val="40000"/>
                        <a:lumOff val="60000"/>
                        <a:alpha val="40000"/>
                      </a:schemeClr>
                    </a:solidFill>
                  </a:tcPr>
                </a:tc>
                <a:tc>
                  <a:txBody>
                    <a:bodyPr/>
                    <a:lstStyle/>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TEŞVİKSİZ TUTAR</a:t>
                      </a:r>
                    </a:p>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(%37,75)</a:t>
                      </a:r>
                    </a:p>
                  </a:txBody>
                  <a:tcPr marL="68580" marR="68580" marT="0" marB="0" anchor="ctr">
                    <a:solidFill>
                      <a:schemeClr val="accent1">
                        <a:alpha val="40000"/>
                      </a:schemeClr>
                    </a:solidFill>
                  </a:tcPr>
                </a:tc>
                <a:tc>
                  <a:txBody>
                    <a:bodyPr/>
                    <a:lstStyle/>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  TUTARI</a:t>
                      </a:r>
                    </a:p>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(%4xPEK + %33,75xA.Ü)</a:t>
                      </a:r>
                    </a:p>
                  </a:txBody>
                  <a:tcPr marL="68580" marR="68580" marT="0" marB="0" anchor="ctr">
                    <a:solidFill>
                      <a:schemeClr val="accent1">
                        <a:alpha val="40000"/>
                      </a:schemeClr>
                    </a:solidFill>
                  </a:tcPr>
                </a:tc>
                <a:tc>
                  <a:txBody>
                    <a:bodyPr/>
                    <a:lstStyle/>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 SONRASI TUTAR</a:t>
                      </a:r>
                    </a:p>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(%37,75 – (%4xPEK + %33,75xAÜ))</a:t>
                      </a:r>
                    </a:p>
                  </a:txBody>
                  <a:tcPr marL="68580" marR="68580" marT="0" marB="0" anchor="ctr">
                    <a:solidFill>
                      <a:schemeClr val="accent1">
                        <a:alpha val="40000"/>
                      </a:schemeClr>
                    </a:solidFill>
                  </a:tcPr>
                </a:tc>
                <a:extLst>
                  <a:ext uri="{0D108BD9-81ED-4DB2-BD59-A6C34878D82A}">
                    <a16:rowId xmlns:a16="http://schemas.microsoft.com/office/drawing/2014/main" val="2439625030"/>
                  </a:ext>
                </a:extLst>
              </a:tr>
              <a:tr h="412301">
                <a:tc>
                  <a:txBody>
                    <a:bodyPr/>
                    <a:lstStyle/>
                    <a:p>
                      <a:pPr marL="0" algn="ctr" defTabSz="914400" rtl="0" eaLnBrk="1" fontAlgn="ctr" latinLnBrk="0" hangingPunct="1">
                        <a:lnSpc>
                          <a:spcPct val="115000"/>
                        </a:lnSpc>
                        <a:spcAft>
                          <a:spcPts val="0"/>
                        </a:spcAft>
                      </a:pPr>
                      <a:r>
                        <a:rPr lang="tr-TR" sz="1500" b="1" kern="1200" dirty="0">
                          <a:solidFill>
                            <a:schemeClr val="bg1"/>
                          </a:solidFill>
                          <a:effectLst/>
                          <a:latin typeface="Garamond" panose="02020404030301010803" pitchFamily="18" charset="0"/>
                          <a:ea typeface="+mn-ea"/>
                          <a:cs typeface="+mn-cs"/>
                        </a:rPr>
                        <a:t>9.817,08 TL</a:t>
                      </a:r>
                    </a:p>
                  </a:txBody>
                  <a:tcPr marL="0" marR="0" marT="0" marB="0" anchor="ctr">
                    <a:solidFill>
                      <a:srgbClr val="00B050">
                        <a:alpha val="40000"/>
                      </a:srgbClr>
                    </a:solidFill>
                  </a:tcPr>
                </a:tc>
                <a:tc>
                  <a:txBody>
                    <a:bodyPr/>
                    <a:lstStyle/>
                    <a:p>
                      <a:pPr marL="0" algn="ctr" defTabSz="914400" rtl="0" eaLnBrk="1" fontAlgn="ctr" latinLnBrk="0" hangingPunct="1">
                        <a:lnSpc>
                          <a:spcPct val="115000"/>
                        </a:lnSpc>
                        <a:spcAft>
                          <a:spcPts val="0"/>
                        </a:spcAft>
                      </a:pPr>
                      <a:r>
                        <a:rPr lang="tr-TR" sz="1500" b="1" kern="1200" dirty="0">
                          <a:solidFill>
                            <a:schemeClr val="bg1"/>
                          </a:solidFill>
                          <a:effectLst/>
                          <a:latin typeface="Garamond" panose="02020404030301010803" pitchFamily="18" charset="0"/>
                          <a:ea typeface="+mn-ea"/>
                          <a:cs typeface="+mn-cs"/>
                        </a:rPr>
                        <a:t>9.817,08 TL</a:t>
                      </a:r>
                    </a:p>
                  </a:txBody>
                  <a:tcPr marL="0" marR="0" marT="0" marB="0" anchor="ctr">
                    <a:solidFill>
                      <a:srgbClr val="00B050">
                        <a:alpha val="40000"/>
                      </a:srgbClr>
                    </a:solidFill>
                  </a:tcPr>
                </a:tc>
                <a:tc>
                  <a:txBody>
                    <a:bodyPr/>
                    <a:lstStyle/>
                    <a:p>
                      <a:pPr marL="0" algn="ctr" defTabSz="914400" rtl="0" eaLnBrk="1" fontAlgn="ctr" latinLnBrk="0" hangingPunct="1">
                        <a:lnSpc>
                          <a:spcPct val="115000"/>
                        </a:lnSpc>
                        <a:spcAft>
                          <a:spcPts val="0"/>
                        </a:spcAft>
                      </a:pPr>
                      <a:r>
                        <a:rPr lang="tr-TR" sz="1500" b="1" kern="1200" dirty="0">
                          <a:solidFill>
                            <a:schemeClr val="bg1"/>
                          </a:solidFill>
                          <a:effectLst/>
                          <a:latin typeface="Garamond" panose="02020404030301010803" pitchFamily="18" charset="0"/>
                          <a:ea typeface="+mn-ea"/>
                          <a:cs typeface="+mn-cs"/>
                        </a:rPr>
                        <a:t>0,00 TL</a:t>
                      </a:r>
                    </a:p>
                  </a:txBody>
                  <a:tcPr marL="0" marR="0" marT="0" marB="0" anchor="ctr">
                    <a:solidFill>
                      <a:srgbClr val="00B050">
                        <a:alpha val="40000"/>
                      </a:srgbClr>
                    </a:solidFill>
                  </a:tcPr>
                </a:tc>
                <a:tc>
                  <a:txBody>
                    <a:bodyPr/>
                    <a:lstStyle/>
                    <a:p>
                      <a:pPr marL="0" algn="ctr" defTabSz="914400" rtl="0" eaLnBrk="1" fontAlgn="ctr" latinLnBrk="0" hangingPunct="1">
                        <a:lnSpc>
                          <a:spcPct val="115000"/>
                        </a:lnSpc>
                        <a:spcAft>
                          <a:spcPts val="0"/>
                        </a:spcAft>
                      </a:pPr>
                      <a:r>
                        <a:rPr lang="tr-TR" sz="1500" b="1" kern="1200" dirty="0">
                          <a:solidFill>
                            <a:schemeClr val="bg1"/>
                          </a:solidFill>
                          <a:effectLst/>
                          <a:latin typeface="Garamond" panose="02020404030301010803" pitchFamily="18" charset="0"/>
                          <a:ea typeface="+mn-ea"/>
                          <a:cs typeface="+mn-cs"/>
                        </a:rPr>
                        <a:t>73.628,13 TL</a:t>
                      </a:r>
                    </a:p>
                  </a:txBody>
                  <a:tcPr marL="0" marR="0" marT="0" marB="0" anchor="ctr">
                    <a:solidFill>
                      <a:srgbClr val="C00000">
                        <a:alpha val="40000"/>
                      </a:srgbClr>
                    </a:solidFill>
                  </a:tcPr>
                </a:tc>
                <a:tc>
                  <a:txBody>
                    <a:bodyPr/>
                    <a:lstStyle/>
                    <a:p>
                      <a:pPr marL="0" algn="ctr" defTabSz="914400" rtl="0" eaLnBrk="1" fontAlgn="ctr" latinLnBrk="0" hangingPunct="1">
                        <a:lnSpc>
                          <a:spcPct val="115000"/>
                        </a:lnSpc>
                        <a:spcAft>
                          <a:spcPts val="0"/>
                        </a:spcAft>
                      </a:pPr>
                      <a:r>
                        <a:rPr lang="tr-TR" sz="1500" b="1" kern="1200" dirty="0">
                          <a:solidFill>
                            <a:schemeClr val="bg1"/>
                          </a:solidFill>
                          <a:effectLst/>
                          <a:latin typeface="Garamond" panose="02020404030301010803" pitchFamily="18" charset="0"/>
                          <a:ea typeface="+mn-ea"/>
                          <a:cs typeface="+mn-cs"/>
                        </a:rPr>
                        <a:t>16.578,51 TL</a:t>
                      </a:r>
                    </a:p>
                  </a:txBody>
                  <a:tcPr marL="0" marR="0" marT="0" marB="0" anchor="ctr">
                    <a:solidFill>
                      <a:srgbClr val="C00000">
                        <a:alpha val="40000"/>
                      </a:srgbClr>
                    </a:solidFill>
                  </a:tcPr>
                </a:tc>
                <a:tc>
                  <a:txBody>
                    <a:bodyPr/>
                    <a:lstStyle/>
                    <a:p>
                      <a:pPr marL="0" algn="ctr" defTabSz="914400" rtl="0" eaLnBrk="1" fontAlgn="ctr" latinLnBrk="0" hangingPunct="1">
                        <a:lnSpc>
                          <a:spcPct val="115000"/>
                        </a:lnSpc>
                        <a:spcAft>
                          <a:spcPts val="0"/>
                        </a:spcAft>
                      </a:pPr>
                      <a:r>
                        <a:rPr lang="tr-TR" sz="1500" b="1" kern="1200" dirty="0">
                          <a:solidFill>
                            <a:schemeClr val="bg1"/>
                          </a:solidFill>
                          <a:effectLst/>
                          <a:latin typeface="Garamond" panose="02020404030301010803" pitchFamily="18" charset="0"/>
                          <a:ea typeface="+mn-ea"/>
                          <a:cs typeface="+mn-cs"/>
                        </a:rPr>
                        <a:t>57.049,62 TL</a:t>
                      </a:r>
                    </a:p>
                  </a:txBody>
                  <a:tcPr marL="0" marR="0" marT="0" marB="0" anchor="ctr">
                    <a:solidFill>
                      <a:srgbClr val="C00000">
                        <a:alpha val="40000"/>
                      </a:srgbClr>
                    </a:solidFill>
                  </a:tcPr>
                </a:tc>
                <a:extLst>
                  <a:ext uri="{0D108BD9-81ED-4DB2-BD59-A6C34878D82A}">
                    <a16:rowId xmlns:a16="http://schemas.microsoft.com/office/drawing/2014/main" val="2916590750"/>
                  </a:ext>
                </a:extLst>
              </a:tr>
              <a:tr h="255989">
                <a:tc gridSpan="6">
                  <a:txBody>
                    <a:bodyPr/>
                    <a:lstStyle/>
                    <a:p>
                      <a:pPr marL="0" algn="ctr" defTabSz="914400" rtl="0" eaLnBrk="1" fontAlgn="base" latinLnBrk="0" hangingPunct="1">
                        <a:lnSpc>
                          <a:spcPct val="115000"/>
                        </a:lnSpc>
                        <a:spcAft>
                          <a:spcPts val="0"/>
                        </a:spcAft>
                      </a:pPr>
                      <a:r>
                        <a:rPr lang="tr-TR" sz="1300" b="1" kern="12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İMALAT SEKTÖRÜ</a:t>
                      </a:r>
                      <a:endParaRPr lang="tr-TR" sz="1300" b="1" kern="12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accent4">
                        <a:lumMod val="20000"/>
                        <a:lumOff val="80000"/>
                        <a:alpha val="40000"/>
                      </a:schemeClr>
                    </a:solidFill>
                  </a:tcPr>
                </a:tc>
                <a:tc hMerge="1">
                  <a:txBody>
                    <a:bodyPr/>
                    <a:lstStyle/>
                    <a:p>
                      <a:pPr marL="0" algn="ctr" defTabSz="914400" rtl="0" eaLnBrk="1" latinLnBrk="0" hangingPunct="1">
                        <a:lnSpc>
                          <a:spcPct val="107000"/>
                        </a:lnSpc>
                        <a:spcAft>
                          <a:spcPts val="0"/>
                        </a:spcAft>
                      </a:pPr>
                      <a:endPar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solidFill>
                      <a:schemeClr val="tx2">
                        <a:lumMod val="40000"/>
                        <a:lumOff val="60000"/>
                        <a:alpha val="40000"/>
                      </a:schemeClr>
                    </a:solidFill>
                  </a:tcPr>
                </a:tc>
                <a:tc hMerge="1">
                  <a:txBody>
                    <a:bodyPr/>
                    <a:lstStyle/>
                    <a:p>
                      <a:pPr marL="0" algn="ctr" defTabSz="914400" rtl="0" eaLnBrk="1" latinLnBrk="0" hangingPunct="1">
                        <a:lnSpc>
                          <a:spcPct val="107000"/>
                        </a:lnSpc>
                        <a:spcAft>
                          <a:spcPts val="0"/>
                        </a:spcAft>
                      </a:pPr>
                      <a:endPar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solidFill>
                      <a:schemeClr val="tx2">
                        <a:lumMod val="40000"/>
                        <a:lumOff val="60000"/>
                        <a:alpha val="40000"/>
                      </a:schemeClr>
                    </a:solidFill>
                  </a:tcPr>
                </a:tc>
                <a:tc hMerge="1">
                  <a:txBody>
                    <a:bodyPr/>
                    <a:lstStyle/>
                    <a:p>
                      <a:pPr marL="0" marR="0" lvl="0" indent="0" algn="ctr" defTabSz="914400" rtl="0" eaLnBrk="1" fontAlgn="base" latinLnBrk="0" hangingPunct="1">
                        <a:lnSpc>
                          <a:spcPct val="115000"/>
                        </a:lnSpc>
                        <a:spcBef>
                          <a:spcPts val="0"/>
                        </a:spcBef>
                        <a:spcAft>
                          <a:spcPts val="0"/>
                        </a:spcAft>
                        <a:buClrTx/>
                        <a:buSzTx/>
                        <a:buFontTx/>
                        <a:buNone/>
                        <a:tabLst/>
                        <a:defRPr/>
                      </a:pPr>
                      <a:endParaRPr lang="tr-TR" sz="1300" b="1" kern="12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accent4">
                        <a:alpha val="58000"/>
                      </a:schemeClr>
                    </a:solidFill>
                  </a:tcPr>
                </a:tc>
                <a:tc hMerge="1">
                  <a:txBody>
                    <a:bodyPr/>
                    <a:lstStyle/>
                    <a:p>
                      <a:pPr marL="0" algn="ctr" defTabSz="914400" rtl="0" eaLnBrk="1" latinLnBrk="0" hangingPunct="1">
                        <a:lnSpc>
                          <a:spcPct val="107000"/>
                        </a:lnSpc>
                        <a:spcAft>
                          <a:spcPts val="0"/>
                        </a:spcAft>
                      </a:pPr>
                      <a:endPar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1">
                        <a:alpha val="40000"/>
                      </a:schemeClr>
                    </a:solidFill>
                  </a:tcPr>
                </a:tc>
                <a:tc hMerge="1">
                  <a:txBody>
                    <a:bodyPr/>
                    <a:lstStyle/>
                    <a:p>
                      <a:pPr marL="0" algn="ctr" defTabSz="914400" rtl="0" eaLnBrk="1" latinLnBrk="0" hangingPunct="1">
                        <a:lnSpc>
                          <a:spcPct val="107000"/>
                        </a:lnSpc>
                        <a:spcAft>
                          <a:spcPts val="0"/>
                        </a:spcAft>
                      </a:pPr>
                      <a:endPar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1">
                        <a:alpha val="40000"/>
                      </a:schemeClr>
                    </a:solidFill>
                  </a:tcPr>
                </a:tc>
                <a:extLst>
                  <a:ext uri="{0D108BD9-81ED-4DB2-BD59-A6C34878D82A}">
                    <a16:rowId xmlns:a16="http://schemas.microsoft.com/office/drawing/2014/main" val="3511928173"/>
                  </a:ext>
                </a:extLst>
              </a:tr>
              <a:tr h="570635">
                <a:tc>
                  <a:txBody>
                    <a:bodyPr/>
                    <a:lstStyle/>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TEŞVİKSİZ TUTAR</a:t>
                      </a:r>
                    </a:p>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(%37,75)</a:t>
                      </a:r>
                    </a:p>
                  </a:txBody>
                  <a:tcPr marL="68580" marR="68580" marT="0" marB="0" anchor="ctr">
                    <a:solidFill>
                      <a:schemeClr val="tx2">
                        <a:lumMod val="40000"/>
                        <a:lumOff val="60000"/>
                        <a:alpha val="40000"/>
                      </a:schemeClr>
                    </a:solidFill>
                  </a:tcPr>
                </a:tc>
                <a:tc>
                  <a:txBody>
                    <a:bodyPr/>
                    <a:lstStyle/>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  TUTARI</a:t>
                      </a:r>
                    </a:p>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(%37,75)</a:t>
                      </a:r>
                    </a:p>
                  </a:txBody>
                  <a:tcPr marL="68580" marR="68580" marT="0" marB="0" anchor="ctr">
                    <a:solidFill>
                      <a:schemeClr val="tx2">
                        <a:lumMod val="40000"/>
                        <a:lumOff val="60000"/>
                        <a:alpha val="40000"/>
                      </a:schemeClr>
                    </a:solidFill>
                  </a:tcPr>
                </a:tc>
                <a:tc>
                  <a:txBody>
                    <a:bodyPr/>
                    <a:lstStyle/>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 SONRASI TUTAR</a:t>
                      </a:r>
                    </a:p>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(0)</a:t>
                      </a:r>
                    </a:p>
                  </a:txBody>
                  <a:tcPr marL="68580" marR="68580" marT="0" marB="0" anchor="ctr">
                    <a:solidFill>
                      <a:schemeClr val="tx2">
                        <a:lumMod val="40000"/>
                        <a:lumOff val="60000"/>
                        <a:alpha val="40000"/>
                      </a:schemeClr>
                    </a:solidFill>
                  </a:tcPr>
                </a:tc>
                <a:tc>
                  <a:txBody>
                    <a:bodyPr/>
                    <a:lstStyle/>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TEŞVİKSİZ TUTAR</a:t>
                      </a:r>
                    </a:p>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(%37,75)</a:t>
                      </a:r>
                    </a:p>
                  </a:txBody>
                  <a:tcPr marL="68580" marR="68580" marT="0" marB="0" anchor="ctr">
                    <a:solidFill>
                      <a:schemeClr val="accent1">
                        <a:alpha val="40000"/>
                      </a:schemeClr>
                    </a:solidFill>
                  </a:tcPr>
                </a:tc>
                <a:tc>
                  <a:txBody>
                    <a:bodyPr/>
                    <a:lstStyle/>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  TUTARI</a:t>
                      </a:r>
                    </a:p>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(%5xPEK + %32,75xA.Ü)</a:t>
                      </a:r>
                    </a:p>
                  </a:txBody>
                  <a:tcPr marL="68580" marR="68580" marT="0" marB="0" anchor="ctr">
                    <a:solidFill>
                      <a:schemeClr val="accent1">
                        <a:alpha val="40000"/>
                      </a:schemeClr>
                    </a:solidFill>
                  </a:tcPr>
                </a:tc>
                <a:tc>
                  <a:txBody>
                    <a:bodyPr/>
                    <a:lstStyle/>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 SONRASI TUTAR</a:t>
                      </a:r>
                    </a:p>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(%37,75 – (%5xPEK + %32,75xAÜ))</a:t>
                      </a:r>
                    </a:p>
                  </a:txBody>
                  <a:tcPr marL="68580" marR="68580" marT="0" marB="0" anchor="ctr">
                    <a:solidFill>
                      <a:schemeClr val="accent1">
                        <a:alpha val="40000"/>
                      </a:schemeClr>
                    </a:solidFill>
                  </a:tcPr>
                </a:tc>
                <a:extLst>
                  <a:ext uri="{0D108BD9-81ED-4DB2-BD59-A6C34878D82A}">
                    <a16:rowId xmlns:a16="http://schemas.microsoft.com/office/drawing/2014/main" val="3276680606"/>
                  </a:ext>
                </a:extLst>
              </a:tr>
              <a:tr h="412301">
                <a:tc>
                  <a:txBody>
                    <a:bodyPr/>
                    <a:lstStyle/>
                    <a:p>
                      <a:pPr marL="0" algn="ctr" defTabSz="914400" rtl="0" eaLnBrk="1" fontAlgn="ctr" latinLnBrk="0" hangingPunct="1">
                        <a:lnSpc>
                          <a:spcPct val="115000"/>
                        </a:lnSpc>
                        <a:spcAft>
                          <a:spcPts val="0"/>
                        </a:spcAft>
                      </a:pPr>
                      <a:r>
                        <a:rPr lang="tr-TR" sz="1500" b="1" kern="1200" dirty="0">
                          <a:solidFill>
                            <a:schemeClr val="bg1"/>
                          </a:solidFill>
                          <a:effectLst/>
                          <a:latin typeface="Garamond" panose="02020404030301010803" pitchFamily="18" charset="0"/>
                          <a:ea typeface="+mn-ea"/>
                          <a:cs typeface="+mn-cs"/>
                        </a:rPr>
                        <a:t>9.817,08 TL</a:t>
                      </a:r>
                    </a:p>
                  </a:txBody>
                  <a:tcPr marL="0" marR="0" marT="0" marB="0" anchor="ctr">
                    <a:solidFill>
                      <a:srgbClr val="00B050">
                        <a:alpha val="40000"/>
                      </a:srgbClr>
                    </a:solidFill>
                  </a:tcPr>
                </a:tc>
                <a:tc>
                  <a:txBody>
                    <a:bodyPr/>
                    <a:lstStyle/>
                    <a:p>
                      <a:pPr marL="0" algn="ctr" defTabSz="914400" rtl="0" eaLnBrk="1" fontAlgn="ctr" latinLnBrk="0" hangingPunct="1">
                        <a:lnSpc>
                          <a:spcPct val="115000"/>
                        </a:lnSpc>
                        <a:spcAft>
                          <a:spcPts val="0"/>
                        </a:spcAft>
                      </a:pPr>
                      <a:r>
                        <a:rPr lang="tr-TR" sz="1500" b="1" kern="1200" dirty="0">
                          <a:solidFill>
                            <a:schemeClr val="bg1"/>
                          </a:solidFill>
                          <a:effectLst/>
                          <a:latin typeface="Garamond" panose="02020404030301010803" pitchFamily="18" charset="0"/>
                          <a:ea typeface="+mn-ea"/>
                          <a:cs typeface="+mn-cs"/>
                        </a:rPr>
                        <a:t>9.817,08 TL</a:t>
                      </a:r>
                    </a:p>
                  </a:txBody>
                  <a:tcPr marL="0" marR="0" marT="0" marB="0" anchor="ctr">
                    <a:solidFill>
                      <a:srgbClr val="00B050">
                        <a:alpha val="40000"/>
                      </a:srgbClr>
                    </a:solidFill>
                  </a:tcPr>
                </a:tc>
                <a:tc>
                  <a:txBody>
                    <a:bodyPr/>
                    <a:lstStyle/>
                    <a:p>
                      <a:pPr marL="0" algn="ctr" defTabSz="914400" rtl="0" eaLnBrk="1" fontAlgn="ctr" latinLnBrk="0" hangingPunct="1">
                        <a:lnSpc>
                          <a:spcPct val="115000"/>
                        </a:lnSpc>
                        <a:spcAft>
                          <a:spcPts val="0"/>
                        </a:spcAft>
                      </a:pPr>
                      <a:r>
                        <a:rPr lang="tr-TR" sz="1500" b="1" kern="1200" dirty="0">
                          <a:solidFill>
                            <a:schemeClr val="bg1"/>
                          </a:solidFill>
                          <a:effectLst/>
                          <a:latin typeface="Garamond" panose="02020404030301010803" pitchFamily="18" charset="0"/>
                          <a:ea typeface="+mn-ea"/>
                          <a:cs typeface="+mn-cs"/>
                        </a:rPr>
                        <a:t>0,00 TL</a:t>
                      </a:r>
                    </a:p>
                  </a:txBody>
                  <a:tcPr marL="0" marR="0" marT="0" marB="0" anchor="ctr">
                    <a:solidFill>
                      <a:srgbClr val="00B050">
                        <a:alpha val="40000"/>
                      </a:srgbClr>
                    </a:solidFill>
                  </a:tcPr>
                </a:tc>
                <a:tc>
                  <a:txBody>
                    <a:bodyPr/>
                    <a:lstStyle/>
                    <a:p>
                      <a:pPr marL="0" algn="ctr" defTabSz="914400" rtl="0" eaLnBrk="1" fontAlgn="ctr" latinLnBrk="0" hangingPunct="1">
                        <a:lnSpc>
                          <a:spcPct val="115000"/>
                        </a:lnSpc>
                        <a:spcAft>
                          <a:spcPts val="0"/>
                        </a:spcAft>
                      </a:pPr>
                      <a:r>
                        <a:rPr lang="tr-TR" sz="1500" b="1" kern="1200" dirty="0">
                          <a:solidFill>
                            <a:schemeClr val="bg1"/>
                          </a:solidFill>
                          <a:effectLst/>
                          <a:latin typeface="Garamond" panose="02020404030301010803" pitchFamily="18" charset="0"/>
                          <a:ea typeface="+mn-ea"/>
                          <a:cs typeface="+mn-cs"/>
                        </a:rPr>
                        <a:t>73.628,13 TL</a:t>
                      </a:r>
                    </a:p>
                  </a:txBody>
                  <a:tcPr marL="0" marR="0" marT="0" marB="0" anchor="ctr">
                    <a:solidFill>
                      <a:srgbClr val="C00000">
                        <a:alpha val="40000"/>
                      </a:srgbClr>
                    </a:solidFill>
                  </a:tcPr>
                </a:tc>
                <a:tc>
                  <a:txBody>
                    <a:bodyPr/>
                    <a:lstStyle/>
                    <a:p>
                      <a:pPr marL="0" algn="ctr" defTabSz="914400" rtl="0" eaLnBrk="1" fontAlgn="ctr" latinLnBrk="0" hangingPunct="1">
                        <a:lnSpc>
                          <a:spcPct val="115000"/>
                        </a:lnSpc>
                        <a:spcAft>
                          <a:spcPts val="0"/>
                        </a:spcAft>
                      </a:pPr>
                      <a:r>
                        <a:rPr lang="tr-TR" sz="1500" b="1" kern="1200" dirty="0">
                          <a:solidFill>
                            <a:schemeClr val="bg1"/>
                          </a:solidFill>
                          <a:effectLst/>
                          <a:latin typeface="Garamond" panose="02020404030301010803" pitchFamily="18" charset="0"/>
                          <a:ea typeface="+mn-ea"/>
                          <a:cs typeface="+mn-cs"/>
                        </a:rPr>
                        <a:t>18.268,87 TL</a:t>
                      </a:r>
                    </a:p>
                  </a:txBody>
                  <a:tcPr marL="0" marR="0" marT="0" marB="0" anchor="ctr">
                    <a:solidFill>
                      <a:srgbClr val="C00000">
                        <a:alpha val="40000"/>
                      </a:srgbClr>
                    </a:solidFill>
                  </a:tcPr>
                </a:tc>
                <a:tc>
                  <a:txBody>
                    <a:bodyPr/>
                    <a:lstStyle/>
                    <a:p>
                      <a:pPr marL="0" algn="ctr" defTabSz="914400" rtl="0" eaLnBrk="1" fontAlgn="ctr" latinLnBrk="0" hangingPunct="1">
                        <a:lnSpc>
                          <a:spcPct val="115000"/>
                        </a:lnSpc>
                        <a:spcAft>
                          <a:spcPts val="0"/>
                        </a:spcAft>
                      </a:pPr>
                      <a:r>
                        <a:rPr lang="tr-TR" sz="1500" b="1" kern="1200" dirty="0">
                          <a:solidFill>
                            <a:schemeClr val="bg1"/>
                          </a:solidFill>
                          <a:effectLst/>
                          <a:latin typeface="Garamond" panose="02020404030301010803" pitchFamily="18" charset="0"/>
                          <a:ea typeface="+mn-ea"/>
                          <a:cs typeface="+mn-cs"/>
                        </a:rPr>
                        <a:t>55.359,26 TL</a:t>
                      </a:r>
                    </a:p>
                  </a:txBody>
                  <a:tcPr marL="0" marR="0" marT="0" marB="0" anchor="ctr">
                    <a:solidFill>
                      <a:srgbClr val="C00000">
                        <a:alpha val="40000"/>
                      </a:srgbClr>
                    </a:solidFill>
                  </a:tcPr>
                </a:tc>
                <a:extLst>
                  <a:ext uri="{0D108BD9-81ED-4DB2-BD59-A6C34878D82A}">
                    <a16:rowId xmlns:a16="http://schemas.microsoft.com/office/drawing/2014/main" val="2612646894"/>
                  </a:ext>
                </a:extLst>
              </a:tr>
            </a:tbl>
          </a:graphicData>
        </a:graphic>
      </p:graphicFrame>
      <p:graphicFrame>
        <p:nvGraphicFramePr>
          <p:cNvPr id="22" name="Tablo 21">
            <a:extLst>
              <a:ext uri="{FF2B5EF4-FFF2-40B4-BE49-F238E27FC236}">
                <a16:creationId xmlns:a16="http://schemas.microsoft.com/office/drawing/2014/main" id="{44839800-3FE7-4D18-8BC0-A784B2252D16}"/>
              </a:ext>
            </a:extLst>
          </p:cNvPr>
          <p:cNvGraphicFramePr>
            <a:graphicFrameLocks noGrp="1"/>
          </p:cNvGraphicFramePr>
          <p:nvPr>
            <p:extLst/>
          </p:nvPr>
        </p:nvGraphicFramePr>
        <p:xfrm>
          <a:off x="54107" y="1063559"/>
          <a:ext cx="12083786" cy="375797"/>
        </p:xfrm>
        <a:graphic>
          <a:graphicData uri="http://schemas.openxmlformats.org/drawingml/2006/table">
            <a:tbl>
              <a:tblPr firstRow="1" firstCol="1" bandRow="1">
                <a:tableStyleId>{5C22544A-7EE6-4342-B048-85BDC9FD1C3A}</a:tableStyleId>
              </a:tblPr>
              <a:tblGrid>
                <a:gridCol w="12083786">
                  <a:extLst>
                    <a:ext uri="{9D8B030D-6E8A-4147-A177-3AD203B41FA5}">
                      <a16:colId xmlns:a16="http://schemas.microsoft.com/office/drawing/2014/main" val="4060676655"/>
                    </a:ext>
                  </a:extLst>
                </a:gridCol>
              </a:tblGrid>
              <a:tr h="375797">
                <a:tc>
                  <a:txBody>
                    <a:bodyPr/>
                    <a:lstStyle/>
                    <a:p>
                      <a:pPr algn="l">
                        <a:lnSpc>
                          <a:spcPct val="107000"/>
                        </a:lnSpc>
                        <a:spcAft>
                          <a:spcPts val="0"/>
                        </a:spcAft>
                      </a:pPr>
                      <a:r>
                        <a:rPr lang="tr-TR" sz="1300" b="1" dirty="0">
                          <a:solidFill>
                            <a:srgbClr val="C00000"/>
                          </a:solidFill>
                          <a:effectLst/>
                          <a:latin typeface="Garamond" panose="02020404030301010803" pitchFamily="18" charset="0"/>
                        </a:rPr>
                        <a:t>RAKAMLARLA TEŞVİK ÖRNEKLERİ  (2025 Yılı Brüt Asgari Ücretine Göre)</a:t>
                      </a:r>
                    </a:p>
                  </a:txBody>
                  <a:tcPr marL="58408" marR="58408" marT="0" marB="0" anchor="ctr">
                    <a:solidFill>
                      <a:schemeClr val="accent6">
                        <a:lumMod val="75000"/>
                        <a:alpha val="42000"/>
                      </a:schemeClr>
                    </a:solidFill>
                  </a:tcPr>
                </a:tc>
                <a:extLst>
                  <a:ext uri="{0D108BD9-81ED-4DB2-BD59-A6C34878D82A}">
                    <a16:rowId xmlns:a16="http://schemas.microsoft.com/office/drawing/2014/main" val="850616689"/>
                  </a:ext>
                </a:extLst>
              </a:tr>
            </a:tbl>
          </a:graphicData>
        </a:graphic>
      </p:graphicFrame>
      <p:sp>
        <p:nvSpPr>
          <p:cNvPr id="5" name="Unvan 1">
            <a:extLst>
              <a:ext uri="{FF2B5EF4-FFF2-40B4-BE49-F238E27FC236}">
                <a16:creationId xmlns:a16="http://schemas.microsoft.com/office/drawing/2014/main" id="{0CE65CF5-1B83-4C31-B97D-30F2D8D99E87}"/>
              </a:ext>
            </a:extLst>
          </p:cNvPr>
          <p:cNvSpPr txBox="1">
            <a:spLocks/>
          </p:cNvSpPr>
          <p:nvPr/>
        </p:nvSpPr>
        <p:spPr>
          <a:xfrm>
            <a:off x="3179928" y="52400"/>
            <a:ext cx="8992234" cy="701158"/>
          </a:xfrm>
          <a:prstGeom prst="rect">
            <a:avLst/>
          </a:prstGeom>
        </p:spPr>
        <p:txBody>
          <a:bodyPr vert="horz" lIns="91440" tIns="45720" rIns="91440" bIns="45720" rtlCol="0" anchor="ctr">
            <a:noAutofit/>
          </a:bodyPr>
          <a:lstStyle>
            <a:lvl1pPr algn="r">
              <a:lnSpc>
                <a:spcPct val="90000"/>
              </a:lnSpc>
              <a:spcBef>
                <a:spcPct val="0"/>
              </a:spcBef>
              <a:buNone/>
              <a:defRPr sz="3600" b="1">
                <a:solidFill>
                  <a:schemeClr val="bg1"/>
                </a:solidFill>
                <a:latin typeface="Garamond" panose="02020404030301010803" pitchFamily="18" charset="0"/>
                <a:ea typeface="+mj-ea"/>
                <a:cs typeface="+mj-cs"/>
              </a:defRPr>
            </a:lvl1pPr>
          </a:lstStyle>
          <a:p>
            <a:r>
              <a:rPr lang="tr-TR" sz="2800" dirty="0"/>
              <a:t>Sosyal Hizmetlerden Faydalananların İstihdamı Halinde Uygulanan Teşvik</a:t>
            </a:r>
          </a:p>
        </p:txBody>
      </p:sp>
    </p:spTree>
    <p:extLst>
      <p:ext uri="{BB962C8B-B14F-4D97-AF65-F5344CB8AC3E}">
        <p14:creationId xmlns:p14="http://schemas.microsoft.com/office/powerpoint/2010/main" val="260616816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1"/>
          <p:cNvSpPr txBox="1">
            <a:spLocks/>
          </p:cNvSpPr>
          <p:nvPr/>
        </p:nvSpPr>
        <p:spPr>
          <a:xfrm>
            <a:off x="3731342" y="52400"/>
            <a:ext cx="8440820" cy="701158"/>
          </a:xfrm>
          <a:prstGeom prst="rect">
            <a:avLst/>
          </a:prstGeom>
        </p:spPr>
        <p:txBody>
          <a:bodyPr vert="horz" lIns="91440" tIns="45720" rIns="91440" bIns="45720" rtlCol="0" anchor="ctr">
            <a:noAutofit/>
          </a:bodyPr>
          <a:lstStyle>
            <a:lvl1pPr algn="r">
              <a:lnSpc>
                <a:spcPct val="90000"/>
              </a:lnSpc>
              <a:spcBef>
                <a:spcPct val="0"/>
              </a:spcBef>
              <a:buNone/>
              <a:defRPr sz="3600" b="1">
                <a:solidFill>
                  <a:schemeClr val="bg1"/>
                </a:solidFill>
                <a:latin typeface="Garamond" panose="02020404030301010803" pitchFamily="18" charset="0"/>
                <a:ea typeface="+mj-ea"/>
                <a:cs typeface="+mj-cs"/>
              </a:defRPr>
            </a:lvl1pPr>
          </a:lstStyle>
          <a:p>
            <a:r>
              <a:rPr lang="tr-TR" sz="2800" dirty="0"/>
              <a:t> Sosyal Yardım Alanların İstihdamı Halinde Uygulanan Teşvik </a:t>
            </a:r>
          </a:p>
        </p:txBody>
      </p:sp>
      <p:graphicFrame>
        <p:nvGraphicFramePr>
          <p:cNvPr id="7" name="Tablo 6">
            <a:extLst>
              <a:ext uri="{FF2B5EF4-FFF2-40B4-BE49-F238E27FC236}">
                <a16:creationId xmlns:a16="http://schemas.microsoft.com/office/drawing/2014/main" id="{94B8F031-E760-4D26-9D4A-1FCEEE222B34}"/>
              </a:ext>
            </a:extLst>
          </p:cNvPr>
          <p:cNvGraphicFramePr>
            <a:graphicFrameLocks noGrp="1"/>
          </p:cNvGraphicFramePr>
          <p:nvPr>
            <p:extLst>
              <p:ext uri="{D42A27DB-BD31-4B8C-83A1-F6EECF244321}">
                <p14:modId xmlns:p14="http://schemas.microsoft.com/office/powerpoint/2010/main" val="3427191693"/>
              </p:ext>
            </p:extLst>
          </p:nvPr>
        </p:nvGraphicFramePr>
        <p:xfrm>
          <a:off x="106957" y="900163"/>
          <a:ext cx="8042419" cy="518532"/>
        </p:xfrm>
        <a:graphic>
          <a:graphicData uri="http://schemas.openxmlformats.org/drawingml/2006/table">
            <a:tbl>
              <a:tblPr firstRow="1" firstCol="1" bandRow="1">
                <a:tableStyleId>{5C22544A-7EE6-4342-B048-85BDC9FD1C3A}</a:tableStyleId>
              </a:tblPr>
              <a:tblGrid>
                <a:gridCol w="1480837">
                  <a:extLst>
                    <a:ext uri="{9D8B030D-6E8A-4147-A177-3AD203B41FA5}">
                      <a16:colId xmlns:a16="http://schemas.microsoft.com/office/drawing/2014/main" val="1798935961"/>
                    </a:ext>
                  </a:extLst>
                </a:gridCol>
                <a:gridCol w="6561582">
                  <a:extLst>
                    <a:ext uri="{9D8B030D-6E8A-4147-A177-3AD203B41FA5}">
                      <a16:colId xmlns:a16="http://schemas.microsoft.com/office/drawing/2014/main" val="1330910578"/>
                    </a:ext>
                  </a:extLst>
                </a:gridCol>
              </a:tblGrid>
              <a:tr h="518532">
                <a:tc>
                  <a:txBody>
                    <a:bodyPr/>
                    <a:lstStyle/>
                    <a:p>
                      <a:pPr algn="just">
                        <a:lnSpc>
                          <a:spcPct val="107000"/>
                        </a:lnSpc>
                        <a:spcAft>
                          <a:spcPts val="0"/>
                        </a:spcAft>
                      </a:pPr>
                      <a:r>
                        <a:rPr lang="tr-TR" sz="1400" dirty="0">
                          <a:solidFill>
                            <a:srgbClr val="002060"/>
                          </a:solidFill>
                          <a:effectLst/>
                          <a:latin typeface="Garamond" panose="02020404030301010803" pitchFamily="18" charset="0"/>
                        </a:rPr>
                        <a:t>YASAL DAYANAK</a:t>
                      </a:r>
                      <a:endParaRPr lang="tr-TR" sz="1400" dirty="0">
                        <a:solidFill>
                          <a:srgbClr val="00206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7755" marR="57755" marT="0" marB="0" anchor="ctr">
                    <a:solidFill>
                      <a:schemeClr val="accent1">
                        <a:lumMod val="40000"/>
                        <a:lumOff val="60000"/>
                        <a:alpha val="60000"/>
                      </a:schemeClr>
                    </a:solidFill>
                  </a:tcPr>
                </a:tc>
                <a:tc>
                  <a:txBody>
                    <a:bodyPr/>
                    <a:lstStyle/>
                    <a:p>
                      <a:pPr algn="just">
                        <a:lnSpc>
                          <a:spcPct val="107000"/>
                        </a:lnSpc>
                        <a:spcAft>
                          <a:spcPts val="0"/>
                        </a:spcAft>
                      </a:pPr>
                      <a:r>
                        <a:rPr lang="tr-TR" sz="1200" b="1" kern="1200" dirty="0">
                          <a:solidFill>
                            <a:srgbClr val="002060"/>
                          </a:solidFill>
                          <a:effectLst/>
                          <a:latin typeface="Garamond" panose="02020404030301010803" pitchFamily="18" charset="0"/>
                          <a:ea typeface="+mn-ea"/>
                          <a:cs typeface="+mn-cs"/>
                        </a:rPr>
                        <a:t>3294 sayılı Kanun’un ek 5. maddesi, 2018/8 – 2021/18 </a:t>
                      </a:r>
                      <a:r>
                        <a:rPr lang="tr-TR" sz="1200" b="1" kern="1200" dirty="0" err="1">
                          <a:solidFill>
                            <a:srgbClr val="002060"/>
                          </a:solidFill>
                          <a:effectLst/>
                          <a:latin typeface="Garamond" panose="02020404030301010803" pitchFamily="18" charset="0"/>
                          <a:ea typeface="+mn-ea"/>
                          <a:cs typeface="+mn-cs"/>
                        </a:rPr>
                        <a:t>No’lu</a:t>
                      </a:r>
                      <a:r>
                        <a:rPr lang="tr-TR" sz="1200" b="1" kern="1200" dirty="0">
                          <a:solidFill>
                            <a:srgbClr val="002060"/>
                          </a:solidFill>
                          <a:effectLst/>
                          <a:latin typeface="Garamond" panose="02020404030301010803" pitchFamily="18" charset="0"/>
                          <a:ea typeface="+mn-ea"/>
                          <a:cs typeface="+mn-cs"/>
                        </a:rPr>
                        <a:t> Genelgeler.</a:t>
                      </a:r>
                    </a:p>
                  </a:txBody>
                  <a:tcPr marL="68580" marR="68580" marT="0" marB="0" anchor="ctr">
                    <a:solidFill>
                      <a:schemeClr val="accent1">
                        <a:tint val="20000"/>
                        <a:alpha val="60000"/>
                      </a:schemeClr>
                    </a:solidFill>
                  </a:tcPr>
                </a:tc>
                <a:extLst>
                  <a:ext uri="{0D108BD9-81ED-4DB2-BD59-A6C34878D82A}">
                    <a16:rowId xmlns:a16="http://schemas.microsoft.com/office/drawing/2014/main" val="4115936388"/>
                  </a:ext>
                </a:extLst>
              </a:tr>
            </a:tbl>
          </a:graphicData>
        </a:graphic>
      </p:graphicFrame>
      <p:graphicFrame>
        <p:nvGraphicFramePr>
          <p:cNvPr id="8" name="Tablo 7">
            <a:extLst>
              <a:ext uri="{FF2B5EF4-FFF2-40B4-BE49-F238E27FC236}">
                <a16:creationId xmlns:a16="http://schemas.microsoft.com/office/drawing/2014/main" id="{29A551B6-369E-4DAF-AAA4-ED3A72B8FC39}"/>
              </a:ext>
            </a:extLst>
          </p:cNvPr>
          <p:cNvGraphicFramePr>
            <a:graphicFrameLocks noGrp="1"/>
          </p:cNvGraphicFramePr>
          <p:nvPr>
            <p:extLst>
              <p:ext uri="{D42A27DB-BD31-4B8C-83A1-F6EECF244321}">
                <p14:modId xmlns:p14="http://schemas.microsoft.com/office/powerpoint/2010/main" val="2337176044"/>
              </p:ext>
            </p:extLst>
          </p:nvPr>
        </p:nvGraphicFramePr>
        <p:xfrm>
          <a:off x="8149376" y="900163"/>
          <a:ext cx="4027720" cy="611478"/>
        </p:xfrm>
        <a:graphic>
          <a:graphicData uri="http://schemas.openxmlformats.org/drawingml/2006/table">
            <a:tbl>
              <a:tblPr firstRow="1" firstCol="1" bandRow="1">
                <a:tableStyleId>{5C22544A-7EE6-4342-B048-85BDC9FD1C3A}</a:tableStyleId>
              </a:tblPr>
              <a:tblGrid>
                <a:gridCol w="1414884">
                  <a:extLst>
                    <a:ext uri="{9D8B030D-6E8A-4147-A177-3AD203B41FA5}">
                      <a16:colId xmlns:a16="http://schemas.microsoft.com/office/drawing/2014/main" val="2643230235"/>
                    </a:ext>
                  </a:extLst>
                </a:gridCol>
                <a:gridCol w="1176823">
                  <a:extLst>
                    <a:ext uri="{9D8B030D-6E8A-4147-A177-3AD203B41FA5}">
                      <a16:colId xmlns:a16="http://schemas.microsoft.com/office/drawing/2014/main" val="1809252406"/>
                    </a:ext>
                  </a:extLst>
                </a:gridCol>
                <a:gridCol w="1436013">
                  <a:extLst>
                    <a:ext uri="{9D8B030D-6E8A-4147-A177-3AD203B41FA5}">
                      <a16:colId xmlns:a16="http://schemas.microsoft.com/office/drawing/2014/main" val="1446942998"/>
                    </a:ext>
                  </a:extLst>
                </a:gridCol>
              </a:tblGrid>
              <a:tr h="365585">
                <a:tc>
                  <a:txBody>
                    <a:bodyPr/>
                    <a:lstStyle/>
                    <a:p>
                      <a:pPr marL="0" algn="ctr" defTabSz="914400" rtl="0" eaLnBrk="1" latinLnBrk="0" hangingPunct="1">
                        <a:lnSpc>
                          <a:spcPct val="107000"/>
                        </a:lnSpc>
                        <a:spcAft>
                          <a:spcPts val="0"/>
                        </a:spcAft>
                      </a:pPr>
                      <a:r>
                        <a:rPr lang="tr-TR" sz="1100" b="1" i="0" kern="1200" dirty="0">
                          <a:solidFill>
                            <a:schemeClr val="tx2"/>
                          </a:solidFill>
                          <a:effectLst/>
                          <a:latin typeface="Garamond" panose="02020404030301010803" pitchFamily="18" charset="0"/>
                          <a:ea typeface="+mn-ea"/>
                          <a:cs typeface="+mn-cs"/>
                        </a:rPr>
                        <a:t>BAŞLAMA TARİHİ</a:t>
                      </a:r>
                    </a:p>
                  </a:txBody>
                  <a:tcPr marL="57755" marR="57755" marT="0" marB="0" anchor="ctr">
                    <a:solidFill>
                      <a:schemeClr val="accent6">
                        <a:lumMod val="75000"/>
                        <a:alpha val="60000"/>
                      </a:schemeClr>
                    </a:solidFill>
                  </a:tcPr>
                </a:tc>
                <a:tc>
                  <a:txBody>
                    <a:bodyPr/>
                    <a:lstStyle/>
                    <a:p>
                      <a:pPr marL="0" algn="ctr" defTabSz="914400" rtl="0" eaLnBrk="1" latinLnBrk="0" hangingPunct="1">
                        <a:lnSpc>
                          <a:spcPct val="107000"/>
                        </a:lnSpc>
                        <a:spcAft>
                          <a:spcPts val="0"/>
                        </a:spcAft>
                      </a:pPr>
                      <a:r>
                        <a:rPr lang="tr-TR" sz="1100" b="1" i="0" kern="1200" dirty="0">
                          <a:solidFill>
                            <a:schemeClr val="tx2"/>
                          </a:solidFill>
                          <a:effectLst/>
                          <a:latin typeface="Garamond" panose="02020404030301010803" pitchFamily="18" charset="0"/>
                          <a:ea typeface="+mn-ea"/>
                          <a:cs typeface="+mn-cs"/>
                        </a:rPr>
                        <a:t>BİTİŞ TARİHİ</a:t>
                      </a:r>
                    </a:p>
                  </a:txBody>
                  <a:tcPr marL="57755" marR="57755" marT="0" marB="0" anchor="ctr">
                    <a:solidFill>
                      <a:schemeClr val="accent6">
                        <a:lumMod val="75000"/>
                        <a:alpha val="60000"/>
                      </a:schemeClr>
                    </a:solidFill>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tr-TR" sz="1100" b="1" i="0" kern="1200" dirty="0">
                          <a:solidFill>
                            <a:schemeClr val="tx2"/>
                          </a:solidFill>
                          <a:effectLst/>
                          <a:latin typeface="Garamond" panose="02020404030301010803" pitchFamily="18" charset="0"/>
                          <a:ea typeface="+mn-ea"/>
                          <a:cs typeface="+mn-cs"/>
                        </a:rPr>
                        <a:t>BELGE KANUN NO</a:t>
                      </a:r>
                    </a:p>
                  </a:txBody>
                  <a:tcPr marL="57755" marR="57755" marT="0" marB="0" anchor="ctr">
                    <a:solidFill>
                      <a:schemeClr val="accent6">
                        <a:lumMod val="75000"/>
                        <a:alpha val="60000"/>
                      </a:schemeClr>
                    </a:solidFill>
                  </a:tcPr>
                </a:tc>
                <a:extLst>
                  <a:ext uri="{0D108BD9-81ED-4DB2-BD59-A6C34878D82A}">
                    <a16:rowId xmlns:a16="http://schemas.microsoft.com/office/drawing/2014/main" val="1774129938"/>
                  </a:ext>
                </a:extLst>
              </a:tr>
              <a:tr h="245893">
                <a:tc>
                  <a:txBody>
                    <a:bodyPr/>
                    <a:lstStyle/>
                    <a:p>
                      <a:pPr algn="ctr">
                        <a:lnSpc>
                          <a:spcPct val="107000"/>
                        </a:lnSpc>
                        <a:spcAft>
                          <a:spcPts val="0"/>
                        </a:spcAft>
                      </a:pPr>
                      <a:r>
                        <a:rPr lang="tr-TR" sz="1200" b="1" i="0" dirty="0">
                          <a:solidFill>
                            <a:schemeClr val="tx2"/>
                          </a:solidFill>
                          <a:effectLst/>
                          <a:latin typeface="Garamond" panose="02020404030301010803" pitchFamily="18" charset="0"/>
                          <a:ea typeface="Times New Roman" panose="02020603050405020304" pitchFamily="18" charset="0"/>
                          <a:cs typeface="Times New Roman" panose="02020603050405020304" pitchFamily="18" charset="0"/>
                        </a:rPr>
                        <a:t>26.04.2016</a:t>
                      </a:r>
                    </a:p>
                  </a:txBody>
                  <a:tcPr marL="57755" marR="57755" marT="0" marB="0" anchor="ctr">
                    <a:solidFill>
                      <a:schemeClr val="tx2">
                        <a:lumMod val="40000"/>
                        <a:lumOff val="60000"/>
                        <a:alpha val="70000"/>
                      </a:schemeClr>
                    </a:solidFill>
                  </a:tcPr>
                </a:tc>
                <a:tc>
                  <a:txBody>
                    <a:bodyPr/>
                    <a:lstStyle/>
                    <a:p>
                      <a:pPr algn="ctr">
                        <a:lnSpc>
                          <a:spcPct val="107000"/>
                        </a:lnSpc>
                        <a:spcAft>
                          <a:spcPts val="0"/>
                        </a:spcAft>
                      </a:pPr>
                      <a:r>
                        <a:rPr lang="tr-TR" sz="1200" b="1" i="0" dirty="0">
                          <a:solidFill>
                            <a:schemeClr val="tx2"/>
                          </a:solidFill>
                          <a:effectLst/>
                          <a:latin typeface="Garamond" panose="02020404030301010803" pitchFamily="18" charset="0"/>
                          <a:ea typeface="Times New Roman" panose="02020603050405020304" pitchFamily="18" charset="0"/>
                          <a:cs typeface="Times New Roman" panose="02020603050405020304" pitchFamily="18" charset="0"/>
                        </a:rPr>
                        <a:t>-</a:t>
                      </a:r>
                    </a:p>
                  </a:txBody>
                  <a:tcPr marL="57755" marR="57755" marT="0" marB="0" anchor="ctr">
                    <a:solidFill>
                      <a:schemeClr val="tx2">
                        <a:lumMod val="40000"/>
                        <a:lumOff val="60000"/>
                        <a:alpha val="70000"/>
                      </a:schemeClr>
                    </a:solidFill>
                  </a:tcPr>
                </a:tc>
                <a:tc>
                  <a:txBody>
                    <a:bodyPr/>
                    <a:lstStyle/>
                    <a:p>
                      <a:pPr algn="ctr">
                        <a:lnSpc>
                          <a:spcPct val="107000"/>
                        </a:lnSpc>
                        <a:spcAft>
                          <a:spcPts val="0"/>
                        </a:spcAft>
                      </a:pPr>
                      <a:r>
                        <a:rPr lang="tr-TR" sz="1200" b="1" i="0" dirty="0">
                          <a:solidFill>
                            <a:schemeClr val="tx2"/>
                          </a:solidFill>
                          <a:effectLst/>
                          <a:latin typeface="Garamond" panose="02020404030301010803" pitchFamily="18" charset="0"/>
                          <a:ea typeface="Times New Roman" panose="02020603050405020304" pitchFamily="18" charset="0"/>
                          <a:cs typeface="Times New Roman" panose="02020603050405020304" pitchFamily="18" charset="0"/>
                        </a:rPr>
                        <a:t>03294</a:t>
                      </a:r>
                    </a:p>
                  </a:txBody>
                  <a:tcPr marL="57755" marR="57755" marT="0" marB="0" anchor="ctr">
                    <a:solidFill>
                      <a:schemeClr val="tx2">
                        <a:lumMod val="40000"/>
                        <a:lumOff val="60000"/>
                        <a:alpha val="70000"/>
                      </a:schemeClr>
                    </a:solidFill>
                  </a:tcPr>
                </a:tc>
                <a:extLst>
                  <a:ext uri="{0D108BD9-81ED-4DB2-BD59-A6C34878D82A}">
                    <a16:rowId xmlns:a16="http://schemas.microsoft.com/office/drawing/2014/main" val="1721715383"/>
                  </a:ext>
                </a:extLst>
              </a:tr>
            </a:tbl>
          </a:graphicData>
        </a:graphic>
      </p:graphicFrame>
      <p:graphicFrame>
        <p:nvGraphicFramePr>
          <p:cNvPr id="9" name="Tablo 8">
            <a:extLst>
              <a:ext uri="{FF2B5EF4-FFF2-40B4-BE49-F238E27FC236}">
                <a16:creationId xmlns:a16="http://schemas.microsoft.com/office/drawing/2014/main" id="{56FA61AA-8E4C-4BF6-B30B-2780B98F4139}"/>
              </a:ext>
            </a:extLst>
          </p:cNvPr>
          <p:cNvGraphicFramePr>
            <a:graphicFrameLocks noGrp="1"/>
          </p:cNvGraphicFramePr>
          <p:nvPr>
            <p:extLst>
              <p:ext uri="{D42A27DB-BD31-4B8C-83A1-F6EECF244321}">
                <p14:modId xmlns:p14="http://schemas.microsoft.com/office/powerpoint/2010/main" val="741612456"/>
              </p:ext>
            </p:extLst>
          </p:nvPr>
        </p:nvGraphicFramePr>
        <p:xfrm>
          <a:off x="106957" y="1486604"/>
          <a:ext cx="12053198" cy="581025"/>
        </p:xfrm>
        <a:graphic>
          <a:graphicData uri="http://schemas.openxmlformats.org/drawingml/2006/table">
            <a:tbl>
              <a:tblPr firstRow="1" firstCol="1" bandRow="1">
                <a:tableStyleId>{5C22544A-7EE6-4342-B048-85BDC9FD1C3A}</a:tableStyleId>
              </a:tblPr>
              <a:tblGrid>
                <a:gridCol w="1484442">
                  <a:extLst>
                    <a:ext uri="{9D8B030D-6E8A-4147-A177-3AD203B41FA5}">
                      <a16:colId xmlns:a16="http://schemas.microsoft.com/office/drawing/2014/main" val="1635233704"/>
                    </a:ext>
                  </a:extLst>
                </a:gridCol>
                <a:gridCol w="10568756">
                  <a:extLst>
                    <a:ext uri="{9D8B030D-6E8A-4147-A177-3AD203B41FA5}">
                      <a16:colId xmlns:a16="http://schemas.microsoft.com/office/drawing/2014/main" val="4095596175"/>
                    </a:ext>
                  </a:extLst>
                </a:gridCol>
              </a:tblGrid>
              <a:tr h="559452">
                <a:tc>
                  <a:txBody>
                    <a:bodyPr/>
                    <a:lstStyle/>
                    <a:p>
                      <a:pPr algn="just">
                        <a:lnSpc>
                          <a:spcPct val="107000"/>
                        </a:lnSpc>
                        <a:spcAft>
                          <a:spcPts val="0"/>
                        </a:spcAft>
                      </a:pPr>
                      <a:r>
                        <a:rPr lang="tr-TR" sz="1400" dirty="0">
                          <a:solidFill>
                            <a:srgbClr val="002060"/>
                          </a:solidFill>
                          <a:effectLst/>
                          <a:latin typeface="Garamond" panose="02020404030301010803" pitchFamily="18" charset="0"/>
                        </a:rPr>
                        <a:t>AÇIKLAMA</a:t>
                      </a:r>
                      <a:endParaRPr lang="tr-TR" sz="1400" dirty="0">
                        <a:solidFill>
                          <a:srgbClr val="00206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7755" marR="57755" marT="0" marB="0" anchor="ctr">
                    <a:solidFill>
                      <a:schemeClr val="accent5">
                        <a:lumMod val="20000"/>
                        <a:lumOff val="80000"/>
                      </a:schemeClr>
                    </a:solidFill>
                  </a:tcPr>
                </a:tc>
                <a:tc>
                  <a:txBody>
                    <a:bodyPr/>
                    <a:lstStyle/>
                    <a:p>
                      <a:pPr algn="just">
                        <a:lnSpc>
                          <a:spcPct val="107000"/>
                        </a:lnSpc>
                        <a:spcAft>
                          <a:spcPts val="0"/>
                        </a:spcAft>
                      </a:pPr>
                      <a:r>
                        <a:rPr lang="tr-TR" sz="1200" b="1" kern="1200" dirty="0">
                          <a:solidFill>
                            <a:srgbClr val="002060"/>
                          </a:solidFill>
                          <a:effectLst/>
                          <a:latin typeface="Garamond" panose="02020404030301010803" pitchFamily="18" charset="0"/>
                          <a:ea typeface="+mn-ea"/>
                          <a:cs typeface="+mn-cs"/>
                        </a:rPr>
                        <a:t>Özel sektör işverenleri tarafından Sosyal Yardımlaşma ve Dayanışmayı Teşvik Fonu Kurulu tarafından verilen nakdi düzenli sosyal yardımlardan yararlanan kişilerin ikamet ettiği hanede bulunanlardan işe alınan sigortalıların prime esas kazanç alt sınır üzerinden hesaplanan sigorta primi işveren hissesinin tamamı Aile ve Sosyal Hizmetler Bakanlığı tarafından karşılanmaktadır. </a:t>
                      </a:r>
                    </a:p>
                  </a:txBody>
                  <a:tcPr marL="57755" marR="57755" marT="0" marB="0">
                    <a:solidFill>
                      <a:schemeClr val="accent1">
                        <a:tint val="20000"/>
                        <a:alpha val="60000"/>
                      </a:schemeClr>
                    </a:solidFill>
                  </a:tcPr>
                </a:tc>
                <a:extLst>
                  <a:ext uri="{0D108BD9-81ED-4DB2-BD59-A6C34878D82A}">
                    <a16:rowId xmlns:a16="http://schemas.microsoft.com/office/drawing/2014/main" val="2049017253"/>
                  </a:ext>
                </a:extLst>
              </a:tr>
            </a:tbl>
          </a:graphicData>
        </a:graphic>
      </p:graphicFrame>
      <p:graphicFrame>
        <p:nvGraphicFramePr>
          <p:cNvPr id="12" name="Tablo 11">
            <a:extLst>
              <a:ext uri="{FF2B5EF4-FFF2-40B4-BE49-F238E27FC236}">
                <a16:creationId xmlns:a16="http://schemas.microsoft.com/office/drawing/2014/main" id="{9FB24FC3-E54A-4A7A-87EC-7A15AFA3F2F4}"/>
              </a:ext>
            </a:extLst>
          </p:cNvPr>
          <p:cNvGraphicFramePr>
            <a:graphicFrameLocks noGrp="1"/>
          </p:cNvGraphicFramePr>
          <p:nvPr>
            <p:extLst>
              <p:ext uri="{D42A27DB-BD31-4B8C-83A1-F6EECF244321}">
                <p14:modId xmlns:p14="http://schemas.microsoft.com/office/powerpoint/2010/main" val="2001155373"/>
              </p:ext>
            </p:extLst>
          </p:nvPr>
        </p:nvGraphicFramePr>
        <p:xfrm>
          <a:off x="106957" y="2289171"/>
          <a:ext cx="12057746" cy="248178"/>
        </p:xfrm>
        <a:graphic>
          <a:graphicData uri="http://schemas.openxmlformats.org/drawingml/2006/table">
            <a:tbl>
              <a:tblPr firstRow="1" firstCol="1" bandRow="1">
                <a:tableStyleId>{5C22544A-7EE6-4342-B048-85BDC9FD1C3A}</a:tableStyleId>
              </a:tblPr>
              <a:tblGrid>
                <a:gridCol w="12057746">
                  <a:extLst>
                    <a:ext uri="{9D8B030D-6E8A-4147-A177-3AD203B41FA5}">
                      <a16:colId xmlns:a16="http://schemas.microsoft.com/office/drawing/2014/main" val="4060676655"/>
                    </a:ext>
                  </a:extLst>
                </a:gridCol>
              </a:tblGrid>
              <a:tr h="248178">
                <a:tc>
                  <a:txBody>
                    <a:bodyPr/>
                    <a:lstStyle/>
                    <a:p>
                      <a:pPr algn="l">
                        <a:lnSpc>
                          <a:spcPct val="107000"/>
                        </a:lnSpc>
                        <a:spcAft>
                          <a:spcPts val="0"/>
                        </a:spcAft>
                      </a:pPr>
                      <a:r>
                        <a:rPr lang="tr-TR" sz="1400" b="1" dirty="0">
                          <a:solidFill>
                            <a:srgbClr val="C00000"/>
                          </a:solidFill>
                          <a:effectLst/>
                          <a:latin typeface="Garamond" panose="02020404030301010803" pitchFamily="18" charset="0"/>
                        </a:rPr>
                        <a:t>TEŞVİKTEN YARARLANMA ŞARTLARI </a:t>
                      </a:r>
                      <a:endParaRPr lang="tr-TR" sz="1400" b="1" dirty="0">
                        <a:solidFill>
                          <a:srgbClr val="C0000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8408" marR="58408" marT="0" marB="0">
                    <a:solidFill>
                      <a:schemeClr val="accent6">
                        <a:lumMod val="75000"/>
                        <a:alpha val="42000"/>
                      </a:schemeClr>
                    </a:solidFill>
                  </a:tcPr>
                </a:tc>
                <a:extLst>
                  <a:ext uri="{0D108BD9-81ED-4DB2-BD59-A6C34878D82A}">
                    <a16:rowId xmlns:a16="http://schemas.microsoft.com/office/drawing/2014/main" val="850616689"/>
                  </a:ext>
                </a:extLst>
              </a:tr>
            </a:tbl>
          </a:graphicData>
        </a:graphic>
      </p:graphicFrame>
      <p:sp>
        <p:nvSpPr>
          <p:cNvPr id="18" name="Dikdörtgen 17">
            <a:extLst>
              <a:ext uri="{FF2B5EF4-FFF2-40B4-BE49-F238E27FC236}">
                <a16:creationId xmlns:a16="http://schemas.microsoft.com/office/drawing/2014/main" id="{C887CC10-7D33-4EAD-8340-ABAE85981394}"/>
              </a:ext>
            </a:extLst>
          </p:cNvPr>
          <p:cNvSpPr/>
          <p:nvPr/>
        </p:nvSpPr>
        <p:spPr>
          <a:xfrm>
            <a:off x="101936" y="2525087"/>
            <a:ext cx="5993591" cy="1892826"/>
          </a:xfrm>
          <a:prstGeom prst="rect">
            <a:avLst/>
          </a:prstGeom>
          <a:solidFill>
            <a:schemeClr val="accent5">
              <a:lumMod val="20000"/>
              <a:lumOff val="80000"/>
            </a:schemeClr>
          </a:solidFill>
        </p:spPr>
        <p:txBody>
          <a:bodyPr wrap="square">
            <a:spAutoFit/>
          </a:bodyPr>
          <a:lstStyle/>
          <a:p>
            <a:pPr lvl="0" algn="just"/>
            <a:r>
              <a:rPr lang="tr-TR" sz="1300" b="1" dirty="0">
                <a:solidFill>
                  <a:srgbClr val="C00000"/>
                </a:solidFill>
                <a:latin typeface="Garamond" panose="02020404030301010803" pitchFamily="18" charset="0"/>
              </a:rPr>
              <a:t>İşyeri</a:t>
            </a:r>
            <a:r>
              <a:rPr lang="tr-TR" sz="1300" dirty="0">
                <a:solidFill>
                  <a:srgbClr val="002060"/>
                </a:solidFill>
                <a:latin typeface="Garamond" panose="02020404030301010803" pitchFamily="18" charset="0"/>
              </a:rPr>
              <a:t> </a:t>
            </a:r>
            <a:r>
              <a:rPr lang="tr-TR" sz="1300" b="1" dirty="0">
                <a:solidFill>
                  <a:srgbClr val="C00000"/>
                </a:solidFill>
                <a:latin typeface="Garamond" panose="02020404030301010803" pitchFamily="18" charset="0"/>
              </a:rPr>
              <a:t>Yönünden;</a:t>
            </a:r>
          </a:p>
          <a:p>
            <a:pPr marL="268288" indent="-268288" algn="just">
              <a:buFont typeface="Wingdings" panose="05000000000000000000" pitchFamily="2" charset="2"/>
              <a:buChar char=""/>
            </a:pPr>
            <a:r>
              <a:rPr lang="tr-TR" sz="1300" dirty="0">
                <a:solidFill>
                  <a:srgbClr val="002060"/>
                </a:solidFill>
                <a:latin typeface="Garamond" panose="02020404030301010803" pitchFamily="18" charset="0"/>
              </a:rPr>
              <a:t>Aylık prim ve hizmet belgesinin / muhtasar ve prim hizmet beyannamesinin yasal süresinde verilmesi,</a:t>
            </a:r>
          </a:p>
          <a:p>
            <a:pPr marL="268288" indent="-268288" algn="just">
              <a:buFont typeface="Wingdings" panose="05000000000000000000" pitchFamily="2" charset="2"/>
              <a:buChar char=""/>
            </a:pPr>
            <a:r>
              <a:rPr lang="tr-TR" sz="1300" dirty="0">
                <a:solidFill>
                  <a:srgbClr val="002060"/>
                </a:solidFill>
                <a:latin typeface="Garamond" panose="02020404030301010803" pitchFamily="18" charset="0"/>
              </a:rPr>
              <a:t>Primlerin yasal süresinde ödenmesi,</a:t>
            </a:r>
          </a:p>
          <a:p>
            <a:pPr marL="268288" lvl="0" indent="-268288" algn="just">
              <a:buFont typeface="Wingdings" panose="05000000000000000000" pitchFamily="2" charset="2"/>
              <a:buChar char=""/>
            </a:pPr>
            <a:r>
              <a:rPr lang="tr-TR" sz="1300" dirty="0">
                <a:solidFill>
                  <a:srgbClr val="002060"/>
                </a:solidFill>
                <a:latin typeface="Garamond" panose="02020404030301010803" pitchFamily="18" charset="0"/>
              </a:rPr>
              <a:t>Sigortalının işe alındığı tarihten bir önceki yılın ortalama sigortalı sayısına ilave olarak çalıştırılması,</a:t>
            </a:r>
          </a:p>
          <a:p>
            <a:pPr marL="268288" lvl="0" indent="-268288" algn="just">
              <a:buFont typeface="Wingdings" panose="05000000000000000000" pitchFamily="2" charset="2"/>
              <a:buChar char=""/>
            </a:pPr>
            <a:r>
              <a:rPr lang="tr-TR" sz="1300" dirty="0">
                <a:solidFill>
                  <a:srgbClr val="002060"/>
                </a:solidFill>
                <a:latin typeface="Garamond" panose="02020404030301010803" pitchFamily="18" charset="0"/>
              </a:rPr>
              <a:t>Kuruma borcun bulunmaması (varsa da yapılandırılmış/tecil ve taksitlendirilmiş olması ve düzenli ödenmesi),  </a:t>
            </a:r>
          </a:p>
          <a:p>
            <a:pPr marL="268288" lvl="0" indent="-268288" algn="just">
              <a:buFont typeface="Wingdings" panose="05000000000000000000" pitchFamily="2" charset="2"/>
              <a:buChar char=""/>
            </a:pPr>
            <a:r>
              <a:rPr lang="tr-TR" sz="1300" dirty="0">
                <a:solidFill>
                  <a:srgbClr val="002060"/>
                </a:solidFill>
                <a:latin typeface="Garamond" panose="02020404030301010803" pitchFamily="18" charset="0"/>
              </a:rPr>
              <a:t>Kayıt dışı sigortalı çalıştırılmaması.</a:t>
            </a:r>
          </a:p>
        </p:txBody>
      </p:sp>
      <p:graphicFrame>
        <p:nvGraphicFramePr>
          <p:cNvPr id="19" name="Tablo 18">
            <a:extLst>
              <a:ext uri="{FF2B5EF4-FFF2-40B4-BE49-F238E27FC236}">
                <a16:creationId xmlns:a16="http://schemas.microsoft.com/office/drawing/2014/main" id="{1A7E520A-AD23-4845-836C-5D5387D8274B}"/>
              </a:ext>
            </a:extLst>
          </p:cNvPr>
          <p:cNvGraphicFramePr>
            <a:graphicFrameLocks noGrp="1"/>
          </p:cNvGraphicFramePr>
          <p:nvPr>
            <p:extLst>
              <p:ext uri="{D42A27DB-BD31-4B8C-83A1-F6EECF244321}">
                <p14:modId xmlns:p14="http://schemas.microsoft.com/office/powerpoint/2010/main" val="2080091662"/>
              </p:ext>
            </p:extLst>
          </p:nvPr>
        </p:nvGraphicFramePr>
        <p:xfrm>
          <a:off x="101936" y="4474426"/>
          <a:ext cx="12078852" cy="248178"/>
        </p:xfrm>
        <a:graphic>
          <a:graphicData uri="http://schemas.openxmlformats.org/drawingml/2006/table">
            <a:tbl>
              <a:tblPr firstRow="1" firstCol="1" bandRow="1">
                <a:tableStyleId>{5C22544A-7EE6-4342-B048-85BDC9FD1C3A}</a:tableStyleId>
              </a:tblPr>
              <a:tblGrid>
                <a:gridCol w="12078852">
                  <a:extLst>
                    <a:ext uri="{9D8B030D-6E8A-4147-A177-3AD203B41FA5}">
                      <a16:colId xmlns:a16="http://schemas.microsoft.com/office/drawing/2014/main" val="4060676655"/>
                    </a:ext>
                  </a:extLst>
                </a:gridCol>
              </a:tblGrid>
              <a:tr h="248178">
                <a:tc>
                  <a:txBody>
                    <a:bodyPr/>
                    <a:lstStyle/>
                    <a:p>
                      <a:pPr algn="l">
                        <a:lnSpc>
                          <a:spcPct val="107000"/>
                        </a:lnSpc>
                        <a:spcAft>
                          <a:spcPts val="0"/>
                        </a:spcAft>
                      </a:pPr>
                      <a:r>
                        <a:rPr lang="tr-TR" sz="1400" b="1" dirty="0">
                          <a:solidFill>
                            <a:srgbClr val="C00000"/>
                          </a:solidFill>
                          <a:effectLst/>
                          <a:latin typeface="Garamond" panose="02020404030301010803" pitchFamily="18" charset="0"/>
                        </a:rPr>
                        <a:t>NOTLAR</a:t>
                      </a:r>
                      <a:endParaRPr lang="tr-TR" sz="1400" b="1" dirty="0">
                        <a:solidFill>
                          <a:srgbClr val="C0000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8408" marR="58408" marT="0" marB="0">
                    <a:solidFill>
                      <a:schemeClr val="accent6">
                        <a:lumMod val="75000"/>
                        <a:alpha val="42000"/>
                      </a:schemeClr>
                    </a:solidFill>
                  </a:tcPr>
                </a:tc>
                <a:extLst>
                  <a:ext uri="{0D108BD9-81ED-4DB2-BD59-A6C34878D82A}">
                    <a16:rowId xmlns:a16="http://schemas.microsoft.com/office/drawing/2014/main" val="850616689"/>
                  </a:ext>
                </a:extLst>
              </a:tr>
            </a:tbl>
          </a:graphicData>
        </a:graphic>
      </p:graphicFrame>
      <p:sp>
        <p:nvSpPr>
          <p:cNvPr id="20" name="Dikdörtgen 19">
            <a:extLst>
              <a:ext uri="{FF2B5EF4-FFF2-40B4-BE49-F238E27FC236}">
                <a16:creationId xmlns:a16="http://schemas.microsoft.com/office/drawing/2014/main" id="{DFEAC37A-C6E0-4EE2-8DB6-AB7473EBF1E7}"/>
              </a:ext>
            </a:extLst>
          </p:cNvPr>
          <p:cNvSpPr/>
          <p:nvPr/>
        </p:nvSpPr>
        <p:spPr>
          <a:xfrm>
            <a:off x="102408" y="4695781"/>
            <a:ext cx="12065069" cy="892552"/>
          </a:xfrm>
          <a:prstGeom prst="rect">
            <a:avLst/>
          </a:prstGeom>
          <a:solidFill>
            <a:schemeClr val="accent5">
              <a:lumMod val="20000"/>
              <a:lumOff val="80000"/>
            </a:schemeClr>
          </a:solidFill>
        </p:spPr>
        <p:txBody>
          <a:bodyPr wrap="square">
            <a:spAutoFit/>
          </a:bodyPr>
          <a:lstStyle/>
          <a:p>
            <a:pPr marL="268288" indent="-268288" algn="just">
              <a:buFont typeface="Wingdings" panose="05000000000000000000" pitchFamily="2" charset="2"/>
              <a:buChar char=""/>
            </a:pPr>
            <a:r>
              <a:rPr lang="tr-TR" sz="1300" dirty="0">
                <a:solidFill>
                  <a:srgbClr val="002060"/>
                </a:solidFill>
                <a:latin typeface="Garamond" panose="02020404030301010803" pitchFamily="18" charset="0"/>
              </a:rPr>
              <a:t>Destekten yararlanma süresi 1 yıldır.</a:t>
            </a:r>
          </a:p>
          <a:p>
            <a:pPr marL="268288" indent="-268288" algn="just">
              <a:buFont typeface="Wingdings" panose="05000000000000000000" pitchFamily="2" charset="2"/>
              <a:buChar char=""/>
            </a:pPr>
            <a:r>
              <a:rPr lang="tr-TR" sz="1300" dirty="0">
                <a:solidFill>
                  <a:srgbClr val="002060"/>
                </a:solidFill>
                <a:latin typeface="Garamond" panose="02020404030301010803" pitchFamily="18" charset="0"/>
              </a:rPr>
              <a:t>5335 sayılı Kanun’un 30. maddesinin 2. fıkrası kapsamına giren kurum ve kuruluşlara ait işyerleri ile bu işyerlerinin yaptırdığı her türlü alım ve yapım işlerine ilişkin işyerleri hakkında uygulanmaz.</a:t>
            </a:r>
          </a:p>
          <a:p>
            <a:pPr marL="268288" indent="-268288" algn="just">
              <a:buFont typeface="Wingdings" panose="05000000000000000000" pitchFamily="2" charset="2"/>
              <a:buChar char=""/>
            </a:pPr>
            <a:r>
              <a:rPr lang="tr-TR" sz="1300" dirty="0">
                <a:solidFill>
                  <a:srgbClr val="002060"/>
                </a:solidFill>
                <a:latin typeface="Garamond" panose="02020404030301010803" pitchFamily="18" charset="0"/>
              </a:rPr>
              <a:t>Sosyal güvenlik destek primine tabi çalışan sigortalılardan ve yurtdışında çalıştırılan sigortalılardan dolayı bu teşvikten yararlanılamaz.</a:t>
            </a:r>
            <a:endParaRPr lang="nb-NO" sz="1300" dirty="0">
              <a:solidFill>
                <a:srgbClr val="002060"/>
              </a:solidFill>
              <a:latin typeface="Garamond" panose="02020404030301010803" pitchFamily="18" charset="0"/>
            </a:endParaRPr>
          </a:p>
        </p:txBody>
      </p:sp>
      <p:sp>
        <p:nvSpPr>
          <p:cNvPr id="14" name="Dikdörtgen 13">
            <a:extLst>
              <a:ext uri="{FF2B5EF4-FFF2-40B4-BE49-F238E27FC236}">
                <a16:creationId xmlns:a16="http://schemas.microsoft.com/office/drawing/2014/main" id="{8FC353D9-8915-4703-B7A5-4F44CAE51F11}"/>
              </a:ext>
            </a:extLst>
          </p:cNvPr>
          <p:cNvSpPr/>
          <p:nvPr/>
        </p:nvSpPr>
        <p:spPr>
          <a:xfrm>
            <a:off x="6160032" y="2511865"/>
            <a:ext cx="5993591" cy="1877437"/>
          </a:xfrm>
          <a:prstGeom prst="rect">
            <a:avLst/>
          </a:prstGeom>
          <a:solidFill>
            <a:schemeClr val="accent5">
              <a:lumMod val="20000"/>
              <a:lumOff val="80000"/>
            </a:schemeClr>
          </a:solidFill>
        </p:spPr>
        <p:txBody>
          <a:bodyPr wrap="square">
            <a:spAutoFit/>
          </a:bodyPr>
          <a:lstStyle/>
          <a:p>
            <a:pPr algn="just"/>
            <a:r>
              <a:rPr lang="tr-TR" sz="1300" b="1" dirty="0">
                <a:solidFill>
                  <a:srgbClr val="C00000"/>
                </a:solidFill>
                <a:latin typeface="Garamond" panose="02020404030301010803" pitchFamily="18" charset="0"/>
              </a:rPr>
              <a:t>Sigortalı</a:t>
            </a:r>
            <a:r>
              <a:rPr lang="tr-TR" sz="1300" dirty="0">
                <a:solidFill>
                  <a:srgbClr val="002060"/>
                </a:solidFill>
                <a:latin typeface="Garamond" panose="02020404030301010803" pitchFamily="18" charset="0"/>
              </a:rPr>
              <a:t> </a:t>
            </a:r>
            <a:r>
              <a:rPr lang="tr-TR" sz="1300" b="1" dirty="0">
                <a:solidFill>
                  <a:srgbClr val="C00000"/>
                </a:solidFill>
                <a:latin typeface="Garamond" panose="02020404030301010803" pitchFamily="18" charset="0"/>
              </a:rPr>
              <a:t>Yönünden;</a:t>
            </a:r>
          </a:p>
          <a:p>
            <a:pPr marL="268288" indent="-268288" algn="just">
              <a:buFont typeface="Wingdings" panose="05000000000000000000" pitchFamily="2" charset="2"/>
              <a:buChar char=""/>
            </a:pPr>
            <a:r>
              <a:rPr lang="tr-TR" sz="1300" dirty="0">
                <a:solidFill>
                  <a:srgbClr val="002060"/>
                </a:solidFill>
                <a:latin typeface="Garamond" panose="02020404030301010803" pitchFamily="18" charset="0"/>
              </a:rPr>
              <a:t>26.04.2016 tarihi ve sonrasında işe alınmış olması,</a:t>
            </a:r>
          </a:p>
          <a:p>
            <a:pPr marL="268288" lvl="0" indent="-268288" algn="just">
              <a:buFont typeface="Wingdings" panose="05000000000000000000" pitchFamily="2" charset="2"/>
              <a:buChar char=""/>
            </a:pPr>
            <a:r>
              <a:rPr lang="tr-TR" sz="1300" dirty="0">
                <a:solidFill>
                  <a:srgbClr val="002060"/>
                </a:solidFill>
                <a:latin typeface="Garamond" panose="02020404030301010803" pitchFamily="18" charset="0"/>
              </a:rPr>
              <a:t>Türkiye İş Kurumu’na kayıtlı işsiz olması,</a:t>
            </a:r>
          </a:p>
          <a:p>
            <a:pPr marL="268288" lvl="0" indent="-268288" algn="just">
              <a:buFont typeface="Wingdings" panose="05000000000000000000" pitchFamily="2" charset="2"/>
              <a:buChar char=""/>
            </a:pPr>
            <a:r>
              <a:rPr lang="tr-TR" sz="1300" dirty="0">
                <a:solidFill>
                  <a:srgbClr val="002060"/>
                </a:solidFill>
                <a:latin typeface="Garamond" panose="02020404030301010803" pitchFamily="18" charset="0"/>
              </a:rPr>
              <a:t>İşe giriş tarihinden önceki son 1 yıl içerisinde nakdî düzenli sosyal yardımlardan en az bir defa yararlanmış olanların ikamet ettiği hanede bulunması,</a:t>
            </a:r>
          </a:p>
          <a:p>
            <a:pPr marL="268288" lvl="0" indent="-268288" algn="just">
              <a:buFont typeface="Wingdings" panose="05000000000000000000" pitchFamily="2" charset="2"/>
              <a:buChar char=""/>
            </a:pPr>
            <a:r>
              <a:rPr lang="tr-TR" sz="1300" dirty="0">
                <a:solidFill>
                  <a:srgbClr val="002060"/>
                </a:solidFill>
                <a:latin typeface="Garamond" panose="02020404030301010803" pitchFamily="18" charset="0"/>
              </a:rPr>
              <a:t>5510 sayılı Kanunun 60 </a:t>
            </a:r>
            <a:r>
              <a:rPr lang="tr-TR" sz="1300" dirty="0" err="1">
                <a:solidFill>
                  <a:srgbClr val="002060"/>
                </a:solidFill>
                <a:latin typeface="Garamond" panose="02020404030301010803" pitchFamily="18" charset="0"/>
              </a:rPr>
              <a:t>ıncı</a:t>
            </a:r>
            <a:r>
              <a:rPr lang="tr-TR" sz="1300" dirty="0">
                <a:solidFill>
                  <a:srgbClr val="002060"/>
                </a:solidFill>
                <a:latin typeface="Garamond" panose="02020404030301010803" pitchFamily="18" charset="0"/>
              </a:rPr>
              <a:t> maddesinin birinci fıkrasının (c) bendinin (1) numaralı alt bendi kapsamında olması.</a:t>
            </a:r>
          </a:p>
          <a:p>
            <a:pPr marL="268288" lvl="0" indent="-268288" algn="just">
              <a:buFont typeface="Wingdings" panose="05000000000000000000" pitchFamily="2" charset="2"/>
              <a:buChar char=""/>
            </a:pPr>
            <a:endParaRPr lang="tr-TR" sz="1250" dirty="0">
              <a:solidFill>
                <a:srgbClr val="002060"/>
              </a:solidFill>
              <a:latin typeface="Garamond" panose="02020404030301010803" pitchFamily="18" charset="0"/>
            </a:endParaRPr>
          </a:p>
          <a:p>
            <a:pPr marL="268288" lvl="0" indent="-268288" algn="just">
              <a:buFont typeface="Wingdings" panose="05000000000000000000" pitchFamily="2" charset="2"/>
              <a:buChar char=""/>
            </a:pPr>
            <a:endParaRPr lang="tr-TR" sz="1250" dirty="0">
              <a:solidFill>
                <a:srgbClr val="002060"/>
              </a:solidFill>
              <a:latin typeface="Garamond" panose="02020404030301010803" pitchFamily="18" charset="0"/>
            </a:endParaRPr>
          </a:p>
        </p:txBody>
      </p:sp>
    </p:spTree>
    <p:extLst>
      <p:ext uri="{BB962C8B-B14F-4D97-AF65-F5344CB8AC3E}">
        <p14:creationId xmlns:p14="http://schemas.microsoft.com/office/powerpoint/2010/main" val="238333568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Tablo 20">
            <a:extLst>
              <a:ext uri="{FF2B5EF4-FFF2-40B4-BE49-F238E27FC236}">
                <a16:creationId xmlns:a16="http://schemas.microsoft.com/office/drawing/2014/main" id="{D3235B00-4990-49B1-9373-38046AF00DFF}"/>
              </a:ext>
            </a:extLst>
          </p:cNvPr>
          <p:cNvGraphicFramePr>
            <a:graphicFrameLocks noGrp="1"/>
          </p:cNvGraphicFramePr>
          <p:nvPr>
            <p:extLst>
              <p:ext uri="{D42A27DB-BD31-4B8C-83A1-F6EECF244321}">
                <p14:modId xmlns:p14="http://schemas.microsoft.com/office/powerpoint/2010/main" val="2195673725"/>
              </p:ext>
            </p:extLst>
          </p:nvPr>
        </p:nvGraphicFramePr>
        <p:xfrm>
          <a:off x="63205" y="1439355"/>
          <a:ext cx="12075944" cy="3001813"/>
        </p:xfrm>
        <a:graphic>
          <a:graphicData uri="http://schemas.openxmlformats.org/drawingml/2006/table">
            <a:tbl>
              <a:tblPr firstRow="1" firstCol="1" bandRow="1">
                <a:tableStyleId>{5C22544A-7EE6-4342-B048-85BDC9FD1C3A}</a:tableStyleId>
              </a:tblPr>
              <a:tblGrid>
                <a:gridCol w="1772045">
                  <a:extLst>
                    <a:ext uri="{9D8B030D-6E8A-4147-A177-3AD203B41FA5}">
                      <a16:colId xmlns:a16="http://schemas.microsoft.com/office/drawing/2014/main" val="2564627808"/>
                    </a:ext>
                  </a:extLst>
                </a:gridCol>
                <a:gridCol w="1937426">
                  <a:extLst>
                    <a:ext uri="{9D8B030D-6E8A-4147-A177-3AD203B41FA5}">
                      <a16:colId xmlns:a16="http://schemas.microsoft.com/office/drawing/2014/main" val="3048014946"/>
                    </a:ext>
                  </a:extLst>
                </a:gridCol>
                <a:gridCol w="2186524">
                  <a:extLst>
                    <a:ext uri="{9D8B030D-6E8A-4147-A177-3AD203B41FA5}">
                      <a16:colId xmlns:a16="http://schemas.microsoft.com/office/drawing/2014/main" val="2577724729"/>
                    </a:ext>
                  </a:extLst>
                </a:gridCol>
                <a:gridCol w="1880539">
                  <a:extLst>
                    <a:ext uri="{9D8B030D-6E8A-4147-A177-3AD203B41FA5}">
                      <a16:colId xmlns:a16="http://schemas.microsoft.com/office/drawing/2014/main" val="3708009783"/>
                    </a:ext>
                  </a:extLst>
                </a:gridCol>
                <a:gridCol w="2040650">
                  <a:extLst>
                    <a:ext uri="{9D8B030D-6E8A-4147-A177-3AD203B41FA5}">
                      <a16:colId xmlns:a16="http://schemas.microsoft.com/office/drawing/2014/main" val="812310856"/>
                    </a:ext>
                  </a:extLst>
                </a:gridCol>
                <a:gridCol w="2258760">
                  <a:extLst>
                    <a:ext uri="{9D8B030D-6E8A-4147-A177-3AD203B41FA5}">
                      <a16:colId xmlns:a16="http://schemas.microsoft.com/office/drawing/2014/main" val="198867333"/>
                    </a:ext>
                  </a:extLst>
                </a:gridCol>
              </a:tblGrid>
              <a:tr h="355853">
                <a:tc gridSpan="3">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tr-TR" sz="1400" dirty="0">
                          <a:solidFill>
                            <a:schemeClr val="tx1"/>
                          </a:solidFill>
                          <a:effectLst/>
                          <a:latin typeface="Garamond" panose="02020404030301010803" pitchFamily="18" charset="0"/>
                        </a:rPr>
                        <a:t>PEK ALT SINIRINDAN</a:t>
                      </a:r>
                      <a:endParaRPr lang="tr-TR" sz="1400" b="1" kern="1200" dirty="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solidFill>
                      <a:schemeClr val="tx2">
                        <a:lumMod val="40000"/>
                        <a:lumOff val="60000"/>
                        <a:alpha val="40000"/>
                      </a:schemeClr>
                    </a:solidFill>
                  </a:tcPr>
                </a:tc>
                <a:tc hMerge="1">
                  <a:txBody>
                    <a:bodyPr/>
                    <a:lstStyle/>
                    <a:p>
                      <a:pPr marL="0" algn="ctr" defTabSz="914400" rtl="0" eaLnBrk="1" latinLnBrk="0" hangingPunct="1">
                        <a:lnSpc>
                          <a:spcPct val="107000"/>
                        </a:lnSpc>
                        <a:spcAft>
                          <a:spcPts val="0"/>
                        </a:spcAft>
                      </a:pPr>
                      <a:endParaRPr lang="tr-TR" sz="1300" b="1" kern="1200" dirty="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solidFill>
                      <a:schemeClr val="tx2">
                        <a:lumMod val="40000"/>
                        <a:lumOff val="60000"/>
                        <a:alpha val="58000"/>
                      </a:schemeClr>
                    </a:solidFill>
                  </a:tcPr>
                </a:tc>
                <a:tc hMerge="1">
                  <a:txBody>
                    <a:bodyPr/>
                    <a:lstStyle/>
                    <a:p>
                      <a:pPr marL="0" algn="ctr" defTabSz="914400" rtl="0" eaLnBrk="1" latinLnBrk="0" hangingPunct="1">
                        <a:lnSpc>
                          <a:spcPct val="107000"/>
                        </a:lnSpc>
                        <a:spcAft>
                          <a:spcPts val="0"/>
                        </a:spcAft>
                      </a:pPr>
                      <a:endParaRPr lang="tr-TR" sz="1300" b="1" kern="1200" dirty="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solidFill>
                      <a:schemeClr val="tx2">
                        <a:lumMod val="40000"/>
                        <a:lumOff val="60000"/>
                        <a:alpha val="58000"/>
                      </a:schemeClr>
                    </a:solidFill>
                  </a:tcPr>
                </a:tc>
                <a:tc gridSpan="3">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tr-TR" sz="1400" dirty="0">
                          <a:solidFill>
                            <a:schemeClr val="tx1"/>
                          </a:solidFill>
                          <a:effectLst/>
                          <a:latin typeface="Garamond" panose="02020404030301010803" pitchFamily="18" charset="0"/>
                        </a:rPr>
                        <a:t>PEK ÜST SINIRINDAN</a:t>
                      </a:r>
                      <a:endParaRPr lang="tr-TR" sz="14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1">
                        <a:alpha val="40000"/>
                      </a:schemeClr>
                    </a:solidFill>
                  </a:tcPr>
                </a:tc>
                <a:tc hMerge="1">
                  <a:txBody>
                    <a:bodyPr/>
                    <a:lstStyle/>
                    <a:p>
                      <a:pPr marL="0" algn="ctr" defTabSz="914400" rtl="0" eaLnBrk="1" latinLnBrk="0" hangingPunct="1">
                        <a:lnSpc>
                          <a:spcPct val="107000"/>
                        </a:lnSpc>
                        <a:spcAft>
                          <a:spcPts val="0"/>
                        </a:spcAft>
                      </a:pPr>
                      <a:endParaRPr lang="tr-TR" sz="1300" b="1" kern="1200" dirty="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solidFill>
                      <a:schemeClr val="accent1">
                        <a:alpha val="58000"/>
                      </a:schemeClr>
                    </a:solidFill>
                  </a:tcPr>
                </a:tc>
                <a:tc hMerge="1">
                  <a:txBody>
                    <a:bodyPr/>
                    <a:lstStyle/>
                    <a:p>
                      <a:pPr marL="0" algn="ctr" defTabSz="914400" rtl="0" eaLnBrk="1" latinLnBrk="0" hangingPunct="1">
                        <a:lnSpc>
                          <a:spcPct val="107000"/>
                        </a:lnSpc>
                        <a:spcAft>
                          <a:spcPts val="0"/>
                        </a:spcAft>
                      </a:pPr>
                      <a:endParaRPr lang="tr-TR" sz="1300" b="1" kern="1200" dirty="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solidFill>
                      <a:schemeClr val="accent1">
                        <a:alpha val="58000"/>
                      </a:schemeClr>
                    </a:solidFill>
                  </a:tcPr>
                </a:tc>
                <a:extLst>
                  <a:ext uri="{0D108BD9-81ED-4DB2-BD59-A6C34878D82A}">
                    <a16:rowId xmlns:a16="http://schemas.microsoft.com/office/drawing/2014/main" val="340633354"/>
                  </a:ext>
                </a:extLst>
              </a:tr>
              <a:tr h="306799">
                <a:tc gridSpan="6">
                  <a:txBody>
                    <a:bodyPr/>
                    <a:lstStyle/>
                    <a:p>
                      <a:pPr algn="ctr" fontAlgn="base">
                        <a:lnSpc>
                          <a:spcPct val="115000"/>
                        </a:lnSpc>
                        <a:spcAft>
                          <a:spcPts val="0"/>
                        </a:spcAft>
                      </a:pPr>
                      <a:r>
                        <a:rPr lang="tr-TR" sz="13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İMALAT DIŞI SEKTÖRLER</a:t>
                      </a:r>
                      <a:endParaRPr lang="tr-TR" sz="13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accent4">
                        <a:lumMod val="20000"/>
                        <a:lumOff val="80000"/>
                        <a:alpha val="40000"/>
                      </a:schemeClr>
                    </a:solidFill>
                  </a:tcPr>
                </a:tc>
                <a:tc hMerge="1">
                  <a:txBody>
                    <a:bodyPr/>
                    <a:lstStyle/>
                    <a:p>
                      <a:pPr algn="ctr" fontAlgn="base">
                        <a:lnSpc>
                          <a:spcPct val="115000"/>
                        </a:lnSpc>
                        <a:spcAft>
                          <a:spcPts val="0"/>
                        </a:spcAft>
                      </a:pP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tx2">
                        <a:lumMod val="40000"/>
                        <a:lumOff val="60000"/>
                        <a:alpha val="58000"/>
                      </a:schemeClr>
                    </a:solidFill>
                  </a:tcPr>
                </a:tc>
                <a:tc hMerge="1">
                  <a:txBody>
                    <a:bodyPr/>
                    <a:lstStyle/>
                    <a:p>
                      <a:pPr algn="ctr" fontAlgn="base">
                        <a:lnSpc>
                          <a:spcPct val="115000"/>
                        </a:lnSpc>
                        <a:spcAft>
                          <a:spcPts val="0"/>
                        </a:spcAft>
                      </a:pP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tx2">
                        <a:lumMod val="40000"/>
                        <a:lumOff val="60000"/>
                        <a:alpha val="58000"/>
                      </a:schemeClr>
                    </a:solidFill>
                  </a:tcPr>
                </a:tc>
                <a:tc hMerge="1">
                  <a:txBody>
                    <a:bodyPr/>
                    <a:lstStyle/>
                    <a:p>
                      <a:pPr marL="0" marR="0" lvl="0" indent="0" algn="ctr" defTabSz="914400" rtl="0" eaLnBrk="1" fontAlgn="base" latinLnBrk="0" hangingPunct="1">
                        <a:lnSpc>
                          <a:spcPct val="115000"/>
                        </a:lnSpc>
                        <a:spcBef>
                          <a:spcPts val="0"/>
                        </a:spcBef>
                        <a:spcAft>
                          <a:spcPts val="0"/>
                        </a:spcAft>
                        <a:buClrTx/>
                        <a:buSzTx/>
                        <a:buFontTx/>
                        <a:buNone/>
                        <a:tabLst/>
                        <a:defRPr/>
                      </a:pPr>
                      <a:endParaRPr lang="tr-TR" sz="1300" b="1" kern="12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accent4">
                        <a:alpha val="58000"/>
                      </a:schemeClr>
                    </a:solidFill>
                  </a:tcPr>
                </a:tc>
                <a:tc hMerge="1">
                  <a:txBody>
                    <a:bodyPr/>
                    <a:lstStyle/>
                    <a:p>
                      <a:endParaRPr lang="tr-TR"/>
                    </a:p>
                  </a:txBody>
                  <a:tcPr marL="68580" marR="68580" marT="0" marB="0">
                    <a:solidFill>
                      <a:schemeClr val="accent1">
                        <a:alpha val="58000"/>
                      </a:schemeClr>
                    </a:solidFill>
                  </a:tcPr>
                </a:tc>
                <a:tc hMerge="1">
                  <a:txBody>
                    <a:bodyPr/>
                    <a:lstStyle/>
                    <a:p>
                      <a:endParaRPr lang="tr-TR" dirty="0"/>
                    </a:p>
                  </a:txBody>
                  <a:tcPr marL="68580" marR="68580" marT="0" marB="0">
                    <a:solidFill>
                      <a:schemeClr val="accent1">
                        <a:alpha val="58000"/>
                      </a:schemeClr>
                    </a:solidFill>
                  </a:tcPr>
                </a:tc>
                <a:extLst>
                  <a:ext uri="{0D108BD9-81ED-4DB2-BD59-A6C34878D82A}">
                    <a16:rowId xmlns:a16="http://schemas.microsoft.com/office/drawing/2014/main" val="723532410"/>
                  </a:ext>
                </a:extLst>
              </a:tr>
              <a:tr h="511977">
                <a:tc>
                  <a:txBody>
                    <a:bodyPr/>
                    <a:lstStyle/>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TEŞVİKSİZ TUTAR</a:t>
                      </a:r>
                    </a:p>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(%37,75)</a:t>
                      </a:r>
                    </a:p>
                  </a:txBody>
                  <a:tcPr marL="68580" marR="68580" marT="0" marB="0" anchor="ctr">
                    <a:solidFill>
                      <a:schemeClr val="tx2">
                        <a:lumMod val="40000"/>
                        <a:lumOff val="60000"/>
                        <a:alpha val="58000"/>
                      </a:schemeClr>
                    </a:solidFill>
                  </a:tcPr>
                </a:tc>
                <a:tc>
                  <a:txBody>
                    <a:bodyPr/>
                    <a:lstStyle/>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  TUTARI</a:t>
                      </a:r>
                    </a:p>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(%4 + %16,75)</a:t>
                      </a:r>
                    </a:p>
                  </a:txBody>
                  <a:tcPr marL="68580" marR="68580" marT="0" marB="0" anchor="ctr">
                    <a:solidFill>
                      <a:schemeClr val="tx2">
                        <a:lumMod val="40000"/>
                        <a:lumOff val="60000"/>
                        <a:alpha val="40000"/>
                      </a:schemeClr>
                    </a:solidFill>
                  </a:tcPr>
                </a:tc>
                <a:tc>
                  <a:txBody>
                    <a:bodyPr/>
                    <a:lstStyle/>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 SONRASI TUTAR</a:t>
                      </a:r>
                    </a:p>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(%17)</a:t>
                      </a:r>
                    </a:p>
                  </a:txBody>
                  <a:tcPr marL="68580" marR="68580" marT="0" marB="0" anchor="ctr">
                    <a:solidFill>
                      <a:schemeClr val="tx2">
                        <a:lumMod val="40000"/>
                        <a:lumOff val="60000"/>
                        <a:alpha val="40000"/>
                      </a:schemeClr>
                    </a:solidFill>
                  </a:tcPr>
                </a:tc>
                <a:tc>
                  <a:txBody>
                    <a:bodyPr/>
                    <a:lstStyle/>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TEŞVİKSİZ TUTAR</a:t>
                      </a:r>
                    </a:p>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(%37,75)</a:t>
                      </a:r>
                    </a:p>
                  </a:txBody>
                  <a:tcPr marL="68580" marR="68580" marT="0" marB="0" anchor="ctr">
                    <a:solidFill>
                      <a:schemeClr val="accent1">
                        <a:alpha val="40000"/>
                      </a:schemeClr>
                    </a:solidFill>
                  </a:tcPr>
                </a:tc>
                <a:tc>
                  <a:txBody>
                    <a:bodyPr/>
                    <a:lstStyle/>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  TUTARI</a:t>
                      </a:r>
                    </a:p>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(%4xPEK + %16,75xAÜ)</a:t>
                      </a:r>
                    </a:p>
                  </a:txBody>
                  <a:tcPr marL="68580" marR="68580" marT="0" marB="0" anchor="ctr">
                    <a:solidFill>
                      <a:schemeClr val="accent1">
                        <a:alpha val="40000"/>
                      </a:schemeClr>
                    </a:solidFill>
                  </a:tcPr>
                </a:tc>
                <a:tc>
                  <a:txBody>
                    <a:bodyPr/>
                    <a:lstStyle/>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 SONRASI TUTAR</a:t>
                      </a:r>
                    </a:p>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(%37,75 – (%4xPEK + %16,75xAÜ))</a:t>
                      </a:r>
                    </a:p>
                  </a:txBody>
                  <a:tcPr marL="68580" marR="68580" marT="0" marB="0" anchor="ctr">
                    <a:solidFill>
                      <a:schemeClr val="accent1">
                        <a:alpha val="40000"/>
                      </a:schemeClr>
                    </a:solidFill>
                  </a:tcPr>
                </a:tc>
                <a:extLst>
                  <a:ext uri="{0D108BD9-81ED-4DB2-BD59-A6C34878D82A}">
                    <a16:rowId xmlns:a16="http://schemas.microsoft.com/office/drawing/2014/main" val="2439625030"/>
                  </a:ext>
                </a:extLst>
              </a:tr>
              <a:tr h="412301">
                <a:tc>
                  <a:txBody>
                    <a:bodyPr/>
                    <a:lstStyle/>
                    <a:p>
                      <a:pPr marL="0" algn="ctr" defTabSz="914400" rtl="0" eaLnBrk="1" fontAlgn="ctr" latinLnBrk="0" hangingPunct="1">
                        <a:lnSpc>
                          <a:spcPct val="115000"/>
                        </a:lnSpc>
                        <a:spcAft>
                          <a:spcPts val="0"/>
                        </a:spcAft>
                      </a:pPr>
                      <a:r>
                        <a:rPr lang="tr-TR" sz="1500" b="1" kern="1200" dirty="0">
                          <a:solidFill>
                            <a:schemeClr val="bg1"/>
                          </a:solidFill>
                          <a:effectLst/>
                          <a:latin typeface="Garamond" panose="02020404030301010803" pitchFamily="18" charset="0"/>
                          <a:ea typeface="+mn-ea"/>
                          <a:cs typeface="+mn-cs"/>
                        </a:rPr>
                        <a:t>9.817,08 TL</a:t>
                      </a:r>
                    </a:p>
                  </a:txBody>
                  <a:tcPr marL="0" marR="0" marT="0" marB="0" anchor="ctr">
                    <a:solidFill>
                      <a:srgbClr val="00B050">
                        <a:alpha val="40000"/>
                      </a:srgbClr>
                    </a:solidFill>
                  </a:tcPr>
                </a:tc>
                <a:tc>
                  <a:txBody>
                    <a:bodyPr/>
                    <a:lstStyle/>
                    <a:p>
                      <a:pPr marL="0" algn="ctr" defTabSz="914400" rtl="0" eaLnBrk="1" fontAlgn="ctr" latinLnBrk="0" hangingPunct="1">
                        <a:lnSpc>
                          <a:spcPct val="115000"/>
                        </a:lnSpc>
                        <a:spcAft>
                          <a:spcPts val="0"/>
                        </a:spcAft>
                      </a:pPr>
                      <a:r>
                        <a:rPr lang="tr-TR" sz="1500" b="1" kern="1200" dirty="0">
                          <a:solidFill>
                            <a:schemeClr val="bg1"/>
                          </a:solidFill>
                          <a:effectLst/>
                          <a:latin typeface="Garamond" panose="02020404030301010803" pitchFamily="18" charset="0"/>
                          <a:ea typeface="+mn-ea"/>
                          <a:cs typeface="+mn-cs"/>
                        </a:rPr>
                        <a:t>5.396,14 TL</a:t>
                      </a:r>
                    </a:p>
                  </a:txBody>
                  <a:tcPr marL="0" marR="0" marT="0" marB="0" anchor="ctr">
                    <a:solidFill>
                      <a:srgbClr val="00B050">
                        <a:alpha val="40000"/>
                      </a:srgbClr>
                    </a:solidFill>
                  </a:tcPr>
                </a:tc>
                <a:tc>
                  <a:txBody>
                    <a:bodyPr/>
                    <a:lstStyle/>
                    <a:p>
                      <a:pPr marL="0" algn="ctr" defTabSz="914400" rtl="0" eaLnBrk="1" fontAlgn="ctr" latinLnBrk="0" hangingPunct="1">
                        <a:lnSpc>
                          <a:spcPct val="115000"/>
                        </a:lnSpc>
                        <a:spcAft>
                          <a:spcPts val="0"/>
                        </a:spcAft>
                      </a:pPr>
                      <a:r>
                        <a:rPr lang="tr-TR" sz="1500" b="1" kern="1200" dirty="0">
                          <a:solidFill>
                            <a:schemeClr val="bg1"/>
                          </a:solidFill>
                          <a:effectLst/>
                          <a:latin typeface="Garamond" panose="02020404030301010803" pitchFamily="18" charset="0"/>
                          <a:ea typeface="+mn-ea"/>
                          <a:cs typeface="+mn-cs"/>
                        </a:rPr>
                        <a:t>4.420,94 TL</a:t>
                      </a:r>
                    </a:p>
                  </a:txBody>
                  <a:tcPr marL="0" marR="0" marT="0" marB="0" anchor="ctr">
                    <a:solidFill>
                      <a:srgbClr val="00B050">
                        <a:alpha val="40000"/>
                      </a:srgbClr>
                    </a:solidFill>
                  </a:tcPr>
                </a:tc>
                <a:tc>
                  <a:txBody>
                    <a:bodyPr/>
                    <a:lstStyle/>
                    <a:p>
                      <a:pPr marL="0" algn="ctr" defTabSz="914400" rtl="0" eaLnBrk="1" fontAlgn="ctr" latinLnBrk="0" hangingPunct="1">
                        <a:lnSpc>
                          <a:spcPct val="115000"/>
                        </a:lnSpc>
                        <a:spcAft>
                          <a:spcPts val="0"/>
                        </a:spcAft>
                      </a:pPr>
                      <a:r>
                        <a:rPr lang="tr-TR" sz="1500" b="1" kern="1200" dirty="0">
                          <a:solidFill>
                            <a:schemeClr val="bg1"/>
                          </a:solidFill>
                          <a:effectLst/>
                          <a:latin typeface="Garamond" panose="02020404030301010803" pitchFamily="18" charset="0"/>
                          <a:ea typeface="+mn-ea"/>
                          <a:cs typeface="+mn-cs"/>
                        </a:rPr>
                        <a:t>73.628,13 TL</a:t>
                      </a:r>
                    </a:p>
                  </a:txBody>
                  <a:tcPr marL="0" marR="0" marT="0" marB="0" anchor="ctr">
                    <a:solidFill>
                      <a:srgbClr val="C00000">
                        <a:alpha val="40000"/>
                      </a:srgbClr>
                    </a:solidFill>
                  </a:tcPr>
                </a:tc>
                <a:tc>
                  <a:txBody>
                    <a:bodyPr/>
                    <a:lstStyle/>
                    <a:p>
                      <a:pPr marL="0" algn="ctr" defTabSz="914400" rtl="0" eaLnBrk="1" fontAlgn="ctr" latinLnBrk="0" hangingPunct="1">
                        <a:lnSpc>
                          <a:spcPct val="115000"/>
                        </a:lnSpc>
                        <a:spcAft>
                          <a:spcPts val="0"/>
                        </a:spcAft>
                      </a:pPr>
                      <a:r>
                        <a:rPr lang="tr-TR" sz="1500" b="1" kern="1200" dirty="0">
                          <a:solidFill>
                            <a:schemeClr val="bg1"/>
                          </a:solidFill>
                          <a:effectLst/>
                          <a:latin typeface="Garamond" panose="02020404030301010803" pitchFamily="18" charset="0"/>
                          <a:ea typeface="+mn-ea"/>
                          <a:cs typeface="+mn-cs"/>
                        </a:rPr>
                        <a:t>12.157,58 TL</a:t>
                      </a:r>
                    </a:p>
                  </a:txBody>
                  <a:tcPr marL="0" marR="0" marT="0" marB="0" anchor="ctr">
                    <a:solidFill>
                      <a:srgbClr val="C00000">
                        <a:alpha val="40000"/>
                      </a:srgbClr>
                    </a:solidFill>
                  </a:tcPr>
                </a:tc>
                <a:tc>
                  <a:txBody>
                    <a:bodyPr/>
                    <a:lstStyle/>
                    <a:p>
                      <a:pPr marL="0" algn="ctr" defTabSz="914400" rtl="0" eaLnBrk="1" fontAlgn="ctr" latinLnBrk="0" hangingPunct="1">
                        <a:lnSpc>
                          <a:spcPct val="115000"/>
                        </a:lnSpc>
                        <a:spcAft>
                          <a:spcPts val="0"/>
                        </a:spcAft>
                      </a:pPr>
                      <a:r>
                        <a:rPr lang="tr-TR" sz="1500" b="1" kern="1200" dirty="0">
                          <a:solidFill>
                            <a:schemeClr val="bg1"/>
                          </a:solidFill>
                          <a:effectLst/>
                          <a:latin typeface="Garamond" panose="02020404030301010803" pitchFamily="18" charset="0"/>
                          <a:ea typeface="+mn-ea"/>
                          <a:cs typeface="+mn-cs"/>
                        </a:rPr>
                        <a:t>61.470,55 TL</a:t>
                      </a:r>
                    </a:p>
                  </a:txBody>
                  <a:tcPr marL="0" marR="0" marT="0" marB="0" anchor="ctr">
                    <a:solidFill>
                      <a:srgbClr val="C00000">
                        <a:alpha val="40000"/>
                      </a:srgbClr>
                    </a:solidFill>
                  </a:tcPr>
                </a:tc>
                <a:extLst>
                  <a:ext uri="{0D108BD9-81ED-4DB2-BD59-A6C34878D82A}">
                    <a16:rowId xmlns:a16="http://schemas.microsoft.com/office/drawing/2014/main" val="2916590750"/>
                  </a:ext>
                </a:extLst>
              </a:tr>
              <a:tr h="255989">
                <a:tc gridSpan="6">
                  <a:txBody>
                    <a:bodyPr/>
                    <a:lstStyle/>
                    <a:p>
                      <a:pPr marL="0" algn="ctr" defTabSz="914400" rtl="0" eaLnBrk="1" fontAlgn="base" latinLnBrk="0" hangingPunct="1">
                        <a:lnSpc>
                          <a:spcPct val="115000"/>
                        </a:lnSpc>
                        <a:spcAft>
                          <a:spcPts val="0"/>
                        </a:spcAft>
                      </a:pPr>
                      <a:r>
                        <a:rPr lang="tr-TR" sz="1300" b="1" kern="12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İMALAT SEKTÖRÜ</a:t>
                      </a:r>
                      <a:endParaRPr lang="tr-TR" sz="1300" b="1" kern="12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accent4">
                        <a:lumMod val="20000"/>
                        <a:lumOff val="80000"/>
                        <a:alpha val="40000"/>
                      </a:schemeClr>
                    </a:solidFill>
                  </a:tcPr>
                </a:tc>
                <a:tc hMerge="1">
                  <a:txBody>
                    <a:bodyPr/>
                    <a:lstStyle/>
                    <a:p>
                      <a:pPr marL="0" algn="ctr" defTabSz="914400" rtl="0" eaLnBrk="1" latinLnBrk="0" hangingPunct="1">
                        <a:lnSpc>
                          <a:spcPct val="107000"/>
                        </a:lnSpc>
                        <a:spcAft>
                          <a:spcPts val="0"/>
                        </a:spcAft>
                      </a:pPr>
                      <a:endPar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solidFill>
                      <a:schemeClr val="tx2">
                        <a:lumMod val="40000"/>
                        <a:lumOff val="60000"/>
                        <a:alpha val="40000"/>
                      </a:schemeClr>
                    </a:solidFill>
                  </a:tcPr>
                </a:tc>
                <a:tc hMerge="1">
                  <a:txBody>
                    <a:bodyPr/>
                    <a:lstStyle/>
                    <a:p>
                      <a:pPr marL="0" algn="ctr" defTabSz="914400" rtl="0" eaLnBrk="1" latinLnBrk="0" hangingPunct="1">
                        <a:lnSpc>
                          <a:spcPct val="107000"/>
                        </a:lnSpc>
                        <a:spcAft>
                          <a:spcPts val="0"/>
                        </a:spcAft>
                      </a:pPr>
                      <a:endPar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solidFill>
                      <a:schemeClr val="tx2">
                        <a:lumMod val="40000"/>
                        <a:lumOff val="60000"/>
                        <a:alpha val="40000"/>
                      </a:schemeClr>
                    </a:solidFill>
                  </a:tcPr>
                </a:tc>
                <a:tc hMerge="1">
                  <a:txBody>
                    <a:bodyPr/>
                    <a:lstStyle/>
                    <a:p>
                      <a:pPr marL="0" marR="0" lvl="0" indent="0" algn="ctr" defTabSz="914400" rtl="0" eaLnBrk="1" fontAlgn="base" latinLnBrk="0" hangingPunct="1">
                        <a:lnSpc>
                          <a:spcPct val="115000"/>
                        </a:lnSpc>
                        <a:spcBef>
                          <a:spcPts val="0"/>
                        </a:spcBef>
                        <a:spcAft>
                          <a:spcPts val="0"/>
                        </a:spcAft>
                        <a:buClrTx/>
                        <a:buSzTx/>
                        <a:buFontTx/>
                        <a:buNone/>
                        <a:tabLst/>
                        <a:defRPr/>
                      </a:pPr>
                      <a:endParaRPr lang="tr-TR" sz="1300" b="1" kern="12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accent4">
                        <a:alpha val="58000"/>
                      </a:schemeClr>
                    </a:solidFill>
                  </a:tcPr>
                </a:tc>
                <a:tc hMerge="1">
                  <a:txBody>
                    <a:bodyPr/>
                    <a:lstStyle/>
                    <a:p>
                      <a:pPr marL="0" algn="ctr" defTabSz="914400" rtl="0" eaLnBrk="1" latinLnBrk="0" hangingPunct="1">
                        <a:lnSpc>
                          <a:spcPct val="107000"/>
                        </a:lnSpc>
                        <a:spcAft>
                          <a:spcPts val="0"/>
                        </a:spcAft>
                      </a:pPr>
                      <a:endPar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1">
                        <a:alpha val="40000"/>
                      </a:schemeClr>
                    </a:solidFill>
                  </a:tcPr>
                </a:tc>
                <a:tc hMerge="1">
                  <a:txBody>
                    <a:bodyPr/>
                    <a:lstStyle/>
                    <a:p>
                      <a:pPr marL="0" algn="ctr" defTabSz="914400" rtl="0" eaLnBrk="1" latinLnBrk="0" hangingPunct="1">
                        <a:lnSpc>
                          <a:spcPct val="107000"/>
                        </a:lnSpc>
                        <a:spcAft>
                          <a:spcPts val="0"/>
                        </a:spcAft>
                      </a:pPr>
                      <a:endPar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1">
                        <a:alpha val="40000"/>
                      </a:schemeClr>
                    </a:solidFill>
                  </a:tcPr>
                </a:tc>
                <a:extLst>
                  <a:ext uri="{0D108BD9-81ED-4DB2-BD59-A6C34878D82A}">
                    <a16:rowId xmlns:a16="http://schemas.microsoft.com/office/drawing/2014/main" val="3511928173"/>
                  </a:ext>
                </a:extLst>
              </a:tr>
              <a:tr h="570635">
                <a:tc>
                  <a:txBody>
                    <a:bodyPr/>
                    <a:lstStyle/>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TEŞVİKSİZ TUTAR</a:t>
                      </a:r>
                    </a:p>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(%37,75)</a:t>
                      </a:r>
                    </a:p>
                  </a:txBody>
                  <a:tcPr marL="68580" marR="68580" marT="0" marB="0" anchor="ctr">
                    <a:solidFill>
                      <a:schemeClr val="tx2">
                        <a:lumMod val="40000"/>
                        <a:lumOff val="60000"/>
                        <a:alpha val="40000"/>
                      </a:schemeClr>
                    </a:solidFill>
                  </a:tcPr>
                </a:tc>
                <a:tc>
                  <a:txBody>
                    <a:bodyPr/>
                    <a:lstStyle/>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  TUTARI</a:t>
                      </a:r>
                    </a:p>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(%5 + %15,75)</a:t>
                      </a:r>
                    </a:p>
                  </a:txBody>
                  <a:tcPr marL="68580" marR="68580" marT="0" marB="0" anchor="ctr">
                    <a:solidFill>
                      <a:schemeClr val="tx2">
                        <a:lumMod val="40000"/>
                        <a:lumOff val="60000"/>
                        <a:alpha val="40000"/>
                      </a:schemeClr>
                    </a:solidFill>
                  </a:tcPr>
                </a:tc>
                <a:tc>
                  <a:txBody>
                    <a:bodyPr/>
                    <a:lstStyle/>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 SONRASI TUTAR</a:t>
                      </a:r>
                    </a:p>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(%17)</a:t>
                      </a:r>
                    </a:p>
                  </a:txBody>
                  <a:tcPr marL="68580" marR="68580" marT="0" marB="0" anchor="ctr">
                    <a:solidFill>
                      <a:schemeClr val="tx2">
                        <a:lumMod val="40000"/>
                        <a:lumOff val="60000"/>
                        <a:alpha val="40000"/>
                      </a:schemeClr>
                    </a:solidFill>
                  </a:tcPr>
                </a:tc>
                <a:tc>
                  <a:txBody>
                    <a:bodyPr/>
                    <a:lstStyle/>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TEŞVİKSİZ TUTAR</a:t>
                      </a:r>
                    </a:p>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(%37,75)</a:t>
                      </a:r>
                    </a:p>
                  </a:txBody>
                  <a:tcPr marL="68580" marR="68580" marT="0" marB="0" anchor="ctr">
                    <a:solidFill>
                      <a:schemeClr val="accent1">
                        <a:alpha val="40000"/>
                      </a:schemeClr>
                    </a:solidFill>
                  </a:tcPr>
                </a:tc>
                <a:tc>
                  <a:txBody>
                    <a:bodyPr/>
                    <a:lstStyle/>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  TUTARI</a:t>
                      </a:r>
                    </a:p>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(%5xPEK + %15,75xAÜ)</a:t>
                      </a:r>
                    </a:p>
                  </a:txBody>
                  <a:tcPr marL="68580" marR="68580" marT="0" marB="0" anchor="ctr">
                    <a:solidFill>
                      <a:schemeClr val="accent1">
                        <a:alpha val="40000"/>
                      </a:schemeClr>
                    </a:solidFill>
                  </a:tcPr>
                </a:tc>
                <a:tc>
                  <a:txBody>
                    <a:bodyPr/>
                    <a:lstStyle/>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 SONRASI TUTAR</a:t>
                      </a:r>
                    </a:p>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(%37,75 – (%5xPEK + %15,75xAÜ))</a:t>
                      </a:r>
                    </a:p>
                  </a:txBody>
                  <a:tcPr marL="68580" marR="68580" marT="0" marB="0" anchor="ctr">
                    <a:solidFill>
                      <a:schemeClr val="accent1">
                        <a:alpha val="40000"/>
                      </a:schemeClr>
                    </a:solidFill>
                  </a:tcPr>
                </a:tc>
                <a:extLst>
                  <a:ext uri="{0D108BD9-81ED-4DB2-BD59-A6C34878D82A}">
                    <a16:rowId xmlns:a16="http://schemas.microsoft.com/office/drawing/2014/main" val="3276680606"/>
                  </a:ext>
                </a:extLst>
              </a:tr>
              <a:tr h="412301">
                <a:tc>
                  <a:txBody>
                    <a:bodyPr/>
                    <a:lstStyle/>
                    <a:p>
                      <a:pPr marL="0" algn="ctr" defTabSz="914400" rtl="0" eaLnBrk="1" fontAlgn="ctr" latinLnBrk="0" hangingPunct="1">
                        <a:lnSpc>
                          <a:spcPct val="115000"/>
                        </a:lnSpc>
                        <a:spcAft>
                          <a:spcPts val="0"/>
                        </a:spcAft>
                      </a:pPr>
                      <a:r>
                        <a:rPr lang="tr-TR" sz="1500" b="1" kern="1200" dirty="0">
                          <a:solidFill>
                            <a:schemeClr val="bg1"/>
                          </a:solidFill>
                          <a:effectLst/>
                          <a:latin typeface="Garamond" panose="02020404030301010803" pitchFamily="18" charset="0"/>
                          <a:ea typeface="+mn-ea"/>
                          <a:cs typeface="+mn-cs"/>
                        </a:rPr>
                        <a:t>9.817,08 TL</a:t>
                      </a:r>
                    </a:p>
                  </a:txBody>
                  <a:tcPr marL="0" marR="0" marT="0" marB="0" anchor="ctr">
                    <a:solidFill>
                      <a:srgbClr val="00B050">
                        <a:alpha val="40000"/>
                      </a:srgbClr>
                    </a:solidFill>
                  </a:tcPr>
                </a:tc>
                <a:tc>
                  <a:txBody>
                    <a:bodyPr/>
                    <a:lstStyle/>
                    <a:p>
                      <a:pPr marL="0" algn="ctr" defTabSz="914400" rtl="0" eaLnBrk="1" fontAlgn="ctr" latinLnBrk="0" hangingPunct="1">
                        <a:lnSpc>
                          <a:spcPct val="115000"/>
                        </a:lnSpc>
                        <a:spcAft>
                          <a:spcPts val="0"/>
                        </a:spcAft>
                      </a:pPr>
                      <a:r>
                        <a:rPr lang="tr-TR" sz="1500" b="1" kern="1200" dirty="0">
                          <a:solidFill>
                            <a:schemeClr val="bg1"/>
                          </a:solidFill>
                          <a:effectLst/>
                          <a:latin typeface="Garamond" panose="02020404030301010803" pitchFamily="18" charset="0"/>
                          <a:ea typeface="+mn-ea"/>
                          <a:cs typeface="+mn-cs"/>
                        </a:rPr>
                        <a:t>5.396,14 TL</a:t>
                      </a:r>
                    </a:p>
                  </a:txBody>
                  <a:tcPr marL="0" marR="0" marT="0" marB="0" anchor="ctr">
                    <a:solidFill>
                      <a:srgbClr val="00B050">
                        <a:alpha val="40000"/>
                      </a:srgbClr>
                    </a:solidFill>
                  </a:tcPr>
                </a:tc>
                <a:tc>
                  <a:txBody>
                    <a:bodyPr/>
                    <a:lstStyle/>
                    <a:p>
                      <a:pPr marL="0" algn="ctr" defTabSz="914400" rtl="0" eaLnBrk="1" fontAlgn="ctr" latinLnBrk="0" hangingPunct="1">
                        <a:lnSpc>
                          <a:spcPct val="115000"/>
                        </a:lnSpc>
                        <a:spcAft>
                          <a:spcPts val="0"/>
                        </a:spcAft>
                      </a:pPr>
                      <a:r>
                        <a:rPr lang="tr-TR" sz="1500" b="1" kern="1200" dirty="0">
                          <a:solidFill>
                            <a:schemeClr val="bg1"/>
                          </a:solidFill>
                          <a:effectLst/>
                          <a:latin typeface="Garamond" panose="02020404030301010803" pitchFamily="18" charset="0"/>
                          <a:ea typeface="+mn-ea"/>
                          <a:cs typeface="+mn-cs"/>
                        </a:rPr>
                        <a:t>4.420,94 TL</a:t>
                      </a:r>
                    </a:p>
                  </a:txBody>
                  <a:tcPr marL="0" marR="0" marT="0" marB="0" anchor="ctr">
                    <a:solidFill>
                      <a:srgbClr val="00B050">
                        <a:alpha val="40000"/>
                      </a:srgbClr>
                    </a:solidFill>
                  </a:tcPr>
                </a:tc>
                <a:tc>
                  <a:txBody>
                    <a:bodyPr/>
                    <a:lstStyle/>
                    <a:p>
                      <a:pPr marL="0" algn="ctr" defTabSz="914400" rtl="0" eaLnBrk="1" fontAlgn="ctr" latinLnBrk="0" hangingPunct="1">
                        <a:lnSpc>
                          <a:spcPct val="115000"/>
                        </a:lnSpc>
                        <a:spcAft>
                          <a:spcPts val="0"/>
                        </a:spcAft>
                      </a:pPr>
                      <a:r>
                        <a:rPr lang="tr-TR" sz="1500" b="1" kern="1200" dirty="0">
                          <a:solidFill>
                            <a:schemeClr val="bg1"/>
                          </a:solidFill>
                          <a:effectLst/>
                          <a:latin typeface="Garamond" panose="02020404030301010803" pitchFamily="18" charset="0"/>
                          <a:ea typeface="+mn-ea"/>
                          <a:cs typeface="+mn-cs"/>
                        </a:rPr>
                        <a:t>73.628,13 TL</a:t>
                      </a:r>
                    </a:p>
                  </a:txBody>
                  <a:tcPr marL="0" marR="0" marT="0" marB="0" anchor="ctr">
                    <a:solidFill>
                      <a:srgbClr val="C00000">
                        <a:alpha val="40000"/>
                      </a:srgbClr>
                    </a:solidFill>
                  </a:tcPr>
                </a:tc>
                <a:tc>
                  <a:txBody>
                    <a:bodyPr/>
                    <a:lstStyle/>
                    <a:p>
                      <a:pPr marL="0" algn="ctr" defTabSz="914400" rtl="0" eaLnBrk="1" fontAlgn="ctr" latinLnBrk="0" hangingPunct="1">
                        <a:lnSpc>
                          <a:spcPct val="115000"/>
                        </a:lnSpc>
                        <a:spcAft>
                          <a:spcPts val="0"/>
                        </a:spcAft>
                      </a:pPr>
                      <a:r>
                        <a:rPr lang="tr-TR" sz="1500" b="1" kern="1200" dirty="0">
                          <a:solidFill>
                            <a:schemeClr val="bg1"/>
                          </a:solidFill>
                          <a:effectLst/>
                          <a:latin typeface="Garamond" panose="02020404030301010803" pitchFamily="18" charset="0"/>
                          <a:ea typeface="+mn-ea"/>
                          <a:cs typeface="+mn-cs"/>
                        </a:rPr>
                        <a:t>13.847,94 TL</a:t>
                      </a:r>
                    </a:p>
                  </a:txBody>
                  <a:tcPr marL="0" marR="0" marT="0" marB="0" anchor="ctr">
                    <a:solidFill>
                      <a:srgbClr val="C00000">
                        <a:alpha val="40000"/>
                      </a:srgbClr>
                    </a:solidFill>
                  </a:tcPr>
                </a:tc>
                <a:tc>
                  <a:txBody>
                    <a:bodyPr/>
                    <a:lstStyle/>
                    <a:p>
                      <a:pPr marL="0" algn="ctr" defTabSz="914400" rtl="0" eaLnBrk="1" fontAlgn="ctr" latinLnBrk="0" hangingPunct="1">
                        <a:lnSpc>
                          <a:spcPct val="115000"/>
                        </a:lnSpc>
                        <a:spcAft>
                          <a:spcPts val="0"/>
                        </a:spcAft>
                      </a:pPr>
                      <a:r>
                        <a:rPr lang="tr-TR" sz="1500" b="1" kern="1200" dirty="0">
                          <a:solidFill>
                            <a:schemeClr val="bg1"/>
                          </a:solidFill>
                          <a:effectLst/>
                          <a:latin typeface="Garamond" panose="02020404030301010803" pitchFamily="18" charset="0"/>
                          <a:ea typeface="+mn-ea"/>
                          <a:cs typeface="+mn-cs"/>
                        </a:rPr>
                        <a:t>59.780,19 TL</a:t>
                      </a:r>
                    </a:p>
                  </a:txBody>
                  <a:tcPr marL="0" marR="0" marT="0" marB="0" anchor="ctr">
                    <a:solidFill>
                      <a:srgbClr val="C00000">
                        <a:alpha val="40000"/>
                      </a:srgbClr>
                    </a:solidFill>
                  </a:tcPr>
                </a:tc>
                <a:extLst>
                  <a:ext uri="{0D108BD9-81ED-4DB2-BD59-A6C34878D82A}">
                    <a16:rowId xmlns:a16="http://schemas.microsoft.com/office/drawing/2014/main" val="2612646894"/>
                  </a:ext>
                </a:extLst>
              </a:tr>
            </a:tbl>
          </a:graphicData>
        </a:graphic>
      </p:graphicFrame>
      <p:graphicFrame>
        <p:nvGraphicFramePr>
          <p:cNvPr id="22" name="Tablo 21">
            <a:extLst>
              <a:ext uri="{FF2B5EF4-FFF2-40B4-BE49-F238E27FC236}">
                <a16:creationId xmlns:a16="http://schemas.microsoft.com/office/drawing/2014/main" id="{44839800-3FE7-4D18-8BC0-A784B2252D16}"/>
              </a:ext>
            </a:extLst>
          </p:cNvPr>
          <p:cNvGraphicFramePr>
            <a:graphicFrameLocks noGrp="1"/>
          </p:cNvGraphicFramePr>
          <p:nvPr>
            <p:extLst/>
          </p:nvPr>
        </p:nvGraphicFramePr>
        <p:xfrm>
          <a:off x="54107" y="1063559"/>
          <a:ext cx="12083786" cy="375797"/>
        </p:xfrm>
        <a:graphic>
          <a:graphicData uri="http://schemas.openxmlformats.org/drawingml/2006/table">
            <a:tbl>
              <a:tblPr firstRow="1" firstCol="1" bandRow="1">
                <a:tableStyleId>{5C22544A-7EE6-4342-B048-85BDC9FD1C3A}</a:tableStyleId>
              </a:tblPr>
              <a:tblGrid>
                <a:gridCol w="12083786">
                  <a:extLst>
                    <a:ext uri="{9D8B030D-6E8A-4147-A177-3AD203B41FA5}">
                      <a16:colId xmlns:a16="http://schemas.microsoft.com/office/drawing/2014/main" val="4060676655"/>
                    </a:ext>
                  </a:extLst>
                </a:gridCol>
              </a:tblGrid>
              <a:tr h="375797">
                <a:tc>
                  <a:txBody>
                    <a:bodyPr/>
                    <a:lstStyle/>
                    <a:p>
                      <a:pPr algn="l">
                        <a:lnSpc>
                          <a:spcPct val="107000"/>
                        </a:lnSpc>
                        <a:spcAft>
                          <a:spcPts val="0"/>
                        </a:spcAft>
                      </a:pPr>
                      <a:r>
                        <a:rPr lang="tr-TR" sz="1300" b="1" dirty="0">
                          <a:solidFill>
                            <a:srgbClr val="C00000"/>
                          </a:solidFill>
                          <a:effectLst/>
                          <a:latin typeface="Garamond" panose="02020404030301010803" pitchFamily="18" charset="0"/>
                        </a:rPr>
                        <a:t>RAKAMLARLA TEŞVİK ÖRNEKLERİ  (2025 Yılı Brüt Asgari Ücretine Göre)</a:t>
                      </a:r>
                    </a:p>
                  </a:txBody>
                  <a:tcPr marL="58408" marR="58408" marT="0" marB="0" anchor="ctr">
                    <a:solidFill>
                      <a:schemeClr val="accent6">
                        <a:lumMod val="75000"/>
                        <a:alpha val="42000"/>
                      </a:schemeClr>
                    </a:solidFill>
                  </a:tcPr>
                </a:tc>
                <a:extLst>
                  <a:ext uri="{0D108BD9-81ED-4DB2-BD59-A6C34878D82A}">
                    <a16:rowId xmlns:a16="http://schemas.microsoft.com/office/drawing/2014/main" val="850616689"/>
                  </a:ext>
                </a:extLst>
              </a:tr>
            </a:tbl>
          </a:graphicData>
        </a:graphic>
      </p:graphicFrame>
      <p:sp>
        <p:nvSpPr>
          <p:cNvPr id="7" name="Unvan 1">
            <a:extLst>
              <a:ext uri="{FF2B5EF4-FFF2-40B4-BE49-F238E27FC236}">
                <a16:creationId xmlns:a16="http://schemas.microsoft.com/office/drawing/2014/main" id="{7FEE5CC1-4129-4502-8F51-06C8193C9678}"/>
              </a:ext>
            </a:extLst>
          </p:cNvPr>
          <p:cNvSpPr txBox="1">
            <a:spLocks/>
          </p:cNvSpPr>
          <p:nvPr/>
        </p:nvSpPr>
        <p:spPr>
          <a:xfrm>
            <a:off x="3731342" y="52400"/>
            <a:ext cx="8440820" cy="701158"/>
          </a:xfrm>
          <a:prstGeom prst="rect">
            <a:avLst/>
          </a:prstGeom>
        </p:spPr>
        <p:txBody>
          <a:bodyPr vert="horz" lIns="91440" tIns="45720" rIns="91440" bIns="45720" rtlCol="0" anchor="ctr">
            <a:noAutofit/>
          </a:bodyPr>
          <a:lstStyle>
            <a:lvl1pPr algn="r">
              <a:lnSpc>
                <a:spcPct val="90000"/>
              </a:lnSpc>
              <a:spcBef>
                <a:spcPct val="0"/>
              </a:spcBef>
              <a:buNone/>
              <a:defRPr sz="3600" b="1">
                <a:solidFill>
                  <a:schemeClr val="bg1"/>
                </a:solidFill>
                <a:latin typeface="Garamond" panose="02020404030301010803" pitchFamily="18" charset="0"/>
                <a:ea typeface="+mj-ea"/>
                <a:cs typeface="+mj-cs"/>
              </a:defRPr>
            </a:lvl1pPr>
          </a:lstStyle>
          <a:p>
            <a:r>
              <a:rPr lang="tr-TR" sz="2800" dirty="0"/>
              <a:t> Sosyal Yardım Alanların İstihdamı Halinde Uygulanan Teşvik </a:t>
            </a:r>
          </a:p>
        </p:txBody>
      </p:sp>
    </p:spTree>
    <p:extLst>
      <p:ext uri="{BB962C8B-B14F-4D97-AF65-F5344CB8AC3E}">
        <p14:creationId xmlns:p14="http://schemas.microsoft.com/office/powerpoint/2010/main" val="268158149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o 6">
            <a:extLst>
              <a:ext uri="{FF2B5EF4-FFF2-40B4-BE49-F238E27FC236}">
                <a16:creationId xmlns:a16="http://schemas.microsoft.com/office/drawing/2014/main" id="{94B8F031-E760-4D26-9D4A-1FCEEE222B34}"/>
              </a:ext>
            </a:extLst>
          </p:cNvPr>
          <p:cNvGraphicFramePr>
            <a:graphicFrameLocks noGrp="1"/>
          </p:cNvGraphicFramePr>
          <p:nvPr>
            <p:extLst>
              <p:ext uri="{D42A27DB-BD31-4B8C-83A1-F6EECF244321}">
                <p14:modId xmlns:p14="http://schemas.microsoft.com/office/powerpoint/2010/main" val="4017461148"/>
              </p:ext>
            </p:extLst>
          </p:nvPr>
        </p:nvGraphicFramePr>
        <p:xfrm>
          <a:off x="106957" y="900163"/>
          <a:ext cx="8042419" cy="518532"/>
        </p:xfrm>
        <a:graphic>
          <a:graphicData uri="http://schemas.openxmlformats.org/drawingml/2006/table">
            <a:tbl>
              <a:tblPr firstRow="1" firstCol="1" bandRow="1">
                <a:tableStyleId>{5C22544A-7EE6-4342-B048-85BDC9FD1C3A}</a:tableStyleId>
              </a:tblPr>
              <a:tblGrid>
                <a:gridCol w="1480837">
                  <a:extLst>
                    <a:ext uri="{9D8B030D-6E8A-4147-A177-3AD203B41FA5}">
                      <a16:colId xmlns:a16="http://schemas.microsoft.com/office/drawing/2014/main" val="1798935961"/>
                    </a:ext>
                  </a:extLst>
                </a:gridCol>
                <a:gridCol w="6561582">
                  <a:extLst>
                    <a:ext uri="{9D8B030D-6E8A-4147-A177-3AD203B41FA5}">
                      <a16:colId xmlns:a16="http://schemas.microsoft.com/office/drawing/2014/main" val="1330910578"/>
                    </a:ext>
                  </a:extLst>
                </a:gridCol>
              </a:tblGrid>
              <a:tr h="518532">
                <a:tc>
                  <a:txBody>
                    <a:bodyPr/>
                    <a:lstStyle/>
                    <a:p>
                      <a:pPr algn="just">
                        <a:lnSpc>
                          <a:spcPct val="107000"/>
                        </a:lnSpc>
                        <a:spcAft>
                          <a:spcPts val="0"/>
                        </a:spcAft>
                      </a:pPr>
                      <a:r>
                        <a:rPr lang="tr-TR" sz="1400" dirty="0">
                          <a:solidFill>
                            <a:srgbClr val="002060"/>
                          </a:solidFill>
                          <a:effectLst/>
                          <a:latin typeface="Garamond" panose="02020404030301010803" pitchFamily="18" charset="0"/>
                        </a:rPr>
                        <a:t>YASAL DAYANAK</a:t>
                      </a:r>
                      <a:endParaRPr lang="tr-TR" sz="1400" dirty="0">
                        <a:solidFill>
                          <a:srgbClr val="00206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7755" marR="57755" marT="0" marB="0" anchor="ctr">
                    <a:solidFill>
                      <a:schemeClr val="accent1">
                        <a:lumMod val="40000"/>
                        <a:lumOff val="60000"/>
                        <a:alpha val="60000"/>
                      </a:schemeClr>
                    </a:solidFill>
                  </a:tcPr>
                </a:tc>
                <a:tc>
                  <a:txBody>
                    <a:bodyPr/>
                    <a:lstStyle/>
                    <a:p>
                      <a:pPr algn="just">
                        <a:lnSpc>
                          <a:spcPct val="107000"/>
                        </a:lnSpc>
                        <a:spcAft>
                          <a:spcPts val="0"/>
                        </a:spcAft>
                      </a:pPr>
                      <a:r>
                        <a:rPr lang="tr-TR" sz="1180" b="1" kern="1200" dirty="0">
                          <a:solidFill>
                            <a:srgbClr val="002060"/>
                          </a:solidFill>
                          <a:effectLst/>
                          <a:latin typeface="Garamond" panose="02020404030301010803" pitchFamily="18" charset="0"/>
                          <a:ea typeface="+mn-ea"/>
                          <a:cs typeface="+mn-cs"/>
                        </a:rPr>
                        <a:t>6331 sayılı Kanun’un 7. maddesi, İş Sağlığı ve Güvenliği Hizmetlerinin Desteklenmesi Hakkında Yönetmeliği’nin 6. maddesi, İş Sağlığı ve Güvenliği Hizmetlerinin  Desteklenmesi Hakkında Tebliğ.</a:t>
                      </a:r>
                    </a:p>
                  </a:txBody>
                  <a:tcPr marL="68580" marR="68580" marT="0" marB="0" anchor="ctr">
                    <a:solidFill>
                      <a:schemeClr val="accent1">
                        <a:tint val="20000"/>
                        <a:alpha val="60000"/>
                      </a:schemeClr>
                    </a:solidFill>
                  </a:tcPr>
                </a:tc>
                <a:extLst>
                  <a:ext uri="{0D108BD9-81ED-4DB2-BD59-A6C34878D82A}">
                    <a16:rowId xmlns:a16="http://schemas.microsoft.com/office/drawing/2014/main" val="4115936388"/>
                  </a:ext>
                </a:extLst>
              </a:tr>
            </a:tbl>
          </a:graphicData>
        </a:graphic>
      </p:graphicFrame>
      <p:graphicFrame>
        <p:nvGraphicFramePr>
          <p:cNvPr id="8" name="Tablo 7">
            <a:extLst>
              <a:ext uri="{FF2B5EF4-FFF2-40B4-BE49-F238E27FC236}">
                <a16:creationId xmlns:a16="http://schemas.microsoft.com/office/drawing/2014/main" id="{29A551B6-369E-4DAF-AAA4-ED3A72B8FC39}"/>
              </a:ext>
            </a:extLst>
          </p:cNvPr>
          <p:cNvGraphicFramePr>
            <a:graphicFrameLocks noGrp="1"/>
          </p:cNvGraphicFramePr>
          <p:nvPr>
            <p:extLst>
              <p:ext uri="{D42A27DB-BD31-4B8C-83A1-F6EECF244321}">
                <p14:modId xmlns:p14="http://schemas.microsoft.com/office/powerpoint/2010/main" val="1480715816"/>
              </p:ext>
            </p:extLst>
          </p:nvPr>
        </p:nvGraphicFramePr>
        <p:xfrm>
          <a:off x="8149376" y="900163"/>
          <a:ext cx="4027720" cy="611478"/>
        </p:xfrm>
        <a:graphic>
          <a:graphicData uri="http://schemas.openxmlformats.org/drawingml/2006/table">
            <a:tbl>
              <a:tblPr firstRow="1" firstCol="1" bandRow="1">
                <a:tableStyleId>{5C22544A-7EE6-4342-B048-85BDC9FD1C3A}</a:tableStyleId>
              </a:tblPr>
              <a:tblGrid>
                <a:gridCol w="1414884">
                  <a:extLst>
                    <a:ext uri="{9D8B030D-6E8A-4147-A177-3AD203B41FA5}">
                      <a16:colId xmlns:a16="http://schemas.microsoft.com/office/drawing/2014/main" val="2643230235"/>
                    </a:ext>
                  </a:extLst>
                </a:gridCol>
                <a:gridCol w="1176823">
                  <a:extLst>
                    <a:ext uri="{9D8B030D-6E8A-4147-A177-3AD203B41FA5}">
                      <a16:colId xmlns:a16="http://schemas.microsoft.com/office/drawing/2014/main" val="1809252406"/>
                    </a:ext>
                  </a:extLst>
                </a:gridCol>
                <a:gridCol w="1436013">
                  <a:extLst>
                    <a:ext uri="{9D8B030D-6E8A-4147-A177-3AD203B41FA5}">
                      <a16:colId xmlns:a16="http://schemas.microsoft.com/office/drawing/2014/main" val="1446942998"/>
                    </a:ext>
                  </a:extLst>
                </a:gridCol>
              </a:tblGrid>
              <a:tr h="365585">
                <a:tc>
                  <a:txBody>
                    <a:bodyPr/>
                    <a:lstStyle/>
                    <a:p>
                      <a:pPr marL="0" algn="ctr" defTabSz="914400" rtl="0" eaLnBrk="1" latinLnBrk="0" hangingPunct="1">
                        <a:lnSpc>
                          <a:spcPct val="107000"/>
                        </a:lnSpc>
                        <a:spcAft>
                          <a:spcPts val="0"/>
                        </a:spcAft>
                      </a:pPr>
                      <a:r>
                        <a:rPr lang="tr-TR" sz="1100" b="1" kern="1200" dirty="0">
                          <a:solidFill>
                            <a:schemeClr val="tx2"/>
                          </a:solidFill>
                          <a:effectLst/>
                          <a:latin typeface="Garamond" panose="02020404030301010803" pitchFamily="18" charset="0"/>
                          <a:ea typeface="+mn-ea"/>
                          <a:cs typeface="+mn-cs"/>
                        </a:rPr>
                        <a:t>BAŞLAMA TARİHİ</a:t>
                      </a:r>
                    </a:p>
                  </a:txBody>
                  <a:tcPr marL="57755" marR="57755" marT="0" marB="0" anchor="ctr">
                    <a:solidFill>
                      <a:schemeClr val="accent6">
                        <a:lumMod val="75000"/>
                        <a:alpha val="60000"/>
                      </a:schemeClr>
                    </a:solidFill>
                  </a:tcPr>
                </a:tc>
                <a:tc>
                  <a:txBody>
                    <a:bodyPr/>
                    <a:lstStyle/>
                    <a:p>
                      <a:pPr marL="0" algn="ctr" defTabSz="914400" rtl="0" eaLnBrk="1" latinLnBrk="0" hangingPunct="1">
                        <a:lnSpc>
                          <a:spcPct val="107000"/>
                        </a:lnSpc>
                        <a:spcAft>
                          <a:spcPts val="0"/>
                        </a:spcAft>
                      </a:pPr>
                      <a:r>
                        <a:rPr lang="tr-TR" sz="1100" b="1" kern="1200" dirty="0">
                          <a:solidFill>
                            <a:schemeClr val="tx2"/>
                          </a:solidFill>
                          <a:effectLst/>
                          <a:latin typeface="Garamond" panose="02020404030301010803" pitchFamily="18" charset="0"/>
                          <a:ea typeface="+mn-ea"/>
                          <a:cs typeface="+mn-cs"/>
                        </a:rPr>
                        <a:t>BİTİŞ TARİHİ</a:t>
                      </a:r>
                    </a:p>
                  </a:txBody>
                  <a:tcPr marL="57755" marR="57755" marT="0" marB="0" anchor="ctr">
                    <a:solidFill>
                      <a:schemeClr val="accent6">
                        <a:lumMod val="75000"/>
                        <a:alpha val="60000"/>
                      </a:schemeClr>
                    </a:solidFill>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tr-TR" sz="1100" b="1" kern="1200" dirty="0">
                          <a:solidFill>
                            <a:schemeClr val="tx2"/>
                          </a:solidFill>
                          <a:effectLst/>
                          <a:latin typeface="Garamond" panose="02020404030301010803" pitchFamily="18" charset="0"/>
                          <a:ea typeface="+mn-ea"/>
                          <a:cs typeface="+mn-cs"/>
                        </a:rPr>
                        <a:t>BELGE KANUN NO</a:t>
                      </a:r>
                    </a:p>
                  </a:txBody>
                  <a:tcPr marL="57755" marR="57755" marT="0" marB="0" anchor="ctr">
                    <a:solidFill>
                      <a:schemeClr val="accent6">
                        <a:lumMod val="75000"/>
                        <a:alpha val="60000"/>
                      </a:schemeClr>
                    </a:solidFill>
                  </a:tcPr>
                </a:tc>
                <a:extLst>
                  <a:ext uri="{0D108BD9-81ED-4DB2-BD59-A6C34878D82A}">
                    <a16:rowId xmlns:a16="http://schemas.microsoft.com/office/drawing/2014/main" val="1774129938"/>
                  </a:ext>
                </a:extLst>
              </a:tr>
              <a:tr h="245893">
                <a:tc>
                  <a:txBody>
                    <a:bodyPr/>
                    <a:lstStyle/>
                    <a:p>
                      <a:pPr algn="ctr">
                        <a:lnSpc>
                          <a:spcPct val="107000"/>
                        </a:lnSpc>
                        <a:spcAft>
                          <a:spcPts val="0"/>
                        </a:spcAft>
                      </a:pPr>
                      <a:r>
                        <a:rPr lang="tr-TR" sz="1200" b="1" kern="1200" dirty="0">
                          <a:solidFill>
                            <a:schemeClr val="tx2"/>
                          </a:solidFill>
                          <a:effectLst/>
                          <a:latin typeface="Garamond" panose="02020404030301010803" pitchFamily="18" charset="0"/>
                          <a:ea typeface="+mn-ea"/>
                          <a:cs typeface="+mn-cs"/>
                        </a:rPr>
                        <a:t>01.01.2014</a:t>
                      </a:r>
                      <a:endParaRPr lang="tr-TR" sz="1200" b="1" dirty="0">
                        <a:solidFill>
                          <a:schemeClr val="tx2"/>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7755" marR="57755" marT="0" marB="0" anchor="ctr">
                    <a:solidFill>
                      <a:schemeClr val="tx2">
                        <a:lumMod val="40000"/>
                        <a:lumOff val="60000"/>
                        <a:alpha val="70000"/>
                      </a:schemeClr>
                    </a:solidFill>
                  </a:tcPr>
                </a:tc>
                <a:tc>
                  <a:txBody>
                    <a:bodyPr/>
                    <a:lstStyle/>
                    <a:p>
                      <a:pPr algn="ctr">
                        <a:lnSpc>
                          <a:spcPct val="107000"/>
                        </a:lnSpc>
                        <a:spcAft>
                          <a:spcPts val="0"/>
                        </a:spcAft>
                      </a:pPr>
                      <a:r>
                        <a:rPr lang="tr-TR" sz="1200" b="1" dirty="0">
                          <a:solidFill>
                            <a:schemeClr val="tx2"/>
                          </a:solidFill>
                          <a:effectLst/>
                          <a:latin typeface="Garamond" panose="02020404030301010803" pitchFamily="18" charset="0"/>
                          <a:ea typeface="Times New Roman" panose="02020603050405020304" pitchFamily="18" charset="0"/>
                          <a:cs typeface="Times New Roman" panose="02020603050405020304" pitchFamily="18" charset="0"/>
                        </a:rPr>
                        <a:t>-</a:t>
                      </a:r>
                    </a:p>
                  </a:txBody>
                  <a:tcPr marL="57755" marR="57755" marT="0" marB="0" anchor="ctr">
                    <a:solidFill>
                      <a:schemeClr val="tx2">
                        <a:lumMod val="40000"/>
                        <a:lumOff val="60000"/>
                        <a:alpha val="70000"/>
                      </a:schemeClr>
                    </a:solidFill>
                  </a:tcPr>
                </a:tc>
                <a:tc>
                  <a:txBody>
                    <a:bodyPr/>
                    <a:lstStyle/>
                    <a:p>
                      <a:pPr algn="ctr">
                        <a:lnSpc>
                          <a:spcPct val="107000"/>
                        </a:lnSpc>
                        <a:spcAft>
                          <a:spcPts val="0"/>
                        </a:spcAft>
                      </a:pPr>
                      <a:r>
                        <a:rPr lang="tr-TR" sz="1200" b="1" dirty="0">
                          <a:solidFill>
                            <a:schemeClr val="tx2"/>
                          </a:solidFill>
                          <a:effectLst/>
                          <a:latin typeface="Garamond" panose="02020404030301010803" pitchFamily="18" charset="0"/>
                          <a:ea typeface="Times New Roman" panose="02020603050405020304" pitchFamily="18" charset="0"/>
                          <a:cs typeface="Times New Roman" panose="02020603050405020304" pitchFamily="18" charset="0"/>
                        </a:rPr>
                        <a:t>-</a:t>
                      </a:r>
                    </a:p>
                  </a:txBody>
                  <a:tcPr marL="57755" marR="57755" marT="0" marB="0" anchor="ctr">
                    <a:solidFill>
                      <a:schemeClr val="tx2">
                        <a:lumMod val="40000"/>
                        <a:lumOff val="60000"/>
                        <a:alpha val="70000"/>
                      </a:schemeClr>
                    </a:solidFill>
                  </a:tcPr>
                </a:tc>
                <a:extLst>
                  <a:ext uri="{0D108BD9-81ED-4DB2-BD59-A6C34878D82A}">
                    <a16:rowId xmlns:a16="http://schemas.microsoft.com/office/drawing/2014/main" val="1721715383"/>
                  </a:ext>
                </a:extLst>
              </a:tr>
            </a:tbl>
          </a:graphicData>
        </a:graphic>
      </p:graphicFrame>
      <p:graphicFrame>
        <p:nvGraphicFramePr>
          <p:cNvPr id="9" name="Tablo 8">
            <a:extLst>
              <a:ext uri="{FF2B5EF4-FFF2-40B4-BE49-F238E27FC236}">
                <a16:creationId xmlns:a16="http://schemas.microsoft.com/office/drawing/2014/main" id="{56FA61AA-8E4C-4BF6-B30B-2780B98F4139}"/>
              </a:ext>
            </a:extLst>
          </p:cNvPr>
          <p:cNvGraphicFramePr>
            <a:graphicFrameLocks noGrp="1"/>
          </p:cNvGraphicFramePr>
          <p:nvPr>
            <p:extLst>
              <p:ext uri="{D42A27DB-BD31-4B8C-83A1-F6EECF244321}">
                <p14:modId xmlns:p14="http://schemas.microsoft.com/office/powerpoint/2010/main" val="1272792067"/>
              </p:ext>
            </p:extLst>
          </p:nvPr>
        </p:nvGraphicFramePr>
        <p:xfrm>
          <a:off x="106957" y="1486605"/>
          <a:ext cx="12053198" cy="378778"/>
        </p:xfrm>
        <a:graphic>
          <a:graphicData uri="http://schemas.openxmlformats.org/drawingml/2006/table">
            <a:tbl>
              <a:tblPr firstRow="1" firstCol="1" bandRow="1">
                <a:tableStyleId>{5C22544A-7EE6-4342-B048-85BDC9FD1C3A}</a:tableStyleId>
              </a:tblPr>
              <a:tblGrid>
                <a:gridCol w="1484442">
                  <a:extLst>
                    <a:ext uri="{9D8B030D-6E8A-4147-A177-3AD203B41FA5}">
                      <a16:colId xmlns:a16="http://schemas.microsoft.com/office/drawing/2014/main" val="1635233704"/>
                    </a:ext>
                  </a:extLst>
                </a:gridCol>
                <a:gridCol w="10568756">
                  <a:extLst>
                    <a:ext uri="{9D8B030D-6E8A-4147-A177-3AD203B41FA5}">
                      <a16:colId xmlns:a16="http://schemas.microsoft.com/office/drawing/2014/main" val="4095596175"/>
                    </a:ext>
                  </a:extLst>
                </a:gridCol>
              </a:tblGrid>
              <a:tr h="325658">
                <a:tc>
                  <a:txBody>
                    <a:bodyPr/>
                    <a:lstStyle/>
                    <a:p>
                      <a:pPr algn="just">
                        <a:lnSpc>
                          <a:spcPct val="107000"/>
                        </a:lnSpc>
                        <a:spcAft>
                          <a:spcPts val="0"/>
                        </a:spcAft>
                      </a:pPr>
                      <a:r>
                        <a:rPr lang="tr-TR" sz="1200" b="1" kern="1200" dirty="0">
                          <a:solidFill>
                            <a:srgbClr val="002060"/>
                          </a:solidFill>
                          <a:effectLst/>
                          <a:latin typeface="Garamond" panose="02020404030301010803" pitchFamily="18" charset="0"/>
                          <a:ea typeface="+mn-ea"/>
                          <a:cs typeface="+mn-cs"/>
                        </a:rPr>
                        <a:t>AÇIKLAMA</a:t>
                      </a:r>
                    </a:p>
                  </a:txBody>
                  <a:tcPr marL="57755" marR="57755" marT="0" marB="0" anchor="ctr">
                    <a:solidFill>
                      <a:schemeClr val="accent5">
                        <a:lumMod val="20000"/>
                        <a:lumOff val="80000"/>
                      </a:schemeClr>
                    </a:solidFill>
                  </a:tcPr>
                </a:tc>
                <a:tc>
                  <a:txBody>
                    <a:bodyPr/>
                    <a:lstStyle/>
                    <a:p>
                      <a:pPr algn="just">
                        <a:lnSpc>
                          <a:spcPct val="107000"/>
                        </a:lnSpc>
                        <a:spcAft>
                          <a:spcPts val="0"/>
                        </a:spcAft>
                      </a:pPr>
                      <a:r>
                        <a:rPr lang="tr-TR" sz="1180" b="1" kern="1200" dirty="0">
                          <a:solidFill>
                            <a:srgbClr val="002060"/>
                          </a:solidFill>
                          <a:effectLst/>
                          <a:latin typeface="Garamond" panose="02020404030301010803" pitchFamily="18" charset="0"/>
                          <a:ea typeface="+mn-ea"/>
                          <a:cs typeface="+mn-cs"/>
                        </a:rPr>
                        <a:t>10’dan az çalışanı bulunan tehlikeli ve çok tehlikeli sınıfta yer alan işyerlerinde sigortalı başına günlük brüt asgari ücretin tehlikeli sınıfta yer alan işyerlerinde %1,4’i, çok tehlikeli sınıfta yer alan işyerlerinde %1,6’sı işverene ödenmektedir. Finansmanı SGK (kısa vadeli sigorta kollarından) tarafından karşılanmaktadır.</a:t>
                      </a:r>
                    </a:p>
                  </a:txBody>
                  <a:tcPr marL="57755" marR="57755" marT="0" marB="0">
                    <a:solidFill>
                      <a:schemeClr val="accent1">
                        <a:tint val="20000"/>
                        <a:alpha val="60000"/>
                      </a:schemeClr>
                    </a:solidFill>
                  </a:tcPr>
                </a:tc>
                <a:extLst>
                  <a:ext uri="{0D108BD9-81ED-4DB2-BD59-A6C34878D82A}">
                    <a16:rowId xmlns:a16="http://schemas.microsoft.com/office/drawing/2014/main" val="2049017253"/>
                  </a:ext>
                </a:extLst>
              </a:tr>
            </a:tbl>
          </a:graphicData>
        </a:graphic>
      </p:graphicFrame>
      <p:graphicFrame>
        <p:nvGraphicFramePr>
          <p:cNvPr id="12" name="Tablo 11">
            <a:extLst>
              <a:ext uri="{FF2B5EF4-FFF2-40B4-BE49-F238E27FC236}">
                <a16:creationId xmlns:a16="http://schemas.microsoft.com/office/drawing/2014/main" id="{9FB24FC3-E54A-4A7A-87EC-7A15AFA3F2F4}"/>
              </a:ext>
            </a:extLst>
          </p:cNvPr>
          <p:cNvGraphicFramePr>
            <a:graphicFrameLocks noGrp="1"/>
          </p:cNvGraphicFramePr>
          <p:nvPr>
            <p:extLst>
              <p:ext uri="{D42A27DB-BD31-4B8C-83A1-F6EECF244321}">
                <p14:modId xmlns:p14="http://schemas.microsoft.com/office/powerpoint/2010/main" val="701639857"/>
              </p:ext>
            </p:extLst>
          </p:nvPr>
        </p:nvGraphicFramePr>
        <p:xfrm>
          <a:off x="106957" y="2062251"/>
          <a:ext cx="12057746" cy="248178"/>
        </p:xfrm>
        <a:graphic>
          <a:graphicData uri="http://schemas.openxmlformats.org/drawingml/2006/table">
            <a:tbl>
              <a:tblPr firstRow="1" firstCol="1" bandRow="1">
                <a:tableStyleId>{5C22544A-7EE6-4342-B048-85BDC9FD1C3A}</a:tableStyleId>
              </a:tblPr>
              <a:tblGrid>
                <a:gridCol w="12057746">
                  <a:extLst>
                    <a:ext uri="{9D8B030D-6E8A-4147-A177-3AD203B41FA5}">
                      <a16:colId xmlns:a16="http://schemas.microsoft.com/office/drawing/2014/main" val="4060676655"/>
                    </a:ext>
                  </a:extLst>
                </a:gridCol>
              </a:tblGrid>
              <a:tr h="248178">
                <a:tc>
                  <a:txBody>
                    <a:bodyPr/>
                    <a:lstStyle/>
                    <a:p>
                      <a:pPr algn="l">
                        <a:lnSpc>
                          <a:spcPct val="107000"/>
                        </a:lnSpc>
                        <a:spcAft>
                          <a:spcPts val="0"/>
                        </a:spcAft>
                      </a:pPr>
                      <a:r>
                        <a:rPr lang="tr-TR" sz="1200" b="1" dirty="0">
                          <a:solidFill>
                            <a:srgbClr val="C00000"/>
                          </a:solidFill>
                          <a:effectLst/>
                          <a:latin typeface="Garamond" panose="02020404030301010803" pitchFamily="18" charset="0"/>
                        </a:rPr>
                        <a:t>TEŞVİKTEN YARARLANMA ŞARTLARI </a:t>
                      </a:r>
                      <a:endParaRPr lang="tr-TR" sz="1200" b="1" dirty="0">
                        <a:solidFill>
                          <a:srgbClr val="C0000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8408" marR="58408" marT="0" marB="0">
                    <a:solidFill>
                      <a:schemeClr val="accent6">
                        <a:lumMod val="75000"/>
                        <a:alpha val="42000"/>
                      </a:schemeClr>
                    </a:solidFill>
                  </a:tcPr>
                </a:tc>
                <a:extLst>
                  <a:ext uri="{0D108BD9-81ED-4DB2-BD59-A6C34878D82A}">
                    <a16:rowId xmlns:a16="http://schemas.microsoft.com/office/drawing/2014/main" val="850616689"/>
                  </a:ext>
                </a:extLst>
              </a:tr>
            </a:tbl>
          </a:graphicData>
        </a:graphic>
      </p:graphicFrame>
      <p:sp>
        <p:nvSpPr>
          <p:cNvPr id="18" name="Dikdörtgen 17">
            <a:extLst>
              <a:ext uri="{FF2B5EF4-FFF2-40B4-BE49-F238E27FC236}">
                <a16:creationId xmlns:a16="http://schemas.microsoft.com/office/drawing/2014/main" id="{C887CC10-7D33-4EAD-8340-ABAE85981394}"/>
              </a:ext>
            </a:extLst>
          </p:cNvPr>
          <p:cNvSpPr/>
          <p:nvPr/>
        </p:nvSpPr>
        <p:spPr>
          <a:xfrm>
            <a:off x="102409" y="2267499"/>
            <a:ext cx="12057746" cy="1154162"/>
          </a:xfrm>
          <a:prstGeom prst="rect">
            <a:avLst/>
          </a:prstGeom>
          <a:solidFill>
            <a:schemeClr val="accent5">
              <a:lumMod val="20000"/>
              <a:lumOff val="80000"/>
            </a:schemeClr>
          </a:solidFill>
        </p:spPr>
        <p:txBody>
          <a:bodyPr wrap="square">
            <a:spAutoFit/>
          </a:bodyPr>
          <a:lstStyle/>
          <a:p>
            <a:pPr marL="268288" indent="-268288" algn="just">
              <a:buFont typeface="Wingdings" panose="05000000000000000000" pitchFamily="2" charset="2"/>
              <a:buChar char=""/>
            </a:pPr>
            <a:r>
              <a:rPr lang="tr-TR" sz="1150" dirty="0">
                <a:solidFill>
                  <a:srgbClr val="002060"/>
                </a:solidFill>
                <a:latin typeface="Garamond" panose="02020404030301010803" pitchFamily="18" charset="0"/>
              </a:rPr>
              <a:t>Türkiye genelinde, tehlikeli ve çok tehlikeli sınıfta yer alan işyerlerinde ondan az çalışanın bulunması,</a:t>
            </a:r>
          </a:p>
          <a:p>
            <a:pPr marL="268288" indent="-268288" algn="just">
              <a:buFont typeface="Wingdings" panose="05000000000000000000" pitchFamily="2" charset="2"/>
              <a:buChar char=""/>
            </a:pPr>
            <a:r>
              <a:rPr lang="tr-TR" sz="1150" dirty="0">
                <a:solidFill>
                  <a:srgbClr val="002060"/>
                </a:solidFill>
                <a:latin typeface="Garamond" panose="02020404030301010803" pitchFamily="18" charset="0"/>
              </a:rPr>
              <a:t>Aylık prim ve hizmet belgesinin / muhtasar ve prim hizmet beyannamesinin yasal süresinde verilmesi, </a:t>
            </a:r>
          </a:p>
          <a:p>
            <a:pPr marL="268288" indent="-268288" algn="just">
              <a:buFont typeface="Wingdings" panose="05000000000000000000" pitchFamily="2" charset="2"/>
              <a:buChar char=""/>
            </a:pPr>
            <a:r>
              <a:rPr lang="tr-TR" sz="1150" dirty="0">
                <a:solidFill>
                  <a:srgbClr val="002060"/>
                </a:solidFill>
                <a:latin typeface="Garamond" panose="02020404030301010803" pitchFamily="18" charset="0"/>
              </a:rPr>
              <a:t>Türkiye genelinde prim, idari para cezası ve bunlara ilişkin gecikme zammı ve cezası borcu bulunmaması (varsa yapılandırılmış/tecil ve taksitlendirilmiş olması ve düzenli ödenmesi), </a:t>
            </a:r>
          </a:p>
          <a:p>
            <a:pPr marL="268288" indent="-268288" algn="just">
              <a:buFont typeface="Wingdings" panose="05000000000000000000" pitchFamily="2" charset="2"/>
              <a:buChar char=""/>
            </a:pPr>
            <a:r>
              <a:rPr lang="tr-TR" sz="1150" dirty="0">
                <a:solidFill>
                  <a:srgbClr val="002060"/>
                </a:solidFill>
                <a:latin typeface="Garamond" panose="02020404030301010803" pitchFamily="18" charset="0"/>
              </a:rPr>
              <a:t>Kayıt dışı sigortalı çalıştırılmaması, </a:t>
            </a:r>
          </a:p>
          <a:p>
            <a:pPr marL="268288" indent="-268288" algn="just">
              <a:buFont typeface="Wingdings" panose="05000000000000000000" pitchFamily="2" charset="2"/>
              <a:buChar char=""/>
            </a:pPr>
            <a:r>
              <a:rPr lang="tr-TR" sz="1150" dirty="0">
                <a:solidFill>
                  <a:srgbClr val="002060"/>
                </a:solidFill>
                <a:latin typeface="Garamond" panose="02020404030301010803" pitchFamily="18" charset="0"/>
              </a:rPr>
              <a:t>Tehlikeli ve çok tehlikeli işyerleri için yansıtma faturası düzenlenmesi ve Kuruma verilmesi,</a:t>
            </a:r>
          </a:p>
          <a:p>
            <a:pPr marL="268288" indent="-268288" algn="just">
              <a:buFont typeface="Wingdings" panose="05000000000000000000" pitchFamily="2" charset="2"/>
              <a:buChar char=""/>
            </a:pPr>
            <a:r>
              <a:rPr lang="tr-TR" sz="1150" dirty="0">
                <a:solidFill>
                  <a:srgbClr val="002060"/>
                </a:solidFill>
                <a:latin typeface="Garamond" panose="02020404030301010803" pitchFamily="18" charset="0"/>
              </a:rPr>
              <a:t>İşyerinin, İSG-</a:t>
            </a:r>
            <a:r>
              <a:rPr lang="tr-TR" sz="1150" dirty="0" err="1">
                <a:solidFill>
                  <a:srgbClr val="002060"/>
                </a:solidFill>
                <a:latin typeface="Garamond" panose="02020404030301010803" pitchFamily="18" charset="0"/>
              </a:rPr>
              <a:t>KATİP’e</a:t>
            </a:r>
            <a:r>
              <a:rPr lang="tr-TR" sz="1150" dirty="0">
                <a:solidFill>
                  <a:srgbClr val="002060"/>
                </a:solidFill>
                <a:latin typeface="Garamond" panose="02020404030301010803" pitchFamily="18" charset="0"/>
              </a:rPr>
              <a:t> kayıtlı onaylanmış ve devam eden iş sağlığı ve güvenliği hizmetlerinin verilmesine ilişkin hizmet sunucusu ile yapılmış bir sözleşmesinin olması.</a:t>
            </a:r>
          </a:p>
        </p:txBody>
      </p:sp>
      <p:graphicFrame>
        <p:nvGraphicFramePr>
          <p:cNvPr id="21" name="Tablo 20">
            <a:extLst>
              <a:ext uri="{FF2B5EF4-FFF2-40B4-BE49-F238E27FC236}">
                <a16:creationId xmlns:a16="http://schemas.microsoft.com/office/drawing/2014/main" id="{D3235B00-4990-49B1-9373-38046AF00DFF}"/>
              </a:ext>
            </a:extLst>
          </p:cNvPr>
          <p:cNvGraphicFramePr>
            <a:graphicFrameLocks noGrp="1"/>
          </p:cNvGraphicFramePr>
          <p:nvPr>
            <p:extLst>
              <p:ext uri="{D42A27DB-BD31-4B8C-83A1-F6EECF244321}">
                <p14:modId xmlns:p14="http://schemas.microsoft.com/office/powerpoint/2010/main" val="339523387"/>
              </p:ext>
            </p:extLst>
          </p:nvPr>
        </p:nvGraphicFramePr>
        <p:xfrm>
          <a:off x="102408" y="5717565"/>
          <a:ext cx="12075944" cy="626701"/>
        </p:xfrm>
        <a:graphic>
          <a:graphicData uri="http://schemas.openxmlformats.org/drawingml/2006/table">
            <a:tbl>
              <a:tblPr firstRow="1" firstCol="1" bandRow="1">
                <a:tableStyleId>{5C22544A-7EE6-4342-B048-85BDC9FD1C3A}</a:tableStyleId>
              </a:tblPr>
              <a:tblGrid>
                <a:gridCol w="5895995">
                  <a:extLst>
                    <a:ext uri="{9D8B030D-6E8A-4147-A177-3AD203B41FA5}">
                      <a16:colId xmlns:a16="http://schemas.microsoft.com/office/drawing/2014/main" val="2564627808"/>
                    </a:ext>
                  </a:extLst>
                </a:gridCol>
                <a:gridCol w="6179949">
                  <a:extLst>
                    <a:ext uri="{9D8B030D-6E8A-4147-A177-3AD203B41FA5}">
                      <a16:colId xmlns:a16="http://schemas.microsoft.com/office/drawing/2014/main" val="3708009783"/>
                    </a:ext>
                  </a:extLst>
                </a:gridCol>
              </a:tblGrid>
              <a:tr h="279358">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tr-TR" sz="1400" b="1" kern="12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PEK ALT SINIR (Tehlikeli İşyeri)</a:t>
                      </a:r>
                    </a:p>
                  </a:txBody>
                  <a:tcPr marL="68580" marR="68580" marT="0" marB="0">
                    <a:solidFill>
                      <a:schemeClr val="tx2">
                        <a:lumMod val="40000"/>
                        <a:lumOff val="60000"/>
                        <a:alpha val="58000"/>
                      </a:schemeClr>
                    </a:solidFill>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tr-TR" sz="14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PEK ALT SINIR (Çok Tehlikeli İşyeri)</a:t>
                      </a:r>
                    </a:p>
                  </a:txBody>
                  <a:tcPr marL="68580" marR="68580" marT="0" marB="0">
                    <a:solidFill>
                      <a:schemeClr val="accent1">
                        <a:alpha val="58000"/>
                      </a:schemeClr>
                    </a:solidFill>
                  </a:tcPr>
                </a:tc>
                <a:extLst>
                  <a:ext uri="{0D108BD9-81ED-4DB2-BD59-A6C34878D82A}">
                    <a16:rowId xmlns:a16="http://schemas.microsoft.com/office/drawing/2014/main" val="340633354"/>
                  </a:ext>
                </a:extLst>
              </a:tr>
              <a:tr h="347343">
                <a:tc>
                  <a:txBody>
                    <a:bodyPr/>
                    <a:lstStyle/>
                    <a:p>
                      <a:pPr marL="0" algn="ctr" defTabSz="914400" rtl="0" eaLnBrk="1" fontAlgn="ctr" latinLnBrk="0" hangingPunct="1"/>
                      <a:r>
                        <a:rPr lang="tr-TR" sz="1600" b="1" kern="1200" dirty="0">
                          <a:solidFill>
                            <a:schemeClr val="bg1"/>
                          </a:solidFill>
                          <a:effectLst/>
                          <a:latin typeface="Garamond" panose="02020404030301010803" pitchFamily="18" charset="0"/>
                          <a:ea typeface="+mn-ea"/>
                          <a:cs typeface="+mn-cs"/>
                        </a:rPr>
                        <a:t>364,08 TL</a:t>
                      </a:r>
                    </a:p>
                  </a:txBody>
                  <a:tcPr marL="9525" marR="9525" marT="9525" marB="0" anchor="ctr">
                    <a:solidFill>
                      <a:srgbClr val="00B050">
                        <a:alpha val="40000"/>
                      </a:srgbClr>
                    </a:solidFill>
                  </a:tcPr>
                </a:tc>
                <a:tc>
                  <a:txBody>
                    <a:bodyPr/>
                    <a:lstStyle/>
                    <a:p>
                      <a:pPr marL="0" algn="ctr" defTabSz="914400" rtl="0" eaLnBrk="1" fontAlgn="ctr" latinLnBrk="0" hangingPunct="1"/>
                      <a:r>
                        <a:rPr lang="tr-TR" sz="1600" b="1" kern="1200" dirty="0">
                          <a:solidFill>
                            <a:schemeClr val="bg1"/>
                          </a:solidFill>
                          <a:effectLst/>
                          <a:latin typeface="Garamond" panose="02020404030301010803" pitchFamily="18" charset="0"/>
                          <a:ea typeface="+mn-ea"/>
                          <a:cs typeface="+mn-cs"/>
                        </a:rPr>
                        <a:t>416,09 TL</a:t>
                      </a:r>
                    </a:p>
                  </a:txBody>
                  <a:tcPr marL="9525" marR="9525" marT="9525" marB="0" anchor="ctr">
                    <a:solidFill>
                      <a:srgbClr val="C00000">
                        <a:alpha val="40000"/>
                      </a:srgbClr>
                    </a:solidFill>
                  </a:tcPr>
                </a:tc>
                <a:extLst>
                  <a:ext uri="{0D108BD9-81ED-4DB2-BD59-A6C34878D82A}">
                    <a16:rowId xmlns:a16="http://schemas.microsoft.com/office/drawing/2014/main" val="2087065980"/>
                  </a:ext>
                </a:extLst>
              </a:tr>
            </a:tbl>
          </a:graphicData>
        </a:graphic>
      </p:graphicFrame>
      <p:graphicFrame>
        <p:nvGraphicFramePr>
          <p:cNvPr id="22" name="Tablo 21">
            <a:extLst>
              <a:ext uri="{FF2B5EF4-FFF2-40B4-BE49-F238E27FC236}">
                <a16:creationId xmlns:a16="http://schemas.microsoft.com/office/drawing/2014/main" id="{44839800-3FE7-4D18-8BC0-A784B2252D16}"/>
              </a:ext>
            </a:extLst>
          </p:cNvPr>
          <p:cNvGraphicFramePr>
            <a:graphicFrameLocks noGrp="1"/>
          </p:cNvGraphicFramePr>
          <p:nvPr>
            <p:extLst>
              <p:ext uri="{D42A27DB-BD31-4B8C-83A1-F6EECF244321}">
                <p14:modId xmlns:p14="http://schemas.microsoft.com/office/powerpoint/2010/main" val="120138777"/>
              </p:ext>
            </p:extLst>
          </p:nvPr>
        </p:nvGraphicFramePr>
        <p:xfrm>
          <a:off x="108214" y="5512245"/>
          <a:ext cx="12083786" cy="189611"/>
        </p:xfrm>
        <a:graphic>
          <a:graphicData uri="http://schemas.openxmlformats.org/drawingml/2006/table">
            <a:tbl>
              <a:tblPr firstRow="1" firstCol="1" bandRow="1">
                <a:tableStyleId>{5C22544A-7EE6-4342-B048-85BDC9FD1C3A}</a:tableStyleId>
              </a:tblPr>
              <a:tblGrid>
                <a:gridCol w="12083786">
                  <a:extLst>
                    <a:ext uri="{9D8B030D-6E8A-4147-A177-3AD203B41FA5}">
                      <a16:colId xmlns:a16="http://schemas.microsoft.com/office/drawing/2014/main" val="4060676655"/>
                    </a:ext>
                  </a:extLst>
                </a:gridCol>
              </a:tblGrid>
              <a:tr h="0">
                <a:tc>
                  <a:txBody>
                    <a:bodyPr/>
                    <a:lstStyle/>
                    <a:p>
                      <a:pPr algn="l">
                        <a:lnSpc>
                          <a:spcPct val="107000"/>
                        </a:lnSpc>
                        <a:spcAft>
                          <a:spcPts val="0"/>
                        </a:spcAft>
                      </a:pPr>
                      <a:r>
                        <a:rPr lang="tr-TR" sz="1200" b="1" dirty="0">
                          <a:solidFill>
                            <a:srgbClr val="C00000"/>
                          </a:solidFill>
                          <a:effectLst/>
                          <a:latin typeface="Garamond" panose="02020404030301010803" pitchFamily="18" charset="0"/>
                        </a:rPr>
                        <a:t>RAKAMLARLA BİR SİGORTALI İÇİN 30 GÜNLÜK DESTEK TUTARI  (2025 Yılı Brüt Asgari Ücretine Göre)</a:t>
                      </a:r>
                    </a:p>
                  </a:txBody>
                  <a:tcPr marL="58408" marR="58408" marT="0" marB="0">
                    <a:solidFill>
                      <a:schemeClr val="accent6">
                        <a:lumMod val="75000"/>
                        <a:alpha val="42000"/>
                      </a:schemeClr>
                    </a:solidFill>
                  </a:tcPr>
                </a:tc>
                <a:extLst>
                  <a:ext uri="{0D108BD9-81ED-4DB2-BD59-A6C34878D82A}">
                    <a16:rowId xmlns:a16="http://schemas.microsoft.com/office/drawing/2014/main" val="850616689"/>
                  </a:ext>
                </a:extLst>
              </a:tr>
            </a:tbl>
          </a:graphicData>
        </a:graphic>
      </p:graphicFrame>
      <p:sp>
        <p:nvSpPr>
          <p:cNvPr id="13" name="Unvan 1">
            <a:extLst>
              <a:ext uri="{FF2B5EF4-FFF2-40B4-BE49-F238E27FC236}">
                <a16:creationId xmlns:a16="http://schemas.microsoft.com/office/drawing/2014/main" id="{C0C094AE-0893-4412-B9FF-E0B4514EB7D5}"/>
              </a:ext>
            </a:extLst>
          </p:cNvPr>
          <p:cNvSpPr txBox="1">
            <a:spLocks/>
          </p:cNvSpPr>
          <p:nvPr/>
        </p:nvSpPr>
        <p:spPr>
          <a:xfrm>
            <a:off x="3347884" y="59500"/>
            <a:ext cx="8812271" cy="701158"/>
          </a:xfrm>
          <a:prstGeom prst="rect">
            <a:avLst/>
          </a:prstGeom>
        </p:spPr>
        <p:txBody>
          <a:bodyPr vert="horz" lIns="91440" tIns="45720" rIns="91440" bIns="45720" rtlCol="0" anchor="ctr">
            <a:noAutofit/>
          </a:bodyPr>
          <a:lstStyle>
            <a:lvl1pPr algn="r">
              <a:lnSpc>
                <a:spcPct val="90000"/>
              </a:lnSpc>
              <a:spcBef>
                <a:spcPct val="0"/>
              </a:spcBef>
              <a:buNone/>
              <a:defRPr sz="3600" b="1">
                <a:solidFill>
                  <a:schemeClr val="bg1"/>
                </a:solidFill>
                <a:latin typeface="Garamond" panose="02020404030301010803" pitchFamily="18" charset="0"/>
                <a:ea typeface="+mj-ea"/>
                <a:cs typeface="+mj-cs"/>
              </a:defRPr>
            </a:lvl1pPr>
          </a:lstStyle>
          <a:p>
            <a:r>
              <a:rPr lang="tr-TR" sz="2800" dirty="0"/>
              <a:t> İş Sağlığı ve Güvenliği Hizmetlerinin Desteklenmesi</a:t>
            </a:r>
          </a:p>
        </p:txBody>
      </p:sp>
      <p:graphicFrame>
        <p:nvGraphicFramePr>
          <p:cNvPr id="10" name="Tablo 9">
            <a:extLst>
              <a:ext uri="{FF2B5EF4-FFF2-40B4-BE49-F238E27FC236}">
                <a16:creationId xmlns:a16="http://schemas.microsoft.com/office/drawing/2014/main" id="{C47D83D7-90C6-4175-A8F2-B36B67DDA279}"/>
              </a:ext>
            </a:extLst>
          </p:cNvPr>
          <p:cNvGraphicFramePr>
            <a:graphicFrameLocks noGrp="1"/>
          </p:cNvGraphicFramePr>
          <p:nvPr>
            <p:extLst>
              <p:ext uri="{D42A27DB-BD31-4B8C-83A1-F6EECF244321}">
                <p14:modId xmlns:p14="http://schemas.microsoft.com/office/powerpoint/2010/main" val="665492234"/>
              </p:ext>
            </p:extLst>
          </p:nvPr>
        </p:nvGraphicFramePr>
        <p:xfrm>
          <a:off x="108058" y="3436395"/>
          <a:ext cx="12078852" cy="248178"/>
        </p:xfrm>
        <a:graphic>
          <a:graphicData uri="http://schemas.openxmlformats.org/drawingml/2006/table">
            <a:tbl>
              <a:tblPr firstRow="1" firstCol="1" bandRow="1">
                <a:tableStyleId>{5C22544A-7EE6-4342-B048-85BDC9FD1C3A}</a:tableStyleId>
              </a:tblPr>
              <a:tblGrid>
                <a:gridCol w="12078852">
                  <a:extLst>
                    <a:ext uri="{9D8B030D-6E8A-4147-A177-3AD203B41FA5}">
                      <a16:colId xmlns:a16="http://schemas.microsoft.com/office/drawing/2014/main" val="4060676655"/>
                    </a:ext>
                  </a:extLst>
                </a:gridCol>
              </a:tblGrid>
              <a:tr h="248178">
                <a:tc>
                  <a:txBody>
                    <a:bodyPr/>
                    <a:lstStyle/>
                    <a:p>
                      <a:pPr algn="l">
                        <a:lnSpc>
                          <a:spcPct val="107000"/>
                        </a:lnSpc>
                        <a:spcAft>
                          <a:spcPts val="0"/>
                        </a:spcAft>
                      </a:pPr>
                      <a:r>
                        <a:rPr lang="tr-TR" sz="1200" b="1" dirty="0">
                          <a:solidFill>
                            <a:srgbClr val="C00000"/>
                          </a:solidFill>
                          <a:effectLst/>
                          <a:latin typeface="Garamond" panose="02020404030301010803" pitchFamily="18" charset="0"/>
                        </a:rPr>
                        <a:t>NOTLAR</a:t>
                      </a:r>
                      <a:endParaRPr lang="tr-TR" sz="1200" b="1" dirty="0">
                        <a:solidFill>
                          <a:srgbClr val="C0000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8408" marR="58408" marT="0" marB="0">
                    <a:solidFill>
                      <a:schemeClr val="accent6">
                        <a:lumMod val="75000"/>
                        <a:alpha val="42000"/>
                      </a:schemeClr>
                    </a:solidFill>
                  </a:tcPr>
                </a:tc>
                <a:extLst>
                  <a:ext uri="{0D108BD9-81ED-4DB2-BD59-A6C34878D82A}">
                    <a16:rowId xmlns:a16="http://schemas.microsoft.com/office/drawing/2014/main" val="850616689"/>
                  </a:ext>
                </a:extLst>
              </a:tr>
            </a:tbl>
          </a:graphicData>
        </a:graphic>
      </p:graphicFrame>
      <p:sp>
        <p:nvSpPr>
          <p:cNvPr id="11" name="Dikdörtgen 10">
            <a:extLst>
              <a:ext uri="{FF2B5EF4-FFF2-40B4-BE49-F238E27FC236}">
                <a16:creationId xmlns:a16="http://schemas.microsoft.com/office/drawing/2014/main" id="{6B4A2301-606B-41B5-80F1-8A5B985FDCBD}"/>
              </a:ext>
            </a:extLst>
          </p:cNvPr>
          <p:cNvSpPr/>
          <p:nvPr/>
        </p:nvSpPr>
        <p:spPr>
          <a:xfrm>
            <a:off x="112183" y="3655069"/>
            <a:ext cx="12065069" cy="1862048"/>
          </a:xfrm>
          <a:prstGeom prst="rect">
            <a:avLst/>
          </a:prstGeom>
          <a:solidFill>
            <a:schemeClr val="accent5">
              <a:lumMod val="20000"/>
              <a:lumOff val="80000"/>
            </a:schemeClr>
          </a:solidFill>
        </p:spPr>
        <p:txBody>
          <a:bodyPr wrap="square">
            <a:spAutoFit/>
          </a:bodyPr>
          <a:lstStyle/>
          <a:p>
            <a:pPr algn="just"/>
            <a:r>
              <a:rPr lang="tr-TR" sz="1150" b="1" dirty="0">
                <a:solidFill>
                  <a:srgbClr val="C00000"/>
                </a:solidFill>
                <a:latin typeface="Garamond" panose="02020404030301010803" pitchFamily="18" charset="0"/>
              </a:rPr>
              <a:t>Destek</a:t>
            </a:r>
            <a:r>
              <a:rPr lang="tr-TR" sz="1150" dirty="0">
                <a:solidFill>
                  <a:srgbClr val="002060"/>
                </a:solidFill>
                <a:latin typeface="Garamond" panose="02020404030301010803" pitchFamily="18" charset="0"/>
              </a:rPr>
              <a:t> </a:t>
            </a:r>
            <a:r>
              <a:rPr lang="tr-TR" sz="1150" b="1" dirty="0">
                <a:solidFill>
                  <a:srgbClr val="C00000"/>
                </a:solidFill>
                <a:latin typeface="Garamond" panose="02020404030301010803" pitchFamily="18" charset="0"/>
              </a:rPr>
              <a:t>ödemelerine ilişkin başvurular;</a:t>
            </a:r>
          </a:p>
          <a:p>
            <a:pPr marL="268288" indent="-268288" algn="just">
              <a:buFont typeface="Wingdings" panose="05000000000000000000" pitchFamily="2" charset="2"/>
              <a:buChar char=""/>
            </a:pPr>
            <a:r>
              <a:rPr lang="tr-TR" sz="1150" dirty="0">
                <a:solidFill>
                  <a:srgbClr val="002060"/>
                </a:solidFill>
                <a:latin typeface="Garamond" panose="02020404030301010803" pitchFamily="18" charset="0"/>
              </a:rPr>
              <a:t>Ocak, Şubat ve Mart ayları için Nisan ayının sonuna kadar,</a:t>
            </a:r>
          </a:p>
          <a:p>
            <a:pPr marL="268288" indent="-268288" algn="just">
              <a:buFont typeface="Wingdings" panose="05000000000000000000" pitchFamily="2" charset="2"/>
              <a:buChar char=""/>
            </a:pPr>
            <a:r>
              <a:rPr lang="tr-TR" sz="1150" dirty="0">
                <a:solidFill>
                  <a:srgbClr val="002060"/>
                </a:solidFill>
                <a:latin typeface="Garamond" panose="02020404030301010803" pitchFamily="18" charset="0"/>
              </a:rPr>
              <a:t>Nisan, Mayıs ve Haziran ayları için Temmuz ayının sonuna kadar,</a:t>
            </a:r>
          </a:p>
          <a:p>
            <a:pPr marL="268288" indent="-268288" algn="just">
              <a:buFont typeface="Wingdings" panose="05000000000000000000" pitchFamily="2" charset="2"/>
              <a:buChar char=""/>
            </a:pPr>
            <a:r>
              <a:rPr lang="tr-TR" sz="1150" dirty="0">
                <a:solidFill>
                  <a:srgbClr val="002060"/>
                </a:solidFill>
                <a:latin typeface="Garamond" panose="02020404030301010803" pitchFamily="18" charset="0"/>
              </a:rPr>
              <a:t>Temmuz, Ağustos ve Eylül ayları için Ekim ayının sonuna kadar,</a:t>
            </a:r>
          </a:p>
          <a:p>
            <a:pPr marL="268288" indent="-268288" algn="just">
              <a:buFont typeface="Wingdings" panose="05000000000000000000" pitchFamily="2" charset="2"/>
              <a:buChar char=""/>
            </a:pPr>
            <a:r>
              <a:rPr lang="tr-TR" sz="1150" dirty="0">
                <a:solidFill>
                  <a:srgbClr val="002060"/>
                </a:solidFill>
                <a:latin typeface="Garamond" panose="02020404030301010803" pitchFamily="18" charset="0"/>
              </a:rPr>
              <a:t>Ekim, Kasım ve Aralık ayları için izleyen yılın Ocak ayının sonuna kadar yapılır.</a:t>
            </a:r>
          </a:p>
          <a:p>
            <a:pPr algn="just"/>
            <a:r>
              <a:rPr lang="tr-TR" sz="1150" b="1" dirty="0">
                <a:solidFill>
                  <a:srgbClr val="C00000"/>
                </a:solidFill>
                <a:latin typeface="Garamond" panose="02020404030301010803" pitchFamily="18" charset="0"/>
              </a:rPr>
              <a:t>Ödemeler: </a:t>
            </a:r>
          </a:p>
          <a:p>
            <a:pPr marL="268288" indent="-268288" algn="just">
              <a:buFont typeface="Wingdings" panose="05000000000000000000" pitchFamily="2" charset="2"/>
              <a:buChar char=""/>
            </a:pPr>
            <a:r>
              <a:rPr lang="tr-TR" sz="1150" dirty="0">
                <a:solidFill>
                  <a:srgbClr val="002060"/>
                </a:solidFill>
                <a:latin typeface="Garamond" panose="02020404030301010803" pitchFamily="18" charset="0"/>
              </a:rPr>
              <a:t>Birinci dönem destek ödemeleri Ocak, Şubat ve Mart ayları için Mayıs ayının sonunda,</a:t>
            </a:r>
          </a:p>
          <a:p>
            <a:pPr marL="268288" indent="-268288" algn="just">
              <a:buFont typeface="Wingdings" panose="05000000000000000000" pitchFamily="2" charset="2"/>
              <a:buChar char=""/>
            </a:pPr>
            <a:r>
              <a:rPr lang="tr-TR" sz="1150" dirty="0">
                <a:solidFill>
                  <a:srgbClr val="002060"/>
                </a:solidFill>
                <a:latin typeface="Garamond" panose="02020404030301010803" pitchFamily="18" charset="0"/>
              </a:rPr>
              <a:t>İkinci dönem destek ödemeleri Nisan, Mayıs ve Haziran ayları için Ağustos ayının sonunda,</a:t>
            </a:r>
          </a:p>
          <a:p>
            <a:pPr marL="268288" indent="-268288" algn="just">
              <a:buFont typeface="Wingdings" panose="05000000000000000000" pitchFamily="2" charset="2"/>
              <a:buChar char=""/>
            </a:pPr>
            <a:r>
              <a:rPr lang="tr-TR" sz="1150" dirty="0">
                <a:solidFill>
                  <a:srgbClr val="002060"/>
                </a:solidFill>
                <a:latin typeface="Garamond" panose="02020404030301010803" pitchFamily="18" charset="0"/>
              </a:rPr>
              <a:t>Üçüncü dönem destek ödemeleri Temmuz, Ağustos ve Eylül ayları için Kasım ayının sonunda,</a:t>
            </a:r>
          </a:p>
          <a:p>
            <a:pPr marL="268288" indent="-268288" algn="just">
              <a:buFont typeface="Wingdings" panose="05000000000000000000" pitchFamily="2" charset="2"/>
              <a:buChar char=""/>
            </a:pPr>
            <a:r>
              <a:rPr lang="tr-TR" sz="1150" dirty="0">
                <a:solidFill>
                  <a:srgbClr val="002060"/>
                </a:solidFill>
                <a:latin typeface="Garamond" panose="02020404030301010803" pitchFamily="18" charset="0"/>
              </a:rPr>
              <a:t>Dördüncü dönem destek ödemeleri Ekim, Kasım ve Aralık ayları için izleyen yılın Şubat ayının sonunda gerçekleştirilir.</a:t>
            </a:r>
          </a:p>
        </p:txBody>
      </p:sp>
    </p:spTree>
    <p:extLst>
      <p:ext uri="{BB962C8B-B14F-4D97-AF65-F5344CB8AC3E}">
        <p14:creationId xmlns:p14="http://schemas.microsoft.com/office/powerpoint/2010/main" val="20321109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İçerik Yer Tutucusu 2"/>
          <p:cNvSpPr>
            <a:spLocks noGrp="1"/>
          </p:cNvSpPr>
          <p:nvPr>
            <p:ph idx="1"/>
          </p:nvPr>
        </p:nvSpPr>
        <p:spPr>
          <a:xfrm>
            <a:off x="246480" y="862642"/>
            <a:ext cx="11490595" cy="5477773"/>
          </a:xfrm>
        </p:spPr>
        <p:txBody>
          <a:bodyPr>
            <a:noAutofit/>
          </a:bodyPr>
          <a:lstStyle/>
          <a:p>
            <a:pPr marL="288925" lvl="3" indent="0" algn="just">
              <a:lnSpc>
                <a:spcPct val="100000"/>
              </a:lnSpc>
              <a:spcBef>
                <a:spcPts val="0"/>
              </a:spcBef>
              <a:spcAft>
                <a:spcPts val="600"/>
              </a:spcAft>
              <a:buClr>
                <a:srgbClr val="5B9BD5"/>
              </a:buClr>
              <a:buSzPct val="100000"/>
              <a:buNone/>
            </a:pPr>
            <a:r>
              <a:rPr lang="tr-TR" sz="2200" dirty="0">
                <a:solidFill>
                  <a:srgbClr val="002060"/>
                </a:solidFill>
                <a:latin typeface="Garamond" panose="02020404030301010803" pitchFamily="18" charset="0"/>
                <a:cs typeface="Times New Roman"/>
              </a:rPr>
              <a:t>Halihazırda uygulaması devam eden toplam </a:t>
            </a:r>
            <a:r>
              <a:rPr lang="tr-TR" sz="2200" b="1" dirty="0">
                <a:solidFill>
                  <a:srgbClr val="002060"/>
                </a:solidFill>
                <a:latin typeface="Garamond" panose="02020404030301010803" pitchFamily="18" charset="0"/>
                <a:cs typeface="Times New Roman"/>
              </a:rPr>
              <a:t>15 adet </a:t>
            </a:r>
            <a:r>
              <a:rPr lang="tr-TR" sz="2200" dirty="0">
                <a:solidFill>
                  <a:srgbClr val="002060"/>
                </a:solidFill>
                <a:latin typeface="Garamond" panose="02020404030301010803" pitchFamily="18" charset="0"/>
                <a:cs typeface="Times New Roman"/>
              </a:rPr>
              <a:t>sigorta primi teşviki bulunmaktadır. Bunların 13’ü 4/a sigortalı çalıştıran işyerlerine, 2’si 4/b sigortalılarına yöneliktir.</a:t>
            </a:r>
          </a:p>
          <a:p>
            <a:pPr marL="288925" lvl="3" indent="0" algn="just">
              <a:lnSpc>
                <a:spcPct val="100000"/>
              </a:lnSpc>
              <a:spcBef>
                <a:spcPts val="600"/>
              </a:spcBef>
              <a:buClr>
                <a:srgbClr val="5B9BD5"/>
              </a:buClr>
              <a:buSzPct val="100000"/>
              <a:buNone/>
            </a:pPr>
            <a:r>
              <a:rPr lang="tr-TR" sz="2200" dirty="0">
                <a:solidFill>
                  <a:srgbClr val="002060"/>
                </a:solidFill>
                <a:latin typeface="Garamond" panose="02020404030301010803" pitchFamily="18" charset="0"/>
                <a:cs typeface="Times New Roman"/>
              </a:rPr>
              <a:t>Bu teşvikler şunlardır:</a:t>
            </a:r>
          </a:p>
          <a:p>
            <a:pPr marL="1165225" lvl="3" indent="-268288" algn="just">
              <a:lnSpc>
                <a:spcPct val="100000"/>
              </a:lnSpc>
              <a:spcBef>
                <a:spcPts val="0"/>
              </a:spcBef>
              <a:buClr>
                <a:srgbClr val="5B9BD5"/>
              </a:buClr>
              <a:buSzPct val="100000"/>
              <a:buFont typeface="Wingdings" panose="05000000000000000000" pitchFamily="2" charset="2"/>
              <a:buChar char="ü"/>
            </a:pPr>
            <a:r>
              <a:rPr lang="tr-TR" sz="1700" dirty="0">
                <a:solidFill>
                  <a:srgbClr val="002060"/>
                </a:solidFill>
                <a:latin typeface="Garamond" panose="02020404030301010803" pitchFamily="18" charset="0"/>
                <a:cs typeface="Times New Roman"/>
              </a:rPr>
              <a:t>Malullük, Yaşlılık ve Ölüm Sigortası İşveren Hissesinden 4 Puan İndirim</a:t>
            </a:r>
          </a:p>
          <a:p>
            <a:pPr marL="1165225" lvl="3" indent="-268288" algn="just">
              <a:lnSpc>
                <a:spcPct val="100000"/>
              </a:lnSpc>
              <a:spcBef>
                <a:spcPts val="0"/>
              </a:spcBef>
              <a:buClr>
                <a:srgbClr val="5B9BD5"/>
              </a:buClr>
              <a:buSzPct val="100000"/>
              <a:buFont typeface="Wingdings" panose="05000000000000000000" pitchFamily="2" charset="2"/>
              <a:buChar char="ü"/>
            </a:pPr>
            <a:r>
              <a:rPr lang="tr-TR" sz="1700" dirty="0">
                <a:solidFill>
                  <a:srgbClr val="002060"/>
                </a:solidFill>
                <a:latin typeface="Garamond" panose="02020404030301010803" pitchFamily="18" charset="0"/>
                <a:cs typeface="Times New Roman"/>
              </a:rPr>
              <a:t>Yurtdışına Götürülen/Gönderilen Sigortalılar İçin Uygulanan 5 Puan İndirim</a:t>
            </a:r>
          </a:p>
          <a:p>
            <a:pPr marL="1165225" lvl="3" indent="-268288" algn="just">
              <a:lnSpc>
                <a:spcPct val="100000"/>
              </a:lnSpc>
              <a:spcBef>
                <a:spcPts val="0"/>
              </a:spcBef>
              <a:buClr>
                <a:srgbClr val="5B9BD5"/>
              </a:buClr>
              <a:buSzPct val="100000"/>
              <a:buFont typeface="Wingdings" panose="05000000000000000000" pitchFamily="2" charset="2"/>
              <a:buChar char="ü"/>
            </a:pPr>
            <a:r>
              <a:rPr lang="tr-TR" sz="1700" dirty="0">
                <a:solidFill>
                  <a:srgbClr val="002060"/>
                </a:solidFill>
                <a:latin typeface="Garamond" panose="02020404030301010803" pitchFamily="18" charset="0"/>
                <a:cs typeface="Times New Roman"/>
              </a:rPr>
              <a:t>4/b (</a:t>
            </a:r>
            <a:r>
              <a:rPr lang="tr-TR" sz="1700" dirty="0" err="1">
                <a:solidFill>
                  <a:srgbClr val="002060"/>
                </a:solidFill>
                <a:latin typeface="Garamond" panose="02020404030301010803" pitchFamily="18" charset="0"/>
                <a:cs typeface="Times New Roman"/>
              </a:rPr>
              <a:t>Bağ-Kur</a:t>
            </a:r>
            <a:r>
              <a:rPr lang="tr-TR" sz="1700" dirty="0">
                <a:solidFill>
                  <a:srgbClr val="002060"/>
                </a:solidFill>
                <a:latin typeface="Garamond" panose="02020404030301010803" pitchFamily="18" charset="0"/>
                <a:cs typeface="Times New Roman"/>
              </a:rPr>
              <a:t>) 5 Puan İndirim</a:t>
            </a:r>
          </a:p>
          <a:p>
            <a:pPr marL="1165225" lvl="3" indent="-268288" algn="just">
              <a:lnSpc>
                <a:spcPct val="100000"/>
              </a:lnSpc>
              <a:spcBef>
                <a:spcPts val="0"/>
              </a:spcBef>
              <a:buClr>
                <a:srgbClr val="5B9BD5"/>
              </a:buClr>
              <a:buSzPct val="100000"/>
              <a:buFont typeface="Wingdings" panose="05000000000000000000" pitchFamily="2" charset="2"/>
              <a:buChar char="ü"/>
            </a:pPr>
            <a:r>
              <a:rPr lang="tr-TR" sz="1700" dirty="0">
                <a:solidFill>
                  <a:srgbClr val="002060"/>
                </a:solidFill>
                <a:latin typeface="Garamond" panose="02020404030301010803" pitchFamily="18" charset="0"/>
                <a:cs typeface="Times New Roman"/>
              </a:rPr>
              <a:t>Genç Girişimci Teşviki</a:t>
            </a:r>
          </a:p>
          <a:p>
            <a:pPr marL="1165225" lvl="3" indent="-268288" algn="just">
              <a:lnSpc>
                <a:spcPct val="100000"/>
              </a:lnSpc>
              <a:spcBef>
                <a:spcPts val="0"/>
              </a:spcBef>
              <a:buClr>
                <a:srgbClr val="5B9BD5"/>
              </a:buClr>
              <a:buSzPct val="100000"/>
              <a:buFont typeface="Wingdings" panose="05000000000000000000" pitchFamily="2" charset="2"/>
              <a:buChar char="ü"/>
            </a:pPr>
            <a:r>
              <a:rPr lang="tr-TR" sz="1700" dirty="0">
                <a:solidFill>
                  <a:srgbClr val="002060"/>
                </a:solidFill>
                <a:latin typeface="Garamond" panose="02020404030301010803" pitchFamily="18" charset="0"/>
                <a:cs typeface="Times New Roman"/>
              </a:rPr>
              <a:t>Yatırımlarda Devlet Yardımları Hakkında Kararlar Uyarınca Uygulanan Teşvik </a:t>
            </a:r>
          </a:p>
          <a:p>
            <a:pPr marL="1165225" lvl="3" indent="-268288" algn="just">
              <a:lnSpc>
                <a:spcPct val="100000"/>
              </a:lnSpc>
              <a:spcBef>
                <a:spcPts val="0"/>
              </a:spcBef>
              <a:buClr>
                <a:srgbClr val="5B9BD5"/>
              </a:buClr>
              <a:buSzPct val="100000"/>
              <a:buFont typeface="Wingdings" panose="05000000000000000000" pitchFamily="2" charset="2"/>
              <a:buChar char="ü"/>
            </a:pPr>
            <a:r>
              <a:rPr lang="tr-TR" sz="1700" dirty="0">
                <a:solidFill>
                  <a:srgbClr val="002060"/>
                </a:solidFill>
                <a:latin typeface="Garamond" panose="02020404030301010803" pitchFamily="18" charset="0"/>
                <a:cs typeface="Times New Roman"/>
              </a:rPr>
              <a:t>Asgari Ücret Desteği</a:t>
            </a:r>
          </a:p>
          <a:p>
            <a:pPr marL="1165225" lvl="3" indent="-268288" algn="just">
              <a:lnSpc>
                <a:spcPct val="100000"/>
              </a:lnSpc>
              <a:spcBef>
                <a:spcPts val="0"/>
              </a:spcBef>
              <a:buClr>
                <a:srgbClr val="5B9BD5"/>
              </a:buClr>
              <a:buSzPct val="100000"/>
              <a:buFont typeface="Wingdings" panose="05000000000000000000" pitchFamily="2" charset="2"/>
              <a:buChar char="ü"/>
            </a:pPr>
            <a:r>
              <a:rPr lang="tr-TR" sz="1700" dirty="0">
                <a:solidFill>
                  <a:srgbClr val="002060"/>
                </a:solidFill>
                <a:latin typeface="Garamond" panose="02020404030301010803" pitchFamily="18" charset="0"/>
                <a:cs typeface="Times New Roman"/>
              </a:rPr>
              <a:t>İşsizlik Ödeneği Alanların İstihdamı Halinde Uygulanan Prim Teşviki</a:t>
            </a:r>
          </a:p>
          <a:p>
            <a:pPr marL="1165225" lvl="3" indent="-268288" algn="just">
              <a:lnSpc>
                <a:spcPct val="100000"/>
              </a:lnSpc>
              <a:spcBef>
                <a:spcPts val="0"/>
              </a:spcBef>
              <a:buClr>
                <a:srgbClr val="5B9BD5"/>
              </a:buClr>
              <a:buSzPct val="100000"/>
              <a:buFont typeface="Wingdings" panose="05000000000000000000" pitchFamily="2" charset="2"/>
              <a:buChar char="ü"/>
            </a:pPr>
            <a:r>
              <a:rPr lang="tr-TR" sz="1700" dirty="0">
                <a:solidFill>
                  <a:srgbClr val="002060"/>
                </a:solidFill>
                <a:latin typeface="Garamond" panose="02020404030301010803" pitchFamily="18" charset="0"/>
                <a:cs typeface="Times New Roman"/>
              </a:rPr>
              <a:t>Çok Tehlikeli Sınıfta Yer Alan İşyerleri İçin İşsizlik Sigortası Primi Teşviki</a:t>
            </a:r>
          </a:p>
          <a:p>
            <a:pPr marL="1165225" lvl="3" indent="-268288" algn="just">
              <a:lnSpc>
                <a:spcPct val="100000"/>
              </a:lnSpc>
              <a:spcBef>
                <a:spcPts val="0"/>
              </a:spcBef>
              <a:buClr>
                <a:srgbClr val="5B9BD5"/>
              </a:buClr>
              <a:buSzPct val="100000"/>
              <a:buFont typeface="Wingdings" panose="05000000000000000000" pitchFamily="2" charset="2"/>
              <a:buChar char="ü"/>
            </a:pPr>
            <a:r>
              <a:rPr lang="tr-TR" sz="1700" dirty="0">
                <a:solidFill>
                  <a:srgbClr val="002060"/>
                </a:solidFill>
                <a:latin typeface="Garamond" panose="02020404030301010803" pitchFamily="18" charset="0"/>
                <a:cs typeface="Times New Roman"/>
              </a:rPr>
              <a:t>Genç, Kadın ve Mesleki Belge Sahibi Olanların İstihdamına Yönelik Teşvik</a:t>
            </a:r>
          </a:p>
          <a:p>
            <a:pPr marL="1165225" lvl="3" indent="-268288" algn="just">
              <a:lnSpc>
                <a:spcPct val="100000"/>
              </a:lnSpc>
              <a:spcBef>
                <a:spcPts val="0"/>
              </a:spcBef>
              <a:buClr>
                <a:srgbClr val="5B9BD5"/>
              </a:buClr>
              <a:buSzPct val="100000"/>
              <a:buFont typeface="Wingdings" panose="05000000000000000000" pitchFamily="2" charset="2"/>
              <a:buChar char="ü"/>
            </a:pPr>
            <a:r>
              <a:rPr lang="tr-TR" sz="1700" dirty="0">
                <a:solidFill>
                  <a:srgbClr val="002060"/>
                </a:solidFill>
                <a:latin typeface="Garamond" panose="02020404030301010803" pitchFamily="18" charset="0"/>
                <a:cs typeface="Times New Roman"/>
              </a:rPr>
              <a:t>Engelli Sigortalıların İstihdamına Yönelik Teşvik</a:t>
            </a:r>
          </a:p>
          <a:p>
            <a:pPr marL="1165225" lvl="3" indent="-268288" algn="just">
              <a:lnSpc>
                <a:spcPct val="100000"/>
              </a:lnSpc>
              <a:spcBef>
                <a:spcPts val="0"/>
              </a:spcBef>
              <a:buClr>
                <a:srgbClr val="5B9BD5"/>
              </a:buClr>
              <a:buSzPct val="100000"/>
              <a:buFont typeface="Wingdings" panose="05000000000000000000" pitchFamily="2" charset="2"/>
              <a:buChar char="ü"/>
            </a:pPr>
            <a:r>
              <a:rPr lang="tr-TR" sz="1700" dirty="0">
                <a:solidFill>
                  <a:srgbClr val="002060"/>
                </a:solidFill>
                <a:latin typeface="Garamond" panose="02020404030301010803" pitchFamily="18" charset="0"/>
                <a:cs typeface="Times New Roman"/>
              </a:rPr>
              <a:t>Araştırma, Geliştirme ve Tasarım Faaliyetlerine İlişkin Teşvik</a:t>
            </a:r>
          </a:p>
          <a:p>
            <a:pPr marL="1165225" lvl="3" indent="-268288" algn="just">
              <a:lnSpc>
                <a:spcPct val="100000"/>
              </a:lnSpc>
              <a:spcBef>
                <a:spcPts val="0"/>
              </a:spcBef>
              <a:buClr>
                <a:srgbClr val="5B9BD5"/>
              </a:buClr>
              <a:buSzPct val="100000"/>
              <a:buFont typeface="Wingdings" panose="05000000000000000000" pitchFamily="2" charset="2"/>
              <a:buChar char="ü"/>
            </a:pPr>
            <a:r>
              <a:rPr lang="tr-TR" sz="1700" dirty="0">
                <a:solidFill>
                  <a:srgbClr val="002060"/>
                </a:solidFill>
                <a:latin typeface="Garamond" panose="02020404030301010803" pitchFamily="18" charset="0"/>
                <a:cs typeface="Times New Roman"/>
              </a:rPr>
              <a:t>Kültür Yatırımları ve Girişimlerine Yönelik Uygulanan Sigorta Primi Teşviki</a:t>
            </a:r>
          </a:p>
          <a:p>
            <a:pPr marL="1165225" lvl="3" indent="-268288" algn="just">
              <a:lnSpc>
                <a:spcPct val="100000"/>
              </a:lnSpc>
              <a:spcBef>
                <a:spcPts val="0"/>
              </a:spcBef>
              <a:buClr>
                <a:srgbClr val="5B9BD5"/>
              </a:buClr>
              <a:buSzPct val="100000"/>
              <a:buFont typeface="Wingdings" panose="05000000000000000000" pitchFamily="2" charset="2"/>
              <a:buChar char="ü"/>
            </a:pPr>
            <a:r>
              <a:rPr lang="tr-TR" sz="1700" dirty="0">
                <a:solidFill>
                  <a:srgbClr val="002060"/>
                </a:solidFill>
                <a:latin typeface="Garamond" panose="02020404030301010803" pitchFamily="18" charset="0"/>
                <a:cs typeface="Times New Roman"/>
              </a:rPr>
              <a:t>Sosyal Hizmetlerden Faydalanan Kişilerin İstihdamına Yönelik Teşvik</a:t>
            </a:r>
          </a:p>
          <a:p>
            <a:pPr marL="1165225" lvl="3" indent="-268288" algn="just">
              <a:lnSpc>
                <a:spcPct val="100000"/>
              </a:lnSpc>
              <a:spcBef>
                <a:spcPts val="0"/>
              </a:spcBef>
              <a:buClr>
                <a:srgbClr val="5B9BD5"/>
              </a:buClr>
              <a:buSzPct val="100000"/>
              <a:buFont typeface="Wingdings" panose="05000000000000000000" pitchFamily="2" charset="2"/>
              <a:buChar char="ü"/>
            </a:pPr>
            <a:r>
              <a:rPr lang="tr-TR" sz="1700" dirty="0">
                <a:solidFill>
                  <a:srgbClr val="002060"/>
                </a:solidFill>
                <a:latin typeface="Garamond" panose="02020404030301010803" pitchFamily="18" charset="0"/>
                <a:cs typeface="Times New Roman"/>
              </a:rPr>
              <a:t>Sosyal Yardım Alanların İstihdamına Yönelik Teşvik </a:t>
            </a:r>
          </a:p>
          <a:p>
            <a:pPr marL="1165225" lvl="3" indent="-268288" algn="just">
              <a:lnSpc>
                <a:spcPct val="100000"/>
              </a:lnSpc>
              <a:spcBef>
                <a:spcPts val="0"/>
              </a:spcBef>
              <a:buClr>
                <a:srgbClr val="5B9BD5"/>
              </a:buClr>
              <a:buSzPct val="100000"/>
              <a:buFont typeface="Wingdings" panose="05000000000000000000" pitchFamily="2" charset="2"/>
              <a:buChar char="ü"/>
            </a:pPr>
            <a:r>
              <a:rPr lang="tr-TR" sz="1700" dirty="0">
                <a:solidFill>
                  <a:srgbClr val="002060"/>
                </a:solidFill>
                <a:latin typeface="Garamond" panose="02020404030301010803" pitchFamily="18" charset="0"/>
                <a:cs typeface="Times New Roman"/>
              </a:rPr>
              <a:t>İş Sağlığı ve Güvenliği Hizmetlerinin Desteklenmesi Teşviki</a:t>
            </a:r>
          </a:p>
        </p:txBody>
      </p:sp>
      <p:sp>
        <p:nvSpPr>
          <p:cNvPr id="7" name="Unvan 1">
            <a:extLst>
              <a:ext uri="{FF2B5EF4-FFF2-40B4-BE49-F238E27FC236}">
                <a16:creationId xmlns:a16="http://schemas.microsoft.com/office/drawing/2014/main" id="{288D1548-3BB6-46E6-8533-A3884E935A0D}"/>
              </a:ext>
            </a:extLst>
          </p:cNvPr>
          <p:cNvSpPr>
            <a:spLocks noGrp="1"/>
          </p:cNvSpPr>
          <p:nvPr>
            <p:ph type="title"/>
          </p:nvPr>
        </p:nvSpPr>
        <p:spPr>
          <a:xfrm>
            <a:off x="838200" y="177527"/>
            <a:ext cx="11049000" cy="533508"/>
          </a:xfrm>
        </p:spPr>
        <p:txBody>
          <a:bodyPr>
            <a:noAutofit/>
          </a:bodyPr>
          <a:lstStyle/>
          <a:p>
            <a:pPr algn="r"/>
            <a:r>
              <a:rPr lang="tr-TR" sz="3600" b="1" dirty="0">
                <a:solidFill>
                  <a:schemeClr val="bg1"/>
                </a:solidFill>
                <a:latin typeface="Garamond" panose="02020404030301010803" pitchFamily="18" charset="0"/>
              </a:rPr>
              <a:t>Sigorta Primi Teşvikleri</a:t>
            </a:r>
          </a:p>
        </p:txBody>
      </p:sp>
    </p:spTree>
    <p:extLst>
      <p:ext uri="{BB962C8B-B14F-4D97-AF65-F5344CB8AC3E}">
        <p14:creationId xmlns:p14="http://schemas.microsoft.com/office/powerpoint/2010/main" val="21326190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o 6">
            <a:extLst>
              <a:ext uri="{FF2B5EF4-FFF2-40B4-BE49-F238E27FC236}">
                <a16:creationId xmlns:a16="http://schemas.microsoft.com/office/drawing/2014/main" id="{94B8F031-E760-4D26-9D4A-1FCEEE222B34}"/>
              </a:ext>
            </a:extLst>
          </p:cNvPr>
          <p:cNvGraphicFramePr>
            <a:graphicFrameLocks noGrp="1"/>
          </p:cNvGraphicFramePr>
          <p:nvPr>
            <p:extLst>
              <p:ext uri="{D42A27DB-BD31-4B8C-83A1-F6EECF244321}">
                <p14:modId xmlns:p14="http://schemas.microsoft.com/office/powerpoint/2010/main" val="1662073116"/>
              </p:ext>
            </p:extLst>
          </p:nvPr>
        </p:nvGraphicFramePr>
        <p:xfrm>
          <a:off x="106957" y="962309"/>
          <a:ext cx="8042419" cy="518532"/>
        </p:xfrm>
        <a:graphic>
          <a:graphicData uri="http://schemas.openxmlformats.org/drawingml/2006/table">
            <a:tbl>
              <a:tblPr firstRow="1" firstCol="1" bandRow="1">
                <a:tableStyleId>{5C22544A-7EE6-4342-B048-85BDC9FD1C3A}</a:tableStyleId>
              </a:tblPr>
              <a:tblGrid>
                <a:gridCol w="1480837">
                  <a:extLst>
                    <a:ext uri="{9D8B030D-6E8A-4147-A177-3AD203B41FA5}">
                      <a16:colId xmlns:a16="http://schemas.microsoft.com/office/drawing/2014/main" val="1798935961"/>
                    </a:ext>
                  </a:extLst>
                </a:gridCol>
                <a:gridCol w="6561582">
                  <a:extLst>
                    <a:ext uri="{9D8B030D-6E8A-4147-A177-3AD203B41FA5}">
                      <a16:colId xmlns:a16="http://schemas.microsoft.com/office/drawing/2014/main" val="1330910578"/>
                    </a:ext>
                  </a:extLst>
                </a:gridCol>
              </a:tblGrid>
              <a:tr h="518532">
                <a:tc>
                  <a:txBody>
                    <a:bodyPr/>
                    <a:lstStyle/>
                    <a:p>
                      <a:pPr algn="just">
                        <a:lnSpc>
                          <a:spcPct val="107000"/>
                        </a:lnSpc>
                        <a:spcAft>
                          <a:spcPts val="0"/>
                        </a:spcAft>
                      </a:pPr>
                      <a:r>
                        <a:rPr lang="tr-TR" sz="1400" dirty="0">
                          <a:solidFill>
                            <a:srgbClr val="002060"/>
                          </a:solidFill>
                          <a:effectLst/>
                          <a:latin typeface="Garamond" panose="02020404030301010803" pitchFamily="18" charset="0"/>
                        </a:rPr>
                        <a:t>YASAL DAYANAK</a:t>
                      </a:r>
                      <a:endParaRPr lang="tr-TR" sz="1400" dirty="0">
                        <a:solidFill>
                          <a:srgbClr val="00206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7755" marR="57755" marT="0" marB="0" anchor="ctr">
                    <a:solidFill>
                      <a:schemeClr val="accent1">
                        <a:lumMod val="40000"/>
                        <a:lumOff val="60000"/>
                        <a:alpha val="60000"/>
                      </a:schemeClr>
                    </a:solidFill>
                  </a:tcPr>
                </a:tc>
                <a:tc>
                  <a:txBody>
                    <a:bodyPr/>
                    <a:lstStyle/>
                    <a:p>
                      <a:pPr algn="just">
                        <a:lnSpc>
                          <a:spcPct val="107000"/>
                        </a:lnSpc>
                        <a:spcAft>
                          <a:spcPts val="0"/>
                        </a:spcAft>
                      </a:pPr>
                      <a:r>
                        <a:rPr lang="tr-TR" sz="1300" b="1" kern="1200" dirty="0">
                          <a:solidFill>
                            <a:srgbClr val="002060"/>
                          </a:solidFill>
                          <a:effectLst/>
                          <a:latin typeface="Garamond" panose="02020404030301010803" pitchFamily="18" charset="0"/>
                          <a:ea typeface="+mn-ea"/>
                          <a:cs typeface="+mn-cs"/>
                        </a:rPr>
                        <a:t>5510 sayılı Kanun’un 81. maddesinin 1. fıkrasının (ı) bendi, 5510 sayılı Kanun’un geçici 108. maddesi, 2008/93 - 2009/139 - 2011/45 - 2020/1 - 2021/26  - 2021/30 </a:t>
                      </a:r>
                      <a:r>
                        <a:rPr lang="tr-TR" sz="1300" b="1" kern="1200" dirty="0" err="1">
                          <a:solidFill>
                            <a:srgbClr val="002060"/>
                          </a:solidFill>
                          <a:effectLst/>
                          <a:latin typeface="Garamond" panose="02020404030301010803" pitchFamily="18" charset="0"/>
                          <a:ea typeface="+mn-ea"/>
                          <a:cs typeface="+mn-cs"/>
                        </a:rPr>
                        <a:t>No’lu</a:t>
                      </a:r>
                      <a:r>
                        <a:rPr lang="tr-TR" sz="1300" b="1" kern="1200" dirty="0">
                          <a:solidFill>
                            <a:srgbClr val="002060"/>
                          </a:solidFill>
                          <a:effectLst/>
                          <a:latin typeface="Garamond" panose="02020404030301010803" pitchFamily="18" charset="0"/>
                          <a:ea typeface="+mn-ea"/>
                          <a:cs typeface="+mn-cs"/>
                        </a:rPr>
                        <a:t> Genelgeler.</a:t>
                      </a:r>
                    </a:p>
                  </a:txBody>
                  <a:tcPr marL="68580" marR="68580" marT="0" marB="0" anchor="ctr">
                    <a:solidFill>
                      <a:schemeClr val="accent1">
                        <a:tint val="20000"/>
                        <a:alpha val="60000"/>
                      </a:schemeClr>
                    </a:solidFill>
                  </a:tcPr>
                </a:tc>
                <a:extLst>
                  <a:ext uri="{0D108BD9-81ED-4DB2-BD59-A6C34878D82A}">
                    <a16:rowId xmlns:a16="http://schemas.microsoft.com/office/drawing/2014/main" val="4115936388"/>
                  </a:ext>
                </a:extLst>
              </a:tr>
            </a:tbl>
          </a:graphicData>
        </a:graphic>
      </p:graphicFrame>
      <p:graphicFrame>
        <p:nvGraphicFramePr>
          <p:cNvPr id="8" name="Tablo 7">
            <a:extLst>
              <a:ext uri="{FF2B5EF4-FFF2-40B4-BE49-F238E27FC236}">
                <a16:creationId xmlns:a16="http://schemas.microsoft.com/office/drawing/2014/main" id="{29A551B6-369E-4DAF-AAA4-ED3A72B8FC39}"/>
              </a:ext>
            </a:extLst>
          </p:cNvPr>
          <p:cNvGraphicFramePr>
            <a:graphicFrameLocks noGrp="1"/>
          </p:cNvGraphicFramePr>
          <p:nvPr>
            <p:extLst>
              <p:ext uri="{D42A27DB-BD31-4B8C-83A1-F6EECF244321}">
                <p14:modId xmlns:p14="http://schemas.microsoft.com/office/powerpoint/2010/main" val="2663071284"/>
              </p:ext>
            </p:extLst>
          </p:nvPr>
        </p:nvGraphicFramePr>
        <p:xfrm>
          <a:off x="8149376" y="962309"/>
          <a:ext cx="4027720" cy="526282"/>
        </p:xfrm>
        <a:graphic>
          <a:graphicData uri="http://schemas.openxmlformats.org/drawingml/2006/table">
            <a:tbl>
              <a:tblPr firstRow="1" firstCol="1" bandRow="1">
                <a:tableStyleId>{5C22544A-7EE6-4342-B048-85BDC9FD1C3A}</a:tableStyleId>
              </a:tblPr>
              <a:tblGrid>
                <a:gridCol w="1414884">
                  <a:extLst>
                    <a:ext uri="{9D8B030D-6E8A-4147-A177-3AD203B41FA5}">
                      <a16:colId xmlns:a16="http://schemas.microsoft.com/office/drawing/2014/main" val="2643230235"/>
                    </a:ext>
                  </a:extLst>
                </a:gridCol>
                <a:gridCol w="1176823">
                  <a:extLst>
                    <a:ext uri="{9D8B030D-6E8A-4147-A177-3AD203B41FA5}">
                      <a16:colId xmlns:a16="http://schemas.microsoft.com/office/drawing/2014/main" val="1809252406"/>
                    </a:ext>
                  </a:extLst>
                </a:gridCol>
                <a:gridCol w="1436013">
                  <a:extLst>
                    <a:ext uri="{9D8B030D-6E8A-4147-A177-3AD203B41FA5}">
                      <a16:colId xmlns:a16="http://schemas.microsoft.com/office/drawing/2014/main" val="1446942998"/>
                    </a:ext>
                  </a:extLst>
                </a:gridCol>
              </a:tblGrid>
              <a:tr h="314649">
                <a:tc>
                  <a:txBody>
                    <a:bodyPr/>
                    <a:lstStyle/>
                    <a:p>
                      <a:pPr marL="0" algn="ctr" defTabSz="914400" rtl="0" eaLnBrk="1" latinLnBrk="0" hangingPunct="1">
                        <a:lnSpc>
                          <a:spcPct val="107000"/>
                        </a:lnSpc>
                        <a:spcAft>
                          <a:spcPts val="0"/>
                        </a:spcAft>
                      </a:pPr>
                      <a:r>
                        <a:rPr lang="tr-TR" sz="1100" b="1" kern="1200" dirty="0">
                          <a:solidFill>
                            <a:schemeClr val="tx2"/>
                          </a:solidFill>
                          <a:effectLst/>
                          <a:latin typeface="Garamond" panose="02020404030301010803" pitchFamily="18" charset="0"/>
                          <a:ea typeface="+mn-ea"/>
                          <a:cs typeface="+mn-cs"/>
                        </a:rPr>
                        <a:t>BAŞLAMA TARİHİ</a:t>
                      </a:r>
                    </a:p>
                  </a:txBody>
                  <a:tcPr marL="57755" marR="57755" marT="0" marB="0" anchor="ctr">
                    <a:solidFill>
                      <a:schemeClr val="accent6">
                        <a:lumMod val="75000"/>
                        <a:alpha val="60000"/>
                      </a:schemeClr>
                    </a:solidFill>
                  </a:tcPr>
                </a:tc>
                <a:tc>
                  <a:txBody>
                    <a:bodyPr/>
                    <a:lstStyle/>
                    <a:p>
                      <a:pPr marL="0" algn="ctr" defTabSz="914400" rtl="0" eaLnBrk="1" latinLnBrk="0" hangingPunct="1">
                        <a:lnSpc>
                          <a:spcPct val="107000"/>
                        </a:lnSpc>
                        <a:spcAft>
                          <a:spcPts val="0"/>
                        </a:spcAft>
                      </a:pPr>
                      <a:r>
                        <a:rPr lang="tr-TR" sz="1100" b="1" kern="1200" dirty="0">
                          <a:solidFill>
                            <a:schemeClr val="tx2"/>
                          </a:solidFill>
                          <a:effectLst/>
                          <a:latin typeface="Garamond" panose="02020404030301010803" pitchFamily="18" charset="0"/>
                          <a:ea typeface="+mn-ea"/>
                          <a:cs typeface="+mn-cs"/>
                        </a:rPr>
                        <a:t>BİTİŞ TARİHİ</a:t>
                      </a:r>
                    </a:p>
                  </a:txBody>
                  <a:tcPr marL="57755" marR="57755" marT="0" marB="0" anchor="ctr">
                    <a:solidFill>
                      <a:schemeClr val="accent6">
                        <a:lumMod val="75000"/>
                        <a:alpha val="60000"/>
                      </a:schemeClr>
                    </a:solidFill>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tr-TR" sz="1100" b="1" kern="1200" dirty="0">
                          <a:solidFill>
                            <a:schemeClr val="tx2"/>
                          </a:solidFill>
                          <a:effectLst/>
                          <a:latin typeface="Garamond" panose="02020404030301010803" pitchFamily="18" charset="0"/>
                          <a:ea typeface="+mn-ea"/>
                          <a:cs typeface="+mn-cs"/>
                        </a:rPr>
                        <a:t>BELGE KANUN NO</a:t>
                      </a:r>
                    </a:p>
                  </a:txBody>
                  <a:tcPr marL="57755" marR="57755" marT="0" marB="0" anchor="ctr">
                    <a:solidFill>
                      <a:schemeClr val="accent6">
                        <a:lumMod val="75000"/>
                        <a:alpha val="60000"/>
                      </a:schemeClr>
                    </a:solidFill>
                  </a:tcPr>
                </a:tc>
                <a:extLst>
                  <a:ext uri="{0D108BD9-81ED-4DB2-BD59-A6C34878D82A}">
                    <a16:rowId xmlns:a16="http://schemas.microsoft.com/office/drawing/2014/main" val="1774129938"/>
                  </a:ext>
                </a:extLst>
              </a:tr>
              <a:tr h="211633">
                <a:tc>
                  <a:txBody>
                    <a:bodyPr/>
                    <a:lstStyle/>
                    <a:p>
                      <a:pPr algn="ctr">
                        <a:lnSpc>
                          <a:spcPct val="107000"/>
                        </a:lnSpc>
                        <a:spcAft>
                          <a:spcPts val="0"/>
                        </a:spcAft>
                      </a:pPr>
                      <a:r>
                        <a:rPr lang="tr-TR" sz="1200" b="1" kern="1200" dirty="0">
                          <a:solidFill>
                            <a:schemeClr val="tx2"/>
                          </a:solidFill>
                          <a:effectLst/>
                          <a:latin typeface="Garamond" panose="02020404030301010803" pitchFamily="18" charset="0"/>
                          <a:ea typeface="+mn-ea"/>
                          <a:cs typeface="+mn-cs"/>
                        </a:rPr>
                        <a:t>01.10.2008</a:t>
                      </a:r>
                      <a:endParaRPr lang="tr-TR" sz="1200" b="1" dirty="0">
                        <a:solidFill>
                          <a:schemeClr val="tx2"/>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7755" marR="57755" marT="0" marB="0" anchor="ctr">
                    <a:solidFill>
                      <a:schemeClr val="tx2">
                        <a:lumMod val="40000"/>
                        <a:lumOff val="60000"/>
                        <a:alpha val="70000"/>
                      </a:schemeClr>
                    </a:solidFill>
                  </a:tcPr>
                </a:tc>
                <a:tc>
                  <a:txBody>
                    <a:bodyPr/>
                    <a:lstStyle/>
                    <a:p>
                      <a:pPr algn="ctr">
                        <a:lnSpc>
                          <a:spcPct val="107000"/>
                        </a:lnSpc>
                        <a:spcAft>
                          <a:spcPts val="0"/>
                        </a:spcAft>
                      </a:pPr>
                      <a:r>
                        <a:rPr lang="tr-TR" sz="1200" dirty="0">
                          <a:solidFill>
                            <a:schemeClr val="tx2"/>
                          </a:solidFill>
                          <a:effectLst/>
                          <a:latin typeface="Garamond" panose="02020404030301010803" pitchFamily="18" charset="0"/>
                        </a:rPr>
                        <a:t>-</a:t>
                      </a:r>
                      <a:endParaRPr lang="tr-TR" sz="1200" dirty="0">
                        <a:solidFill>
                          <a:schemeClr val="tx2"/>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7755" marR="57755" marT="0" marB="0" anchor="ctr">
                    <a:solidFill>
                      <a:schemeClr val="tx2">
                        <a:lumMod val="40000"/>
                        <a:lumOff val="60000"/>
                        <a:alpha val="70000"/>
                      </a:schemeClr>
                    </a:solidFill>
                  </a:tcPr>
                </a:tc>
                <a:tc>
                  <a:txBody>
                    <a:bodyPr/>
                    <a:lstStyle/>
                    <a:p>
                      <a:pPr algn="ctr">
                        <a:lnSpc>
                          <a:spcPct val="107000"/>
                        </a:lnSpc>
                        <a:spcAft>
                          <a:spcPts val="0"/>
                        </a:spcAft>
                      </a:pPr>
                      <a:r>
                        <a:rPr lang="tr-TR" sz="1200" b="1" dirty="0">
                          <a:solidFill>
                            <a:schemeClr val="tx2"/>
                          </a:solidFill>
                          <a:effectLst/>
                          <a:latin typeface="Garamond" panose="02020404030301010803" pitchFamily="18" charset="0"/>
                          <a:ea typeface="Times New Roman" panose="02020603050405020304" pitchFamily="18" charset="0"/>
                          <a:cs typeface="Times New Roman" panose="02020603050405020304" pitchFamily="18" charset="0"/>
                        </a:rPr>
                        <a:t>5510</a:t>
                      </a:r>
                    </a:p>
                  </a:txBody>
                  <a:tcPr marL="57755" marR="57755" marT="0" marB="0" anchor="ctr">
                    <a:solidFill>
                      <a:schemeClr val="tx2">
                        <a:lumMod val="40000"/>
                        <a:lumOff val="60000"/>
                        <a:alpha val="70000"/>
                      </a:schemeClr>
                    </a:solidFill>
                  </a:tcPr>
                </a:tc>
                <a:extLst>
                  <a:ext uri="{0D108BD9-81ED-4DB2-BD59-A6C34878D82A}">
                    <a16:rowId xmlns:a16="http://schemas.microsoft.com/office/drawing/2014/main" val="1721715383"/>
                  </a:ext>
                </a:extLst>
              </a:tr>
            </a:tbl>
          </a:graphicData>
        </a:graphic>
      </p:graphicFrame>
      <p:graphicFrame>
        <p:nvGraphicFramePr>
          <p:cNvPr id="9" name="Tablo 8">
            <a:extLst>
              <a:ext uri="{FF2B5EF4-FFF2-40B4-BE49-F238E27FC236}">
                <a16:creationId xmlns:a16="http://schemas.microsoft.com/office/drawing/2014/main" id="{56FA61AA-8E4C-4BF6-B30B-2780B98F4139}"/>
              </a:ext>
            </a:extLst>
          </p:cNvPr>
          <p:cNvGraphicFramePr>
            <a:graphicFrameLocks noGrp="1"/>
          </p:cNvGraphicFramePr>
          <p:nvPr>
            <p:extLst>
              <p:ext uri="{D42A27DB-BD31-4B8C-83A1-F6EECF244321}">
                <p14:modId xmlns:p14="http://schemas.microsoft.com/office/powerpoint/2010/main" val="767324066"/>
              </p:ext>
            </p:extLst>
          </p:nvPr>
        </p:nvGraphicFramePr>
        <p:xfrm>
          <a:off x="93309" y="1671448"/>
          <a:ext cx="12074167" cy="629285"/>
        </p:xfrm>
        <a:graphic>
          <a:graphicData uri="http://schemas.openxmlformats.org/drawingml/2006/table">
            <a:tbl>
              <a:tblPr firstRow="1" firstCol="1" bandRow="1">
                <a:tableStyleId>{5C22544A-7EE6-4342-B048-85BDC9FD1C3A}</a:tableStyleId>
              </a:tblPr>
              <a:tblGrid>
                <a:gridCol w="1487024">
                  <a:extLst>
                    <a:ext uri="{9D8B030D-6E8A-4147-A177-3AD203B41FA5}">
                      <a16:colId xmlns:a16="http://schemas.microsoft.com/office/drawing/2014/main" val="1635233704"/>
                    </a:ext>
                  </a:extLst>
                </a:gridCol>
                <a:gridCol w="10587143">
                  <a:extLst>
                    <a:ext uri="{9D8B030D-6E8A-4147-A177-3AD203B41FA5}">
                      <a16:colId xmlns:a16="http://schemas.microsoft.com/office/drawing/2014/main" val="4095596175"/>
                    </a:ext>
                  </a:extLst>
                </a:gridCol>
              </a:tblGrid>
              <a:tr h="592178">
                <a:tc>
                  <a:txBody>
                    <a:bodyPr/>
                    <a:lstStyle/>
                    <a:p>
                      <a:pPr algn="just">
                        <a:lnSpc>
                          <a:spcPct val="107000"/>
                        </a:lnSpc>
                        <a:spcAft>
                          <a:spcPts val="0"/>
                        </a:spcAft>
                      </a:pPr>
                      <a:r>
                        <a:rPr lang="tr-TR" sz="1400" dirty="0">
                          <a:solidFill>
                            <a:srgbClr val="002060"/>
                          </a:solidFill>
                          <a:effectLst/>
                          <a:latin typeface="Garamond" panose="02020404030301010803" pitchFamily="18" charset="0"/>
                        </a:rPr>
                        <a:t>AÇIKLAMA</a:t>
                      </a:r>
                      <a:endParaRPr lang="tr-TR" sz="1400" dirty="0">
                        <a:solidFill>
                          <a:srgbClr val="00206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7755" marR="57755" marT="0" marB="0" anchor="ctr">
                    <a:solidFill>
                      <a:schemeClr val="accent5">
                        <a:lumMod val="20000"/>
                        <a:lumOff val="80000"/>
                      </a:schemeClr>
                    </a:solidFill>
                  </a:tcPr>
                </a:tc>
                <a:tc>
                  <a:txBody>
                    <a:bodyPr/>
                    <a:lstStyle/>
                    <a:p>
                      <a:pPr algn="just">
                        <a:lnSpc>
                          <a:spcPct val="107000"/>
                        </a:lnSpc>
                        <a:spcAft>
                          <a:spcPts val="0"/>
                        </a:spcAft>
                      </a:pPr>
                      <a:r>
                        <a:rPr lang="tr-TR" sz="1300" b="1" kern="1200" dirty="0">
                          <a:solidFill>
                            <a:srgbClr val="002060"/>
                          </a:solidFill>
                          <a:effectLst/>
                          <a:latin typeface="Garamond" panose="02020404030301010803" pitchFamily="18" charset="0"/>
                          <a:ea typeface="+mn-ea"/>
                          <a:cs typeface="+mn-cs"/>
                        </a:rPr>
                        <a:t>Özel sektör işverenlerince çalıştırılan sigortalının prime esas kazancı üzerinden hesaplanan malullük, yaşlılık ve ölüm sigortaları primi işveren hissesinin 4 puanlık kısmına isabet eden tutar Hazine ve Maliye Bakanlığı tarafından karşılanmaktadır. İmalat sektöründe faaliyet gösteren işyerleri için indirim oranı 2026 yılı sonuna kadar 5 puan olarak uygulanacaktır.</a:t>
                      </a:r>
                    </a:p>
                  </a:txBody>
                  <a:tcPr marL="57755" marR="57755" marT="0" marB="0">
                    <a:solidFill>
                      <a:schemeClr val="accent1">
                        <a:tint val="20000"/>
                        <a:alpha val="60000"/>
                      </a:schemeClr>
                    </a:solidFill>
                  </a:tcPr>
                </a:tc>
                <a:extLst>
                  <a:ext uri="{0D108BD9-81ED-4DB2-BD59-A6C34878D82A}">
                    <a16:rowId xmlns:a16="http://schemas.microsoft.com/office/drawing/2014/main" val="2049017253"/>
                  </a:ext>
                </a:extLst>
              </a:tr>
            </a:tbl>
          </a:graphicData>
        </a:graphic>
      </p:graphicFrame>
      <p:graphicFrame>
        <p:nvGraphicFramePr>
          <p:cNvPr id="12" name="Tablo 11">
            <a:extLst>
              <a:ext uri="{FF2B5EF4-FFF2-40B4-BE49-F238E27FC236}">
                <a16:creationId xmlns:a16="http://schemas.microsoft.com/office/drawing/2014/main" id="{9FB24FC3-E54A-4A7A-87EC-7A15AFA3F2F4}"/>
              </a:ext>
            </a:extLst>
          </p:cNvPr>
          <p:cNvGraphicFramePr>
            <a:graphicFrameLocks noGrp="1"/>
          </p:cNvGraphicFramePr>
          <p:nvPr>
            <p:extLst>
              <p:ext uri="{D42A27DB-BD31-4B8C-83A1-F6EECF244321}">
                <p14:modId xmlns:p14="http://schemas.microsoft.com/office/powerpoint/2010/main" val="2185636701"/>
              </p:ext>
            </p:extLst>
          </p:nvPr>
        </p:nvGraphicFramePr>
        <p:xfrm>
          <a:off x="106957" y="2647607"/>
          <a:ext cx="12057746" cy="248178"/>
        </p:xfrm>
        <a:graphic>
          <a:graphicData uri="http://schemas.openxmlformats.org/drawingml/2006/table">
            <a:tbl>
              <a:tblPr firstRow="1" firstCol="1" bandRow="1">
                <a:tableStyleId>{5C22544A-7EE6-4342-B048-85BDC9FD1C3A}</a:tableStyleId>
              </a:tblPr>
              <a:tblGrid>
                <a:gridCol w="12057746">
                  <a:extLst>
                    <a:ext uri="{9D8B030D-6E8A-4147-A177-3AD203B41FA5}">
                      <a16:colId xmlns:a16="http://schemas.microsoft.com/office/drawing/2014/main" val="4060676655"/>
                    </a:ext>
                  </a:extLst>
                </a:gridCol>
              </a:tblGrid>
              <a:tr h="248178">
                <a:tc>
                  <a:txBody>
                    <a:bodyPr/>
                    <a:lstStyle/>
                    <a:p>
                      <a:pPr algn="l">
                        <a:lnSpc>
                          <a:spcPct val="107000"/>
                        </a:lnSpc>
                        <a:spcAft>
                          <a:spcPts val="0"/>
                        </a:spcAft>
                      </a:pPr>
                      <a:r>
                        <a:rPr lang="tr-TR" sz="1200" b="1" dirty="0">
                          <a:solidFill>
                            <a:srgbClr val="C00000"/>
                          </a:solidFill>
                          <a:effectLst/>
                          <a:latin typeface="Garamond" panose="02020404030301010803" pitchFamily="18" charset="0"/>
                        </a:rPr>
                        <a:t>TEŞVİKTEN YARARLANMA ŞARTLARI </a:t>
                      </a:r>
                      <a:endParaRPr lang="tr-TR" sz="1200" b="1" dirty="0">
                        <a:solidFill>
                          <a:srgbClr val="C0000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8408" marR="58408" marT="0" marB="0">
                    <a:solidFill>
                      <a:schemeClr val="accent6">
                        <a:lumMod val="75000"/>
                        <a:alpha val="42000"/>
                      </a:schemeClr>
                    </a:solidFill>
                  </a:tcPr>
                </a:tc>
                <a:extLst>
                  <a:ext uri="{0D108BD9-81ED-4DB2-BD59-A6C34878D82A}">
                    <a16:rowId xmlns:a16="http://schemas.microsoft.com/office/drawing/2014/main" val="850616689"/>
                  </a:ext>
                </a:extLst>
              </a:tr>
            </a:tbl>
          </a:graphicData>
        </a:graphic>
      </p:graphicFrame>
      <p:sp>
        <p:nvSpPr>
          <p:cNvPr id="18" name="Dikdörtgen 17">
            <a:extLst>
              <a:ext uri="{FF2B5EF4-FFF2-40B4-BE49-F238E27FC236}">
                <a16:creationId xmlns:a16="http://schemas.microsoft.com/office/drawing/2014/main" id="{C887CC10-7D33-4EAD-8340-ABAE85981394}"/>
              </a:ext>
            </a:extLst>
          </p:cNvPr>
          <p:cNvSpPr/>
          <p:nvPr/>
        </p:nvSpPr>
        <p:spPr>
          <a:xfrm>
            <a:off x="102409" y="2882351"/>
            <a:ext cx="12057746" cy="1600438"/>
          </a:xfrm>
          <a:prstGeom prst="rect">
            <a:avLst/>
          </a:prstGeom>
          <a:solidFill>
            <a:schemeClr val="accent5">
              <a:lumMod val="20000"/>
              <a:lumOff val="80000"/>
            </a:schemeClr>
          </a:solidFill>
        </p:spPr>
        <p:txBody>
          <a:bodyPr wrap="square">
            <a:spAutoFit/>
          </a:bodyPr>
          <a:lstStyle/>
          <a:p>
            <a:pPr marL="268288" lvl="0" indent="-268288" algn="just">
              <a:buFont typeface="Wingdings" panose="05000000000000000000" pitchFamily="2" charset="2"/>
              <a:buChar char=""/>
            </a:pPr>
            <a:r>
              <a:rPr lang="tr-TR" sz="1400" dirty="0">
                <a:solidFill>
                  <a:srgbClr val="002060"/>
                </a:solidFill>
                <a:latin typeface="Garamond" panose="02020404030301010803" pitchFamily="18" charset="0"/>
              </a:rPr>
              <a:t>Aylık prim ve hizmet belgesinin / muhtasar ve prim hizmet beyannamesinin yasal süresinde verilmesi,</a:t>
            </a:r>
          </a:p>
          <a:p>
            <a:pPr marL="268288" lvl="0" indent="-268288" algn="just">
              <a:buFont typeface="Wingdings" panose="05000000000000000000" pitchFamily="2" charset="2"/>
              <a:buChar char=""/>
            </a:pPr>
            <a:r>
              <a:rPr lang="tr-TR" sz="1400" dirty="0">
                <a:solidFill>
                  <a:srgbClr val="002060"/>
                </a:solidFill>
                <a:latin typeface="Garamond" panose="02020404030301010803" pitchFamily="18" charset="0"/>
              </a:rPr>
              <a:t>Primlerin yasal süresinde ödenmesi,</a:t>
            </a:r>
          </a:p>
          <a:p>
            <a:pPr marL="268288" lvl="0" indent="-268288" algn="just">
              <a:buFont typeface="Wingdings" panose="05000000000000000000" pitchFamily="2" charset="2"/>
              <a:buChar char=""/>
            </a:pPr>
            <a:r>
              <a:rPr lang="tr-TR" sz="1400" dirty="0">
                <a:solidFill>
                  <a:srgbClr val="002060"/>
                </a:solidFill>
                <a:latin typeface="Garamond" panose="02020404030301010803" pitchFamily="18" charset="0"/>
              </a:rPr>
              <a:t>Türkiye genelinde prim, idari para cezası ve bunlara ilişkin gecikme zammı ve cezası borcu bulunmaması (varsa yapılandırılmış/tecil ve taksitlendirilmiş olması ve düzenli ödenmesi),</a:t>
            </a:r>
          </a:p>
          <a:p>
            <a:pPr marL="268288" indent="-268288" algn="just">
              <a:buFont typeface="Wingdings" panose="05000000000000000000" pitchFamily="2" charset="2"/>
              <a:buChar char=""/>
            </a:pPr>
            <a:r>
              <a:rPr lang="tr-TR" sz="1400" dirty="0">
                <a:solidFill>
                  <a:srgbClr val="002060"/>
                </a:solidFill>
                <a:latin typeface="Garamond" panose="02020404030301010803" pitchFamily="18" charset="0"/>
              </a:rPr>
              <a:t>Kayıt dışı sigortalı çalıştırılmaması, sahte sigortalı bildiriminde bulunulmaması,</a:t>
            </a:r>
          </a:p>
          <a:p>
            <a:pPr marL="268288" indent="-268288" algn="just">
              <a:buFont typeface="Wingdings" panose="05000000000000000000" pitchFamily="2" charset="2"/>
              <a:buChar char=""/>
            </a:pPr>
            <a:r>
              <a:rPr lang="tr-TR" sz="1400" dirty="0">
                <a:solidFill>
                  <a:srgbClr val="002060"/>
                </a:solidFill>
                <a:latin typeface="Garamond" panose="02020404030301010803" pitchFamily="18" charset="0"/>
              </a:rPr>
              <a:t>İşyerinin 5335 sayılı Kanunun 30. maddesinin 2. fıkrası kapsamına giren kurum ve kuruluşlara ait olmaması,</a:t>
            </a:r>
          </a:p>
          <a:p>
            <a:pPr marL="268288" indent="-268288" algn="just">
              <a:buFont typeface="Wingdings" panose="05000000000000000000" pitchFamily="2" charset="2"/>
              <a:buChar char=""/>
            </a:pPr>
            <a:r>
              <a:rPr lang="tr-TR" sz="1400" dirty="0">
                <a:solidFill>
                  <a:srgbClr val="002060"/>
                </a:solidFill>
                <a:latin typeface="Garamond" panose="02020404030301010803" pitchFamily="18" charset="0"/>
              </a:rPr>
              <a:t>Yapılan işin 2886, 4734 sayılı Kanunlar ve 4734 sayılı Kanun’un 3. maddesi kapsamında veya uluslararası anlaşmalara istinaden alım ve yapım işlerinden olmaması.</a:t>
            </a:r>
          </a:p>
        </p:txBody>
      </p:sp>
      <p:graphicFrame>
        <p:nvGraphicFramePr>
          <p:cNvPr id="19" name="Tablo 18">
            <a:extLst>
              <a:ext uri="{FF2B5EF4-FFF2-40B4-BE49-F238E27FC236}">
                <a16:creationId xmlns:a16="http://schemas.microsoft.com/office/drawing/2014/main" id="{1A7E520A-AD23-4845-836C-5D5387D8274B}"/>
              </a:ext>
            </a:extLst>
          </p:cNvPr>
          <p:cNvGraphicFramePr>
            <a:graphicFrameLocks noGrp="1"/>
          </p:cNvGraphicFramePr>
          <p:nvPr>
            <p:extLst>
              <p:ext uri="{D42A27DB-BD31-4B8C-83A1-F6EECF244321}">
                <p14:modId xmlns:p14="http://schemas.microsoft.com/office/powerpoint/2010/main" val="3939010390"/>
              </p:ext>
            </p:extLst>
          </p:nvPr>
        </p:nvGraphicFramePr>
        <p:xfrm>
          <a:off x="93310" y="4485714"/>
          <a:ext cx="12078852" cy="248178"/>
        </p:xfrm>
        <a:graphic>
          <a:graphicData uri="http://schemas.openxmlformats.org/drawingml/2006/table">
            <a:tbl>
              <a:tblPr firstRow="1" firstCol="1" bandRow="1">
                <a:tableStyleId>{5C22544A-7EE6-4342-B048-85BDC9FD1C3A}</a:tableStyleId>
              </a:tblPr>
              <a:tblGrid>
                <a:gridCol w="12078852">
                  <a:extLst>
                    <a:ext uri="{9D8B030D-6E8A-4147-A177-3AD203B41FA5}">
                      <a16:colId xmlns:a16="http://schemas.microsoft.com/office/drawing/2014/main" val="4060676655"/>
                    </a:ext>
                  </a:extLst>
                </a:gridCol>
              </a:tblGrid>
              <a:tr h="248178">
                <a:tc>
                  <a:txBody>
                    <a:bodyPr/>
                    <a:lstStyle/>
                    <a:p>
                      <a:pPr algn="l">
                        <a:lnSpc>
                          <a:spcPct val="107000"/>
                        </a:lnSpc>
                        <a:spcAft>
                          <a:spcPts val="0"/>
                        </a:spcAft>
                      </a:pPr>
                      <a:r>
                        <a:rPr lang="tr-TR" sz="1200" b="1" dirty="0">
                          <a:solidFill>
                            <a:srgbClr val="C00000"/>
                          </a:solidFill>
                          <a:effectLst/>
                          <a:latin typeface="Garamond" panose="02020404030301010803" pitchFamily="18" charset="0"/>
                        </a:rPr>
                        <a:t>NOTLAR</a:t>
                      </a:r>
                      <a:endParaRPr lang="tr-TR" sz="1200" b="1" dirty="0">
                        <a:solidFill>
                          <a:srgbClr val="C0000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8408" marR="58408" marT="0" marB="0">
                    <a:solidFill>
                      <a:schemeClr val="accent6">
                        <a:lumMod val="75000"/>
                        <a:alpha val="42000"/>
                      </a:schemeClr>
                    </a:solidFill>
                  </a:tcPr>
                </a:tc>
                <a:extLst>
                  <a:ext uri="{0D108BD9-81ED-4DB2-BD59-A6C34878D82A}">
                    <a16:rowId xmlns:a16="http://schemas.microsoft.com/office/drawing/2014/main" val="850616689"/>
                  </a:ext>
                </a:extLst>
              </a:tr>
            </a:tbl>
          </a:graphicData>
        </a:graphic>
      </p:graphicFrame>
      <p:sp>
        <p:nvSpPr>
          <p:cNvPr id="20" name="Dikdörtgen 19">
            <a:extLst>
              <a:ext uri="{FF2B5EF4-FFF2-40B4-BE49-F238E27FC236}">
                <a16:creationId xmlns:a16="http://schemas.microsoft.com/office/drawing/2014/main" id="{DFEAC37A-C6E0-4EE2-8DB6-AB7473EBF1E7}"/>
              </a:ext>
            </a:extLst>
          </p:cNvPr>
          <p:cNvSpPr/>
          <p:nvPr/>
        </p:nvSpPr>
        <p:spPr>
          <a:xfrm>
            <a:off x="102408" y="4688234"/>
            <a:ext cx="12065069" cy="307777"/>
          </a:xfrm>
          <a:prstGeom prst="rect">
            <a:avLst/>
          </a:prstGeom>
          <a:solidFill>
            <a:schemeClr val="accent5">
              <a:lumMod val="20000"/>
              <a:lumOff val="80000"/>
            </a:schemeClr>
          </a:solidFill>
        </p:spPr>
        <p:txBody>
          <a:bodyPr wrap="square">
            <a:spAutoFit/>
          </a:bodyPr>
          <a:lstStyle/>
          <a:p>
            <a:pPr marL="268288" lvl="0" indent="-268288" algn="just">
              <a:buFont typeface="Wingdings" panose="05000000000000000000" pitchFamily="2" charset="2"/>
              <a:buChar char=""/>
            </a:pPr>
            <a:r>
              <a:rPr lang="tr-TR" sz="1400" dirty="0">
                <a:solidFill>
                  <a:srgbClr val="002060"/>
                </a:solidFill>
                <a:latin typeface="Garamond" panose="02020404030301010803" pitchFamily="18" charset="0"/>
              </a:rPr>
              <a:t>Sosyal güvenlik destek primine tabi çalışan sigortalılardan ve yurtdışında çalıştırılan sigortalılardan dolayı bu indirimden yararlanılamaz.</a:t>
            </a:r>
          </a:p>
        </p:txBody>
      </p:sp>
      <p:sp>
        <p:nvSpPr>
          <p:cNvPr id="13" name="Unvan 1">
            <a:extLst>
              <a:ext uri="{FF2B5EF4-FFF2-40B4-BE49-F238E27FC236}">
                <a16:creationId xmlns:a16="http://schemas.microsoft.com/office/drawing/2014/main" id="{C0C094AE-0893-4412-B9FF-E0B4514EB7D5}"/>
              </a:ext>
            </a:extLst>
          </p:cNvPr>
          <p:cNvSpPr txBox="1">
            <a:spLocks/>
          </p:cNvSpPr>
          <p:nvPr/>
        </p:nvSpPr>
        <p:spPr>
          <a:xfrm>
            <a:off x="4924898" y="101600"/>
            <a:ext cx="6930771" cy="701158"/>
          </a:xfrm>
          <a:prstGeom prst="rect">
            <a:avLst/>
          </a:prstGeom>
        </p:spPr>
        <p:txBody>
          <a:bodyPr vert="horz" lIns="91440" tIns="45720" rIns="91440" bIns="45720" rtlCol="0" anchor="ctr">
            <a:noAutofit/>
          </a:bodyPr>
          <a:lstStyle>
            <a:lvl1pPr algn="r">
              <a:lnSpc>
                <a:spcPct val="90000"/>
              </a:lnSpc>
              <a:spcBef>
                <a:spcPct val="0"/>
              </a:spcBef>
              <a:buNone/>
              <a:defRPr sz="3600" b="1">
                <a:solidFill>
                  <a:schemeClr val="bg1"/>
                </a:solidFill>
                <a:latin typeface="Garamond" panose="02020404030301010803" pitchFamily="18" charset="0"/>
                <a:ea typeface="+mj-ea"/>
                <a:cs typeface="+mj-cs"/>
              </a:defRPr>
            </a:lvl1pPr>
          </a:lstStyle>
          <a:p>
            <a:r>
              <a:rPr lang="tr-TR" sz="2800" dirty="0"/>
              <a:t>Puan İndirim</a:t>
            </a:r>
          </a:p>
        </p:txBody>
      </p:sp>
      <p:sp>
        <p:nvSpPr>
          <p:cNvPr id="14" name="24-Nokta Yıldız 6">
            <a:extLst>
              <a:ext uri="{FF2B5EF4-FFF2-40B4-BE49-F238E27FC236}">
                <a16:creationId xmlns:a16="http://schemas.microsoft.com/office/drawing/2014/main" id="{8DFC9A1C-01A7-417C-9B45-DA4352EFCA76}"/>
              </a:ext>
            </a:extLst>
          </p:cNvPr>
          <p:cNvSpPr/>
          <p:nvPr/>
        </p:nvSpPr>
        <p:spPr>
          <a:xfrm rot="19928413">
            <a:off x="8808590" y="20295"/>
            <a:ext cx="945787" cy="872861"/>
          </a:xfrm>
          <a:prstGeom prst="star24">
            <a:avLst>
              <a:gd name="adj" fmla="val 37034"/>
            </a:avLst>
          </a:prstGeom>
          <a:solidFill>
            <a:srgbClr val="EB374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b="1" dirty="0">
                <a:latin typeface="Arial Black" panose="020B0A04020102020204" pitchFamily="34" charset="0"/>
              </a:rPr>
              <a:t>4</a:t>
            </a:r>
          </a:p>
        </p:txBody>
      </p:sp>
    </p:spTree>
    <p:extLst>
      <p:ext uri="{BB962C8B-B14F-4D97-AF65-F5344CB8AC3E}">
        <p14:creationId xmlns:p14="http://schemas.microsoft.com/office/powerpoint/2010/main" val="11443634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Tablo 20">
            <a:extLst>
              <a:ext uri="{FF2B5EF4-FFF2-40B4-BE49-F238E27FC236}">
                <a16:creationId xmlns:a16="http://schemas.microsoft.com/office/drawing/2014/main" id="{D3235B00-4990-49B1-9373-38046AF00DFF}"/>
              </a:ext>
            </a:extLst>
          </p:cNvPr>
          <p:cNvGraphicFramePr>
            <a:graphicFrameLocks noGrp="1"/>
          </p:cNvGraphicFramePr>
          <p:nvPr>
            <p:extLst>
              <p:ext uri="{D42A27DB-BD31-4B8C-83A1-F6EECF244321}">
                <p14:modId xmlns:p14="http://schemas.microsoft.com/office/powerpoint/2010/main" val="729154860"/>
              </p:ext>
            </p:extLst>
          </p:nvPr>
        </p:nvGraphicFramePr>
        <p:xfrm>
          <a:off x="63205" y="1439355"/>
          <a:ext cx="12075944" cy="2825855"/>
        </p:xfrm>
        <a:graphic>
          <a:graphicData uri="http://schemas.openxmlformats.org/drawingml/2006/table">
            <a:tbl>
              <a:tblPr firstRow="1" firstCol="1" bandRow="1">
                <a:tableStyleId>{5C22544A-7EE6-4342-B048-85BDC9FD1C3A}</a:tableStyleId>
              </a:tblPr>
              <a:tblGrid>
                <a:gridCol w="1772045">
                  <a:extLst>
                    <a:ext uri="{9D8B030D-6E8A-4147-A177-3AD203B41FA5}">
                      <a16:colId xmlns:a16="http://schemas.microsoft.com/office/drawing/2014/main" val="2564627808"/>
                    </a:ext>
                  </a:extLst>
                </a:gridCol>
                <a:gridCol w="1937426">
                  <a:extLst>
                    <a:ext uri="{9D8B030D-6E8A-4147-A177-3AD203B41FA5}">
                      <a16:colId xmlns:a16="http://schemas.microsoft.com/office/drawing/2014/main" val="3048014946"/>
                    </a:ext>
                  </a:extLst>
                </a:gridCol>
                <a:gridCol w="2186524">
                  <a:extLst>
                    <a:ext uri="{9D8B030D-6E8A-4147-A177-3AD203B41FA5}">
                      <a16:colId xmlns:a16="http://schemas.microsoft.com/office/drawing/2014/main" val="2577724729"/>
                    </a:ext>
                  </a:extLst>
                </a:gridCol>
                <a:gridCol w="1880539">
                  <a:extLst>
                    <a:ext uri="{9D8B030D-6E8A-4147-A177-3AD203B41FA5}">
                      <a16:colId xmlns:a16="http://schemas.microsoft.com/office/drawing/2014/main" val="3708009783"/>
                    </a:ext>
                  </a:extLst>
                </a:gridCol>
                <a:gridCol w="2040650">
                  <a:extLst>
                    <a:ext uri="{9D8B030D-6E8A-4147-A177-3AD203B41FA5}">
                      <a16:colId xmlns:a16="http://schemas.microsoft.com/office/drawing/2014/main" val="812310856"/>
                    </a:ext>
                  </a:extLst>
                </a:gridCol>
                <a:gridCol w="2258760">
                  <a:extLst>
                    <a:ext uri="{9D8B030D-6E8A-4147-A177-3AD203B41FA5}">
                      <a16:colId xmlns:a16="http://schemas.microsoft.com/office/drawing/2014/main" val="198867333"/>
                    </a:ext>
                  </a:extLst>
                </a:gridCol>
              </a:tblGrid>
              <a:tr h="355853">
                <a:tc gridSpan="3">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tr-TR" sz="1400" dirty="0">
                          <a:solidFill>
                            <a:schemeClr val="tx1"/>
                          </a:solidFill>
                          <a:effectLst/>
                          <a:latin typeface="Garamond" panose="02020404030301010803" pitchFamily="18" charset="0"/>
                        </a:rPr>
                        <a:t>PEK ALT SINIRINDAN</a:t>
                      </a:r>
                      <a:endParaRPr lang="tr-TR" sz="1400" b="1" kern="1200" dirty="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solidFill>
                      <a:schemeClr val="tx2">
                        <a:lumMod val="40000"/>
                        <a:lumOff val="60000"/>
                        <a:alpha val="40000"/>
                      </a:schemeClr>
                    </a:solidFill>
                  </a:tcPr>
                </a:tc>
                <a:tc hMerge="1">
                  <a:txBody>
                    <a:bodyPr/>
                    <a:lstStyle/>
                    <a:p>
                      <a:pPr marL="0" algn="ctr" defTabSz="914400" rtl="0" eaLnBrk="1" latinLnBrk="0" hangingPunct="1">
                        <a:lnSpc>
                          <a:spcPct val="107000"/>
                        </a:lnSpc>
                        <a:spcAft>
                          <a:spcPts val="0"/>
                        </a:spcAft>
                      </a:pPr>
                      <a:endParaRPr lang="tr-TR" sz="1300" b="1" kern="1200" dirty="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solidFill>
                      <a:schemeClr val="tx2">
                        <a:lumMod val="40000"/>
                        <a:lumOff val="60000"/>
                        <a:alpha val="58000"/>
                      </a:schemeClr>
                    </a:solidFill>
                  </a:tcPr>
                </a:tc>
                <a:tc hMerge="1">
                  <a:txBody>
                    <a:bodyPr/>
                    <a:lstStyle/>
                    <a:p>
                      <a:pPr marL="0" algn="ctr" defTabSz="914400" rtl="0" eaLnBrk="1" latinLnBrk="0" hangingPunct="1">
                        <a:lnSpc>
                          <a:spcPct val="107000"/>
                        </a:lnSpc>
                        <a:spcAft>
                          <a:spcPts val="0"/>
                        </a:spcAft>
                      </a:pPr>
                      <a:endParaRPr lang="tr-TR" sz="1300" b="1" kern="1200" dirty="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solidFill>
                      <a:schemeClr val="tx2">
                        <a:lumMod val="40000"/>
                        <a:lumOff val="60000"/>
                        <a:alpha val="58000"/>
                      </a:schemeClr>
                    </a:solidFill>
                  </a:tcPr>
                </a:tc>
                <a:tc gridSpan="3">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tr-TR" sz="1400" dirty="0">
                          <a:solidFill>
                            <a:schemeClr val="tx1"/>
                          </a:solidFill>
                          <a:effectLst/>
                          <a:latin typeface="Garamond" panose="02020404030301010803" pitchFamily="18" charset="0"/>
                        </a:rPr>
                        <a:t>PEK ÜST SINIRINDAN</a:t>
                      </a:r>
                      <a:endParaRPr lang="tr-TR" sz="14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1">
                        <a:alpha val="40000"/>
                      </a:schemeClr>
                    </a:solidFill>
                  </a:tcPr>
                </a:tc>
                <a:tc hMerge="1">
                  <a:txBody>
                    <a:bodyPr/>
                    <a:lstStyle/>
                    <a:p>
                      <a:pPr marL="0" algn="ctr" defTabSz="914400" rtl="0" eaLnBrk="1" latinLnBrk="0" hangingPunct="1">
                        <a:lnSpc>
                          <a:spcPct val="107000"/>
                        </a:lnSpc>
                        <a:spcAft>
                          <a:spcPts val="0"/>
                        </a:spcAft>
                      </a:pPr>
                      <a:endParaRPr lang="tr-TR" sz="1300" b="1" kern="1200" dirty="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solidFill>
                      <a:schemeClr val="accent1">
                        <a:alpha val="58000"/>
                      </a:schemeClr>
                    </a:solidFill>
                  </a:tcPr>
                </a:tc>
                <a:tc hMerge="1">
                  <a:txBody>
                    <a:bodyPr/>
                    <a:lstStyle/>
                    <a:p>
                      <a:pPr marL="0" algn="ctr" defTabSz="914400" rtl="0" eaLnBrk="1" latinLnBrk="0" hangingPunct="1">
                        <a:lnSpc>
                          <a:spcPct val="107000"/>
                        </a:lnSpc>
                        <a:spcAft>
                          <a:spcPts val="0"/>
                        </a:spcAft>
                      </a:pPr>
                      <a:endParaRPr lang="tr-TR" sz="1300" b="1" kern="1200" dirty="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solidFill>
                      <a:schemeClr val="accent1">
                        <a:alpha val="58000"/>
                      </a:schemeClr>
                    </a:solidFill>
                  </a:tcPr>
                </a:tc>
                <a:extLst>
                  <a:ext uri="{0D108BD9-81ED-4DB2-BD59-A6C34878D82A}">
                    <a16:rowId xmlns:a16="http://schemas.microsoft.com/office/drawing/2014/main" val="340633354"/>
                  </a:ext>
                </a:extLst>
              </a:tr>
              <a:tr h="306799">
                <a:tc gridSpan="6">
                  <a:txBody>
                    <a:bodyPr/>
                    <a:lstStyle/>
                    <a:p>
                      <a:pPr algn="ctr" fontAlgn="base">
                        <a:lnSpc>
                          <a:spcPct val="115000"/>
                        </a:lnSpc>
                        <a:spcAft>
                          <a:spcPts val="0"/>
                        </a:spcAft>
                      </a:pPr>
                      <a:r>
                        <a:rPr lang="tr-TR" sz="13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İMALAT DIŞI SEKTÖRLER</a:t>
                      </a:r>
                      <a:endParaRPr lang="tr-TR" sz="13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accent4">
                        <a:lumMod val="20000"/>
                        <a:lumOff val="80000"/>
                        <a:alpha val="58000"/>
                      </a:schemeClr>
                    </a:solidFill>
                  </a:tcPr>
                </a:tc>
                <a:tc hMerge="1">
                  <a:txBody>
                    <a:bodyPr/>
                    <a:lstStyle/>
                    <a:p>
                      <a:pPr algn="ctr" fontAlgn="base">
                        <a:lnSpc>
                          <a:spcPct val="115000"/>
                        </a:lnSpc>
                        <a:spcAft>
                          <a:spcPts val="0"/>
                        </a:spcAft>
                      </a:pPr>
                      <a:endParaRPr lang="tr-TR" sz="110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tx2">
                        <a:lumMod val="40000"/>
                        <a:lumOff val="60000"/>
                        <a:alpha val="58000"/>
                      </a:schemeClr>
                    </a:solidFill>
                  </a:tcPr>
                </a:tc>
                <a:tc hMerge="1">
                  <a:txBody>
                    <a:bodyPr/>
                    <a:lstStyle/>
                    <a:p>
                      <a:pPr algn="ctr" fontAlgn="base">
                        <a:lnSpc>
                          <a:spcPct val="115000"/>
                        </a:lnSpc>
                        <a:spcAft>
                          <a:spcPts val="0"/>
                        </a:spcAft>
                      </a:pPr>
                      <a:endParaRPr lang="tr-TR"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0" marR="0" marT="0" marB="0" anchor="ctr">
                    <a:solidFill>
                      <a:schemeClr val="tx2">
                        <a:lumMod val="40000"/>
                        <a:lumOff val="60000"/>
                        <a:alpha val="58000"/>
                      </a:schemeClr>
                    </a:solidFill>
                  </a:tcPr>
                </a:tc>
                <a:tc hMerge="1">
                  <a:txBody>
                    <a:bodyPr/>
                    <a:lstStyle/>
                    <a:p>
                      <a:pPr marL="0" marR="0" lvl="0" indent="0" algn="ctr" defTabSz="914400" rtl="0" eaLnBrk="1" fontAlgn="base" latinLnBrk="0" hangingPunct="1">
                        <a:lnSpc>
                          <a:spcPct val="115000"/>
                        </a:lnSpc>
                        <a:spcBef>
                          <a:spcPts val="0"/>
                        </a:spcBef>
                        <a:spcAft>
                          <a:spcPts val="0"/>
                        </a:spcAft>
                        <a:buClrTx/>
                        <a:buSzTx/>
                        <a:buFontTx/>
                        <a:buNone/>
                        <a:tabLst/>
                        <a:defRPr/>
                      </a:pPr>
                      <a:endParaRPr lang="tr-TR" sz="1300" b="1" kern="12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accent4">
                        <a:alpha val="58000"/>
                      </a:schemeClr>
                    </a:solidFill>
                  </a:tcPr>
                </a:tc>
                <a:tc hMerge="1">
                  <a:txBody>
                    <a:bodyPr/>
                    <a:lstStyle/>
                    <a:p>
                      <a:endParaRPr lang="tr-TR"/>
                    </a:p>
                  </a:txBody>
                  <a:tcPr marL="68580" marR="68580" marT="0" marB="0">
                    <a:solidFill>
                      <a:schemeClr val="accent1">
                        <a:alpha val="58000"/>
                      </a:schemeClr>
                    </a:solidFill>
                  </a:tcPr>
                </a:tc>
                <a:tc hMerge="1">
                  <a:txBody>
                    <a:bodyPr/>
                    <a:lstStyle/>
                    <a:p>
                      <a:endParaRPr lang="tr-TR" dirty="0"/>
                    </a:p>
                  </a:txBody>
                  <a:tcPr marL="68580" marR="68580" marT="0" marB="0">
                    <a:solidFill>
                      <a:schemeClr val="accent1">
                        <a:alpha val="58000"/>
                      </a:schemeClr>
                    </a:solidFill>
                  </a:tcPr>
                </a:tc>
                <a:extLst>
                  <a:ext uri="{0D108BD9-81ED-4DB2-BD59-A6C34878D82A}">
                    <a16:rowId xmlns:a16="http://schemas.microsoft.com/office/drawing/2014/main" val="723532410"/>
                  </a:ext>
                </a:extLst>
              </a:tr>
              <a:tr h="511977">
                <a:tc>
                  <a:txBody>
                    <a:bodyPr/>
                    <a:lstStyle/>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TEŞVİKSİZ TUTAR</a:t>
                      </a:r>
                    </a:p>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(%37,75)</a:t>
                      </a:r>
                    </a:p>
                  </a:txBody>
                  <a:tcPr marL="68580" marR="68580" marT="0" marB="0" anchor="ctr">
                    <a:solidFill>
                      <a:schemeClr val="tx2">
                        <a:lumMod val="40000"/>
                        <a:lumOff val="60000"/>
                        <a:alpha val="40000"/>
                      </a:schemeClr>
                    </a:solidFill>
                  </a:tcPr>
                </a:tc>
                <a:tc>
                  <a:txBody>
                    <a:bodyPr/>
                    <a:lstStyle/>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  TUTARI</a:t>
                      </a:r>
                    </a:p>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(%4)</a:t>
                      </a:r>
                    </a:p>
                  </a:txBody>
                  <a:tcPr marL="68580" marR="68580" marT="0" marB="0" anchor="ctr">
                    <a:solidFill>
                      <a:schemeClr val="tx2">
                        <a:lumMod val="40000"/>
                        <a:lumOff val="60000"/>
                        <a:alpha val="40000"/>
                      </a:schemeClr>
                    </a:solidFill>
                  </a:tcPr>
                </a:tc>
                <a:tc>
                  <a:txBody>
                    <a:bodyPr/>
                    <a:lstStyle/>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 SONRASI TUTAR</a:t>
                      </a:r>
                    </a:p>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(%33,75)</a:t>
                      </a:r>
                    </a:p>
                  </a:txBody>
                  <a:tcPr marL="68580" marR="68580" marT="0" marB="0" anchor="ctr">
                    <a:solidFill>
                      <a:schemeClr val="tx2">
                        <a:lumMod val="40000"/>
                        <a:lumOff val="60000"/>
                        <a:alpha val="40000"/>
                      </a:schemeClr>
                    </a:solidFill>
                  </a:tcPr>
                </a:tc>
                <a:tc>
                  <a:txBody>
                    <a:bodyPr/>
                    <a:lstStyle/>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TEŞVİKSİZ TUTAR</a:t>
                      </a:r>
                    </a:p>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(%37,75)</a:t>
                      </a:r>
                    </a:p>
                  </a:txBody>
                  <a:tcPr marL="68580" marR="68580" marT="0" marB="0" anchor="ctr">
                    <a:solidFill>
                      <a:schemeClr val="accent1">
                        <a:alpha val="40000"/>
                      </a:schemeClr>
                    </a:solidFill>
                  </a:tcPr>
                </a:tc>
                <a:tc>
                  <a:txBody>
                    <a:bodyPr/>
                    <a:lstStyle/>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  TUTARI</a:t>
                      </a:r>
                    </a:p>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(%4)</a:t>
                      </a:r>
                    </a:p>
                  </a:txBody>
                  <a:tcPr marL="68580" marR="68580" marT="0" marB="0" anchor="ctr">
                    <a:solidFill>
                      <a:schemeClr val="accent1">
                        <a:alpha val="40000"/>
                      </a:schemeClr>
                    </a:solidFill>
                  </a:tcPr>
                </a:tc>
                <a:tc>
                  <a:txBody>
                    <a:bodyPr/>
                    <a:lstStyle/>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 SONRASI TUTAR</a:t>
                      </a:r>
                    </a:p>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(%33,75)</a:t>
                      </a:r>
                    </a:p>
                  </a:txBody>
                  <a:tcPr marL="68580" marR="68580" marT="0" marB="0" anchor="ctr">
                    <a:solidFill>
                      <a:schemeClr val="accent1">
                        <a:alpha val="40000"/>
                      </a:schemeClr>
                    </a:solidFill>
                  </a:tcPr>
                </a:tc>
                <a:extLst>
                  <a:ext uri="{0D108BD9-81ED-4DB2-BD59-A6C34878D82A}">
                    <a16:rowId xmlns:a16="http://schemas.microsoft.com/office/drawing/2014/main" val="2439625030"/>
                  </a:ext>
                </a:extLst>
              </a:tr>
              <a:tr h="412301">
                <a:tc>
                  <a:txBody>
                    <a:bodyPr/>
                    <a:lstStyle/>
                    <a:p>
                      <a:pPr marL="0" algn="ctr" defTabSz="914400" rtl="0" eaLnBrk="1" fontAlgn="ctr" latinLnBrk="0" hangingPunct="1">
                        <a:lnSpc>
                          <a:spcPct val="115000"/>
                        </a:lnSpc>
                        <a:spcAft>
                          <a:spcPts val="0"/>
                        </a:spcAft>
                      </a:pPr>
                      <a:r>
                        <a:rPr lang="tr-TR" sz="1500" b="1" kern="1200" dirty="0">
                          <a:solidFill>
                            <a:schemeClr val="bg1"/>
                          </a:solidFill>
                          <a:effectLst/>
                          <a:latin typeface="Garamond" panose="02020404030301010803" pitchFamily="18" charset="0"/>
                          <a:ea typeface="+mn-ea"/>
                          <a:cs typeface="+mn-cs"/>
                        </a:rPr>
                        <a:t>9.817,08 TL</a:t>
                      </a:r>
                    </a:p>
                  </a:txBody>
                  <a:tcPr marL="0" marR="0" marT="0" marB="0" anchor="ctr">
                    <a:solidFill>
                      <a:srgbClr val="00B050">
                        <a:alpha val="40000"/>
                      </a:srgbClr>
                    </a:solidFill>
                  </a:tcPr>
                </a:tc>
                <a:tc>
                  <a:txBody>
                    <a:bodyPr/>
                    <a:lstStyle/>
                    <a:p>
                      <a:pPr marL="0" algn="ctr" defTabSz="914400" rtl="0" eaLnBrk="1" fontAlgn="ctr" latinLnBrk="0" hangingPunct="1">
                        <a:lnSpc>
                          <a:spcPct val="115000"/>
                        </a:lnSpc>
                        <a:spcAft>
                          <a:spcPts val="0"/>
                        </a:spcAft>
                      </a:pPr>
                      <a:r>
                        <a:rPr lang="tr-TR" sz="1500" b="1" kern="1200" dirty="0">
                          <a:solidFill>
                            <a:schemeClr val="bg1"/>
                          </a:solidFill>
                          <a:effectLst/>
                          <a:latin typeface="Garamond" panose="02020404030301010803" pitchFamily="18" charset="0"/>
                          <a:ea typeface="+mn-ea"/>
                          <a:cs typeface="+mn-cs"/>
                        </a:rPr>
                        <a:t>1.040,22 TL</a:t>
                      </a:r>
                    </a:p>
                  </a:txBody>
                  <a:tcPr marL="0" marR="0" marT="0" marB="0" anchor="ctr">
                    <a:solidFill>
                      <a:srgbClr val="00B050">
                        <a:alpha val="40000"/>
                      </a:srgbClr>
                    </a:solidFill>
                  </a:tcPr>
                </a:tc>
                <a:tc>
                  <a:txBody>
                    <a:bodyPr/>
                    <a:lstStyle/>
                    <a:p>
                      <a:pPr marL="0" algn="ctr" defTabSz="914400" rtl="0" eaLnBrk="1" fontAlgn="ctr" latinLnBrk="0" hangingPunct="1">
                        <a:lnSpc>
                          <a:spcPct val="115000"/>
                        </a:lnSpc>
                        <a:spcAft>
                          <a:spcPts val="0"/>
                        </a:spcAft>
                      </a:pPr>
                      <a:r>
                        <a:rPr lang="tr-TR" sz="1500" b="1" kern="1200" dirty="0">
                          <a:solidFill>
                            <a:schemeClr val="bg1"/>
                          </a:solidFill>
                          <a:effectLst/>
                          <a:latin typeface="Garamond" panose="02020404030301010803" pitchFamily="18" charset="0"/>
                          <a:ea typeface="+mn-ea"/>
                          <a:cs typeface="+mn-cs"/>
                        </a:rPr>
                        <a:t>8.776,86 TL</a:t>
                      </a:r>
                    </a:p>
                  </a:txBody>
                  <a:tcPr marL="0" marR="0" marT="0" marB="0" anchor="ctr">
                    <a:solidFill>
                      <a:srgbClr val="00B050">
                        <a:alpha val="40000"/>
                      </a:srgbClr>
                    </a:solidFill>
                  </a:tcPr>
                </a:tc>
                <a:tc>
                  <a:txBody>
                    <a:bodyPr/>
                    <a:lstStyle/>
                    <a:p>
                      <a:pPr marL="0" algn="ctr" defTabSz="914400" rtl="0" eaLnBrk="1" fontAlgn="ctr" latinLnBrk="0" hangingPunct="1">
                        <a:lnSpc>
                          <a:spcPct val="115000"/>
                        </a:lnSpc>
                        <a:spcAft>
                          <a:spcPts val="0"/>
                        </a:spcAft>
                      </a:pPr>
                      <a:r>
                        <a:rPr lang="tr-TR" sz="1500" b="1" kern="1200" dirty="0">
                          <a:solidFill>
                            <a:schemeClr val="bg1"/>
                          </a:solidFill>
                          <a:effectLst/>
                          <a:latin typeface="Garamond" panose="02020404030301010803" pitchFamily="18" charset="0"/>
                          <a:ea typeface="+mn-ea"/>
                          <a:cs typeface="+mn-cs"/>
                        </a:rPr>
                        <a:t>73.628,13 TL</a:t>
                      </a:r>
                    </a:p>
                  </a:txBody>
                  <a:tcPr marL="0" marR="0" marT="0" marB="0" anchor="ctr">
                    <a:solidFill>
                      <a:srgbClr val="C00000">
                        <a:alpha val="40000"/>
                      </a:srgbClr>
                    </a:solidFill>
                  </a:tcPr>
                </a:tc>
                <a:tc>
                  <a:txBody>
                    <a:bodyPr/>
                    <a:lstStyle/>
                    <a:p>
                      <a:pPr marL="0" algn="ctr" defTabSz="914400" rtl="0" eaLnBrk="1" fontAlgn="ctr" latinLnBrk="0" hangingPunct="1">
                        <a:lnSpc>
                          <a:spcPct val="115000"/>
                        </a:lnSpc>
                        <a:spcAft>
                          <a:spcPts val="0"/>
                        </a:spcAft>
                      </a:pPr>
                      <a:r>
                        <a:rPr lang="tr-TR" sz="1500" b="1" kern="1200" dirty="0">
                          <a:solidFill>
                            <a:schemeClr val="bg1"/>
                          </a:solidFill>
                          <a:effectLst/>
                          <a:latin typeface="Garamond" panose="02020404030301010803" pitchFamily="18" charset="0"/>
                          <a:ea typeface="+mn-ea"/>
                          <a:cs typeface="+mn-cs"/>
                        </a:rPr>
                        <a:t>7.801,66 TL</a:t>
                      </a:r>
                    </a:p>
                  </a:txBody>
                  <a:tcPr marL="0" marR="0" marT="0" marB="0" anchor="ctr">
                    <a:solidFill>
                      <a:srgbClr val="C00000">
                        <a:alpha val="40000"/>
                      </a:srgbClr>
                    </a:solidFill>
                  </a:tcPr>
                </a:tc>
                <a:tc>
                  <a:txBody>
                    <a:bodyPr/>
                    <a:lstStyle/>
                    <a:p>
                      <a:pPr marL="0" algn="ctr" defTabSz="914400" rtl="0" eaLnBrk="1" fontAlgn="ctr" latinLnBrk="0" hangingPunct="1">
                        <a:lnSpc>
                          <a:spcPct val="115000"/>
                        </a:lnSpc>
                        <a:spcAft>
                          <a:spcPts val="0"/>
                        </a:spcAft>
                      </a:pPr>
                      <a:r>
                        <a:rPr lang="tr-TR" sz="1500" b="1" kern="1200" dirty="0">
                          <a:solidFill>
                            <a:schemeClr val="bg1"/>
                          </a:solidFill>
                          <a:effectLst/>
                          <a:latin typeface="Garamond" panose="02020404030301010803" pitchFamily="18" charset="0"/>
                          <a:ea typeface="+mn-ea"/>
                          <a:cs typeface="+mn-cs"/>
                        </a:rPr>
                        <a:t>65.826,47 TL</a:t>
                      </a:r>
                    </a:p>
                  </a:txBody>
                  <a:tcPr marL="0" marR="0" marT="0" marB="0" anchor="ctr">
                    <a:solidFill>
                      <a:srgbClr val="C00000">
                        <a:alpha val="40000"/>
                      </a:srgbClr>
                    </a:solidFill>
                  </a:tcPr>
                </a:tc>
                <a:extLst>
                  <a:ext uri="{0D108BD9-81ED-4DB2-BD59-A6C34878D82A}">
                    <a16:rowId xmlns:a16="http://schemas.microsoft.com/office/drawing/2014/main" val="2916590750"/>
                  </a:ext>
                </a:extLst>
              </a:tr>
              <a:tr h="255989">
                <a:tc gridSpan="6">
                  <a:txBody>
                    <a:bodyPr/>
                    <a:lstStyle/>
                    <a:p>
                      <a:pPr marL="0" algn="ctr" defTabSz="914400" rtl="0" eaLnBrk="1" fontAlgn="base" latinLnBrk="0" hangingPunct="1">
                        <a:lnSpc>
                          <a:spcPct val="115000"/>
                        </a:lnSpc>
                        <a:spcAft>
                          <a:spcPts val="0"/>
                        </a:spcAft>
                      </a:pPr>
                      <a:r>
                        <a:rPr lang="tr-TR" sz="1300" b="1" kern="12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İMALAT SEKTÖRÜ</a:t>
                      </a:r>
                      <a:endParaRPr lang="tr-TR" sz="1300" b="1" kern="12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accent4">
                        <a:lumMod val="20000"/>
                        <a:lumOff val="80000"/>
                        <a:alpha val="58000"/>
                      </a:schemeClr>
                    </a:solidFill>
                  </a:tcPr>
                </a:tc>
                <a:tc hMerge="1">
                  <a:txBody>
                    <a:bodyPr/>
                    <a:lstStyle/>
                    <a:p>
                      <a:pPr marL="0" algn="ctr" defTabSz="914400" rtl="0" eaLnBrk="1" latinLnBrk="0" hangingPunct="1">
                        <a:lnSpc>
                          <a:spcPct val="107000"/>
                        </a:lnSpc>
                        <a:spcAft>
                          <a:spcPts val="0"/>
                        </a:spcAft>
                      </a:pPr>
                      <a:endPar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solidFill>
                      <a:schemeClr val="tx2">
                        <a:lumMod val="40000"/>
                        <a:lumOff val="60000"/>
                        <a:alpha val="40000"/>
                      </a:schemeClr>
                    </a:solidFill>
                  </a:tcPr>
                </a:tc>
                <a:tc hMerge="1">
                  <a:txBody>
                    <a:bodyPr/>
                    <a:lstStyle/>
                    <a:p>
                      <a:pPr marL="0" algn="ctr" defTabSz="914400" rtl="0" eaLnBrk="1" latinLnBrk="0" hangingPunct="1">
                        <a:lnSpc>
                          <a:spcPct val="107000"/>
                        </a:lnSpc>
                        <a:spcAft>
                          <a:spcPts val="0"/>
                        </a:spcAft>
                      </a:pPr>
                      <a:endPar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solidFill>
                      <a:schemeClr val="tx2">
                        <a:lumMod val="40000"/>
                        <a:lumOff val="60000"/>
                        <a:alpha val="40000"/>
                      </a:schemeClr>
                    </a:solidFill>
                  </a:tcPr>
                </a:tc>
                <a:tc hMerge="1">
                  <a:txBody>
                    <a:bodyPr/>
                    <a:lstStyle/>
                    <a:p>
                      <a:pPr marL="0" marR="0" lvl="0" indent="0" algn="ctr" defTabSz="914400" rtl="0" eaLnBrk="1" fontAlgn="base" latinLnBrk="0" hangingPunct="1">
                        <a:lnSpc>
                          <a:spcPct val="115000"/>
                        </a:lnSpc>
                        <a:spcBef>
                          <a:spcPts val="0"/>
                        </a:spcBef>
                        <a:spcAft>
                          <a:spcPts val="0"/>
                        </a:spcAft>
                        <a:buClrTx/>
                        <a:buSzTx/>
                        <a:buFontTx/>
                        <a:buNone/>
                        <a:tabLst/>
                        <a:defRPr/>
                      </a:pPr>
                      <a:endParaRPr lang="tr-TR" sz="1300" b="1" kern="1200"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solidFill>
                      <a:schemeClr val="accent4">
                        <a:alpha val="58000"/>
                      </a:schemeClr>
                    </a:solidFill>
                  </a:tcPr>
                </a:tc>
                <a:tc hMerge="1">
                  <a:txBody>
                    <a:bodyPr/>
                    <a:lstStyle/>
                    <a:p>
                      <a:pPr marL="0" algn="ctr" defTabSz="914400" rtl="0" eaLnBrk="1" latinLnBrk="0" hangingPunct="1">
                        <a:lnSpc>
                          <a:spcPct val="107000"/>
                        </a:lnSpc>
                        <a:spcAft>
                          <a:spcPts val="0"/>
                        </a:spcAft>
                      </a:pPr>
                      <a:endPar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1">
                        <a:alpha val="40000"/>
                      </a:schemeClr>
                    </a:solidFill>
                  </a:tcPr>
                </a:tc>
                <a:tc hMerge="1">
                  <a:txBody>
                    <a:bodyPr/>
                    <a:lstStyle/>
                    <a:p>
                      <a:pPr marL="0" algn="ctr" defTabSz="914400" rtl="0" eaLnBrk="1" latinLnBrk="0" hangingPunct="1">
                        <a:lnSpc>
                          <a:spcPct val="107000"/>
                        </a:lnSpc>
                        <a:spcAft>
                          <a:spcPts val="0"/>
                        </a:spcAft>
                      </a:pPr>
                      <a:endPar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1">
                        <a:alpha val="40000"/>
                      </a:schemeClr>
                    </a:solidFill>
                  </a:tcPr>
                </a:tc>
                <a:extLst>
                  <a:ext uri="{0D108BD9-81ED-4DB2-BD59-A6C34878D82A}">
                    <a16:rowId xmlns:a16="http://schemas.microsoft.com/office/drawing/2014/main" val="3511928173"/>
                  </a:ext>
                </a:extLst>
              </a:tr>
              <a:tr h="570635">
                <a:tc>
                  <a:txBody>
                    <a:bodyPr/>
                    <a:lstStyle/>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TEŞVİKSİZ TUTAR</a:t>
                      </a:r>
                    </a:p>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(%37,75)</a:t>
                      </a:r>
                    </a:p>
                  </a:txBody>
                  <a:tcPr marL="68580" marR="68580" marT="0" marB="0" anchor="ctr">
                    <a:solidFill>
                      <a:schemeClr val="tx2">
                        <a:lumMod val="40000"/>
                        <a:lumOff val="60000"/>
                        <a:alpha val="40000"/>
                      </a:schemeClr>
                    </a:solidFill>
                  </a:tcPr>
                </a:tc>
                <a:tc>
                  <a:txBody>
                    <a:bodyPr/>
                    <a:lstStyle/>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  TUTARI</a:t>
                      </a:r>
                    </a:p>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(%5)</a:t>
                      </a:r>
                    </a:p>
                  </a:txBody>
                  <a:tcPr marL="68580" marR="68580" marT="0" marB="0" anchor="ctr">
                    <a:solidFill>
                      <a:schemeClr val="tx2">
                        <a:lumMod val="40000"/>
                        <a:lumOff val="60000"/>
                        <a:alpha val="40000"/>
                      </a:schemeClr>
                    </a:solidFill>
                  </a:tcPr>
                </a:tc>
                <a:tc>
                  <a:txBody>
                    <a:bodyPr/>
                    <a:lstStyle/>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 SONRASI TUTAR</a:t>
                      </a:r>
                    </a:p>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(%32,75)</a:t>
                      </a:r>
                    </a:p>
                  </a:txBody>
                  <a:tcPr marL="68580" marR="68580" marT="0" marB="0" anchor="ctr">
                    <a:solidFill>
                      <a:schemeClr val="tx2">
                        <a:lumMod val="40000"/>
                        <a:lumOff val="60000"/>
                        <a:alpha val="40000"/>
                      </a:schemeClr>
                    </a:solidFill>
                  </a:tcPr>
                </a:tc>
                <a:tc>
                  <a:txBody>
                    <a:bodyPr/>
                    <a:lstStyle/>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TEŞVİKSİZ TUTAR</a:t>
                      </a:r>
                    </a:p>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(%37,75)</a:t>
                      </a:r>
                    </a:p>
                  </a:txBody>
                  <a:tcPr marL="68580" marR="68580" marT="0" marB="0" anchor="ctr">
                    <a:solidFill>
                      <a:schemeClr val="accent1">
                        <a:alpha val="40000"/>
                      </a:schemeClr>
                    </a:solidFill>
                  </a:tcPr>
                </a:tc>
                <a:tc>
                  <a:txBody>
                    <a:bodyPr/>
                    <a:lstStyle/>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  TUTARI</a:t>
                      </a:r>
                    </a:p>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(%5)</a:t>
                      </a:r>
                    </a:p>
                  </a:txBody>
                  <a:tcPr marL="68580" marR="68580" marT="0" marB="0" anchor="ctr">
                    <a:solidFill>
                      <a:schemeClr val="accent1">
                        <a:alpha val="40000"/>
                      </a:schemeClr>
                    </a:solidFill>
                  </a:tcPr>
                </a:tc>
                <a:tc>
                  <a:txBody>
                    <a:bodyPr/>
                    <a:lstStyle/>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 SONRASI TUTAR</a:t>
                      </a:r>
                    </a:p>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(%32,75)</a:t>
                      </a:r>
                    </a:p>
                  </a:txBody>
                  <a:tcPr marL="68580" marR="68580" marT="0" marB="0" anchor="ctr">
                    <a:solidFill>
                      <a:schemeClr val="accent1">
                        <a:alpha val="40000"/>
                      </a:schemeClr>
                    </a:solidFill>
                  </a:tcPr>
                </a:tc>
                <a:extLst>
                  <a:ext uri="{0D108BD9-81ED-4DB2-BD59-A6C34878D82A}">
                    <a16:rowId xmlns:a16="http://schemas.microsoft.com/office/drawing/2014/main" val="3276680606"/>
                  </a:ext>
                </a:extLst>
              </a:tr>
              <a:tr h="412301">
                <a:tc>
                  <a:txBody>
                    <a:bodyPr/>
                    <a:lstStyle/>
                    <a:p>
                      <a:pPr marL="0" algn="ctr" defTabSz="914400" rtl="0" eaLnBrk="1" fontAlgn="ctr" latinLnBrk="0" hangingPunct="1">
                        <a:lnSpc>
                          <a:spcPct val="115000"/>
                        </a:lnSpc>
                        <a:spcAft>
                          <a:spcPts val="0"/>
                        </a:spcAft>
                      </a:pPr>
                      <a:r>
                        <a:rPr lang="tr-TR" sz="1500" b="1" kern="1200" dirty="0">
                          <a:solidFill>
                            <a:schemeClr val="bg1"/>
                          </a:solidFill>
                          <a:effectLst/>
                          <a:latin typeface="Garamond" panose="02020404030301010803" pitchFamily="18" charset="0"/>
                          <a:ea typeface="+mn-ea"/>
                          <a:cs typeface="+mn-cs"/>
                        </a:rPr>
                        <a:t>9.817,08 TL</a:t>
                      </a:r>
                    </a:p>
                  </a:txBody>
                  <a:tcPr marL="0" marR="0" marT="0" marB="0" anchor="ctr">
                    <a:solidFill>
                      <a:srgbClr val="00B050">
                        <a:alpha val="40000"/>
                      </a:srgbClr>
                    </a:solidFill>
                  </a:tcPr>
                </a:tc>
                <a:tc>
                  <a:txBody>
                    <a:bodyPr/>
                    <a:lstStyle/>
                    <a:p>
                      <a:pPr marL="0" algn="ctr" defTabSz="914400" rtl="0" eaLnBrk="1" fontAlgn="ctr" latinLnBrk="0" hangingPunct="1">
                        <a:lnSpc>
                          <a:spcPct val="115000"/>
                        </a:lnSpc>
                        <a:spcAft>
                          <a:spcPts val="0"/>
                        </a:spcAft>
                      </a:pPr>
                      <a:r>
                        <a:rPr lang="tr-TR" sz="1500" b="1" kern="1200" dirty="0">
                          <a:solidFill>
                            <a:schemeClr val="bg1"/>
                          </a:solidFill>
                          <a:effectLst/>
                          <a:latin typeface="Garamond" panose="02020404030301010803" pitchFamily="18" charset="0"/>
                          <a:ea typeface="+mn-ea"/>
                          <a:cs typeface="+mn-cs"/>
                        </a:rPr>
                        <a:t>1.300,28 TL</a:t>
                      </a:r>
                    </a:p>
                  </a:txBody>
                  <a:tcPr marL="0" marR="0" marT="0" marB="0" anchor="ctr">
                    <a:solidFill>
                      <a:srgbClr val="00B050">
                        <a:alpha val="40000"/>
                      </a:srgbClr>
                    </a:solidFill>
                  </a:tcPr>
                </a:tc>
                <a:tc>
                  <a:txBody>
                    <a:bodyPr/>
                    <a:lstStyle/>
                    <a:p>
                      <a:pPr marL="0" algn="ctr" defTabSz="914400" rtl="0" eaLnBrk="1" fontAlgn="ctr" latinLnBrk="0" hangingPunct="1">
                        <a:lnSpc>
                          <a:spcPct val="115000"/>
                        </a:lnSpc>
                        <a:spcAft>
                          <a:spcPts val="0"/>
                        </a:spcAft>
                      </a:pPr>
                      <a:r>
                        <a:rPr lang="tr-TR" sz="1500" b="1" kern="1200" dirty="0">
                          <a:solidFill>
                            <a:schemeClr val="bg1"/>
                          </a:solidFill>
                          <a:effectLst/>
                          <a:latin typeface="Garamond" panose="02020404030301010803" pitchFamily="18" charset="0"/>
                          <a:ea typeface="+mn-ea"/>
                          <a:cs typeface="+mn-cs"/>
                        </a:rPr>
                        <a:t>8.516,80 TL</a:t>
                      </a:r>
                    </a:p>
                  </a:txBody>
                  <a:tcPr marL="0" marR="0" marT="0" marB="0" anchor="ctr">
                    <a:solidFill>
                      <a:srgbClr val="00B050">
                        <a:alpha val="40000"/>
                      </a:srgbClr>
                    </a:solidFill>
                  </a:tcPr>
                </a:tc>
                <a:tc>
                  <a:txBody>
                    <a:bodyPr/>
                    <a:lstStyle/>
                    <a:p>
                      <a:pPr marL="0" algn="ctr" defTabSz="914400" rtl="0" eaLnBrk="1" fontAlgn="ctr" latinLnBrk="0" hangingPunct="1">
                        <a:lnSpc>
                          <a:spcPct val="115000"/>
                        </a:lnSpc>
                        <a:spcAft>
                          <a:spcPts val="0"/>
                        </a:spcAft>
                      </a:pPr>
                      <a:r>
                        <a:rPr lang="tr-TR" sz="1500" b="1" kern="1200" dirty="0">
                          <a:solidFill>
                            <a:schemeClr val="bg1"/>
                          </a:solidFill>
                          <a:effectLst/>
                          <a:latin typeface="Garamond" panose="02020404030301010803" pitchFamily="18" charset="0"/>
                          <a:ea typeface="+mn-ea"/>
                          <a:cs typeface="+mn-cs"/>
                        </a:rPr>
                        <a:t>73.628,13 TL</a:t>
                      </a:r>
                    </a:p>
                  </a:txBody>
                  <a:tcPr marL="0" marR="0" marT="0" marB="0" anchor="ctr">
                    <a:solidFill>
                      <a:srgbClr val="C00000">
                        <a:alpha val="40000"/>
                      </a:srgbClr>
                    </a:solidFill>
                  </a:tcPr>
                </a:tc>
                <a:tc>
                  <a:txBody>
                    <a:bodyPr/>
                    <a:lstStyle/>
                    <a:p>
                      <a:pPr marL="0" algn="ctr" defTabSz="914400" rtl="0" eaLnBrk="1" fontAlgn="ctr" latinLnBrk="0" hangingPunct="1">
                        <a:lnSpc>
                          <a:spcPct val="115000"/>
                        </a:lnSpc>
                        <a:spcAft>
                          <a:spcPts val="0"/>
                        </a:spcAft>
                      </a:pPr>
                      <a:r>
                        <a:rPr lang="tr-TR" sz="1500" b="1" kern="1200" dirty="0">
                          <a:solidFill>
                            <a:schemeClr val="bg1"/>
                          </a:solidFill>
                          <a:effectLst/>
                          <a:latin typeface="Garamond" panose="02020404030301010803" pitchFamily="18" charset="0"/>
                          <a:ea typeface="+mn-ea"/>
                          <a:cs typeface="+mn-cs"/>
                        </a:rPr>
                        <a:t>9.752,07 TL</a:t>
                      </a:r>
                    </a:p>
                  </a:txBody>
                  <a:tcPr marL="0" marR="0" marT="0" marB="0" anchor="ctr">
                    <a:solidFill>
                      <a:srgbClr val="C00000">
                        <a:alpha val="40000"/>
                      </a:srgbClr>
                    </a:solidFill>
                  </a:tcPr>
                </a:tc>
                <a:tc>
                  <a:txBody>
                    <a:bodyPr/>
                    <a:lstStyle/>
                    <a:p>
                      <a:pPr marL="0" algn="ctr" defTabSz="914400" rtl="0" eaLnBrk="1" fontAlgn="ctr" latinLnBrk="0" hangingPunct="1">
                        <a:lnSpc>
                          <a:spcPct val="115000"/>
                        </a:lnSpc>
                        <a:spcAft>
                          <a:spcPts val="0"/>
                        </a:spcAft>
                      </a:pPr>
                      <a:r>
                        <a:rPr lang="tr-TR" sz="1500" b="1" kern="1200" dirty="0">
                          <a:solidFill>
                            <a:schemeClr val="bg1"/>
                          </a:solidFill>
                          <a:effectLst/>
                          <a:latin typeface="Garamond" panose="02020404030301010803" pitchFamily="18" charset="0"/>
                          <a:ea typeface="+mn-ea"/>
                          <a:cs typeface="+mn-cs"/>
                        </a:rPr>
                        <a:t>63.876,06 TL</a:t>
                      </a:r>
                    </a:p>
                  </a:txBody>
                  <a:tcPr marL="0" marR="0" marT="0" marB="0" anchor="ctr">
                    <a:solidFill>
                      <a:srgbClr val="C00000">
                        <a:alpha val="40000"/>
                      </a:srgbClr>
                    </a:solidFill>
                  </a:tcPr>
                </a:tc>
                <a:extLst>
                  <a:ext uri="{0D108BD9-81ED-4DB2-BD59-A6C34878D82A}">
                    <a16:rowId xmlns:a16="http://schemas.microsoft.com/office/drawing/2014/main" val="2612646894"/>
                  </a:ext>
                </a:extLst>
              </a:tr>
            </a:tbl>
          </a:graphicData>
        </a:graphic>
      </p:graphicFrame>
      <p:graphicFrame>
        <p:nvGraphicFramePr>
          <p:cNvPr id="22" name="Tablo 21">
            <a:extLst>
              <a:ext uri="{FF2B5EF4-FFF2-40B4-BE49-F238E27FC236}">
                <a16:creationId xmlns:a16="http://schemas.microsoft.com/office/drawing/2014/main" id="{44839800-3FE7-4D18-8BC0-A784B2252D16}"/>
              </a:ext>
            </a:extLst>
          </p:cNvPr>
          <p:cNvGraphicFramePr>
            <a:graphicFrameLocks noGrp="1"/>
          </p:cNvGraphicFramePr>
          <p:nvPr>
            <p:extLst>
              <p:ext uri="{D42A27DB-BD31-4B8C-83A1-F6EECF244321}">
                <p14:modId xmlns:p14="http://schemas.microsoft.com/office/powerpoint/2010/main" val="2832415917"/>
              </p:ext>
            </p:extLst>
          </p:nvPr>
        </p:nvGraphicFramePr>
        <p:xfrm>
          <a:off x="54107" y="1063559"/>
          <a:ext cx="12083786" cy="375797"/>
        </p:xfrm>
        <a:graphic>
          <a:graphicData uri="http://schemas.openxmlformats.org/drawingml/2006/table">
            <a:tbl>
              <a:tblPr firstRow="1" firstCol="1" bandRow="1">
                <a:tableStyleId>{5C22544A-7EE6-4342-B048-85BDC9FD1C3A}</a:tableStyleId>
              </a:tblPr>
              <a:tblGrid>
                <a:gridCol w="12083786">
                  <a:extLst>
                    <a:ext uri="{9D8B030D-6E8A-4147-A177-3AD203B41FA5}">
                      <a16:colId xmlns:a16="http://schemas.microsoft.com/office/drawing/2014/main" val="4060676655"/>
                    </a:ext>
                  </a:extLst>
                </a:gridCol>
              </a:tblGrid>
              <a:tr h="375797">
                <a:tc>
                  <a:txBody>
                    <a:bodyPr/>
                    <a:lstStyle/>
                    <a:p>
                      <a:pPr algn="l">
                        <a:lnSpc>
                          <a:spcPct val="107000"/>
                        </a:lnSpc>
                        <a:spcAft>
                          <a:spcPts val="0"/>
                        </a:spcAft>
                      </a:pPr>
                      <a:r>
                        <a:rPr lang="tr-TR" sz="1300" b="1" dirty="0">
                          <a:solidFill>
                            <a:srgbClr val="C00000"/>
                          </a:solidFill>
                          <a:effectLst/>
                          <a:latin typeface="Garamond" panose="02020404030301010803" pitchFamily="18" charset="0"/>
                        </a:rPr>
                        <a:t>RAKAMLARLA TEŞVİK ÖRNEKLERİ  (2025 Yılı Brüt Asgari Ücretine Göre)</a:t>
                      </a:r>
                    </a:p>
                  </a:txBody>
                  <a:tcPr marL="58408" marR="58408" marT="0" marB="0" anchor="ctr">
                    <a:solidFill>
                      <a:schemeClr val="accent6">
                        <a:lumMod val="75000"/>
                        <a:alpha val="42000"/>
                      </a:schemeClr>
                    </a:solidFill>
                  </a:tcPr>
                </a:tc>
                <a:extLst>
                  <a:ext uri="{0D108BD9-81ED-4DB2-BD59-A6C34878D82A}">
                    <a16:rowId xmlns:a16="http://schemas.microsoft.com/office/drawing/2014/main" val="850616689"/>
                  </a:ext>
                </a:extLst>
              </a:tr>
            </a:tbl>
          </a:graphicData>
        </a:graphic>
      </p:graphicFrame>
      <p:sp>
        <p:nvSpPr>
          <p:cNvPr id="13" name="Unvan 1">
            <a:extLst>
              <a:ext uri="{FF2B5EF4-FFF2-40B4-BE49-F238E27FC236}">
                <a16:creationId xmlns:a16="http://schemas.microsoft.com/office/drawing/2014/main" id="{C0C094AE-0893-4412-B9FF-E0B4514EB7D5}"/>
              </a:ext>
            </a:extLst>
          </p:cNvPr>
          <p:cNvSpPr txBox="1">
            <a:spLocks/>
          </p:cNvSpPr>
          <p:nvPr/>
        </p:nvSpPr>
        <p:spPr>
          <a:xfrm>
            <a:off x="4924898" y="101600"/>
            <a:ext cx="6930771" cy="701158"/>
          </a:xfrm>
          <a:prstGeom prst="rect">
            <a:avLst/>
          </a:prstGeom>
        </p:spPr>
        <p:txBody>
          <a:bodyPr vert="horz" lIns="91440" tIns="45720" rIns="91440" bIns="45720" rtlCol="0" anchor="ctr">
            <a:noAutofit/>
          </a:bodyPr>
          <a:lstStyle>
            <a:lvl1pPr algn="r">
              <a:lnSpc>
                <a:spcPct val="90000"/>
              </a:lnSpc>
              <a:spcBef>
                <a:spcPct val="0"/>
              </a:spcBef>
              <a:buNone/>
              <a:defRPr sz="3600" b="1">
                <a:solidFill>
                  <a:schemeClr val="bg1"/>
                </a:solidFill>
                <a:latin typeface="Garamond" panose="02020404030301010803" pitchFamily="18" charset="0"/>
                <a:ea typeface="+mj-ea"/>
                <a:cs typeface="+mj-cs"/>
              </a:defRPr>
            </a:lvl1pPr>
          </a:lstStyle>
          <a:p>
            <a:r>
              <a:rPr lang="tr-TR" sz="2800" dirty="0"/>
              <a:t>Puan İndirim</a:t>
            </a:r>
          </a:p>
        </p:txBody>
      </p:sp>
      <p:sp>
        <p:nvSpPr>
          <p:cNvPr id="14" name="24-Nokta Yıldız 6">
            <a:extLst>
              <a:ext uri="{FF2B5EF4-FFF2-40B4-BE49-F238E27FC236}">
                <a16:creationId xmlns:a16="http://schemas.microsoft.com/office/drawing/2014/main" id="{8DFC9A1C-01A7-417C-9B45-DA4352EFCA76}"/>
              </a:ext>
            </a:extLst>
          </p:cNvPr>
          <p:cNvSpPr/>
          <p:nvPr/>
        </p:nvSpPr>
        <p:spPr>
          <a:xfrm rot="19928413">
            <a:off x="8808590" y="20295"/>
            <a:ext cx="945787" cy="872861"/>
          </a:xfrm>
          <a:prstGeom prst="star24">
            <a:avLst>
              <a:gd name="adj" fmla="val 37034"/>
            </a:avLst>
          </a:prstGeom>
          <a:solidFill>
            <a:srgbClr val="EB374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b="1" dirty="0">
                <a:latin typeface="Arial Black" panose="020B0A04020102020204" pitchFamily="34" charset="0"/>
              </a:rPr>
              <a:t>4</a:t>
            </a:r>
          </a:p>
        </p:txBody>
      </p:sp>
    </p:spTree>
    <p:extLst>
      <p:ext uri="{BB962C8B-B14F-4D97-AF65-F5344CB8AC3E}">
        <p14:creationId xmlns:p14="http://schemas.microsoft.com/office/powerpoint/2010/main" val="12991997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1"/>
          <p:cNvSpPr txBox="1">
            <a:spLocks/>
          </p:cNvSpPr>
          <p:nvPr/>
        </p:nvSpPr>
        <p:spPr>
          <a:xfrm>
            <a:off x="1310185" y="52400"/>
            <a:ext cx="10861977" cy="701158"/>
          </a:xfrm>
          <a:prstGeom prst="rect">
            <a:avLst/>
          </a:prstGeom>
        </p:spPr>
        <p:txBody>
          <a:bodyPr vert="horz" lIns="91440" tIns="45720" rIns="91440" bIns="45720" rtlCol="0" anchor="ctr">
            <a:noAutofit/>
          </a:bodyPr>
          <a:lstStyle>
            <a:lvl1pPr algn="r">
              <a:lnSpc>
                <a:spcPct val="90000"/>
              </a:lnSpc>
              <a:spcBef>
                <a:spcPct val="0"/>
              </a:spcBef>
              <a:buNone/>
              <a:defRPr sz="3600" b="1">
                <a:solidFill>
                  <a:schemeClr val="bg1"/>
                </a:solidFill>
                <a:latin typeface="Garamond" panose="02020404030301010803" pitchFamily="18" charset="0"/>
                <a:ea typeface="+mj-ea"/>
                <a:cs typeface="+mj-cs"/>
              </a:defRPr>
            </a:lvl1pPr>
          </a:lstStyle>
          <a:p>
            <a:r>
              <a:rPr lang="tr-TR" sz="2800" dirty="0"/>
              <a:t> Yurtdışına Götürülen Sigortalılara Uygulanan </a:t>
            </a:r>
          </a:p>
          <a:p>
            <a:r>
              <a:rPr lang="tr-TR" sz="2800" dirty="0"/>
              <a:t>Puanlık İndirim</a:t>
            </a:r>
          </a:p>
        </p:txBody>
      </p:sp>
      <p:sp>
        <p:nvSpPr>
          <p:cNvPr id="6" name="24-Nokta Yıldız 6">
            <a:extLst>
              <a:ext uri="{FF2B5EF4-FFF2-40B4-BE49-F238E27FC236}">
                <a16:creationId xmlns:a16="http://schemas.microsoft.com/office/drawing/2014/main" id="{ED8F1AA3-C4B2-44CA-BF2F-E59B4F7528BF}"/>
              </a:ext>
            </a:extLst>
          </p:cNvPr>
          <p:cNvSpPr/>
          <p:nvPr/>
        </p:nvSpPr>
        <p:spPr>
          <a:xfrm rot="19928413">
            <a:off x="8979237" y="270188"/>
            <a:ext cx="703952" cy="705785"/>
          </a:xfrm>
          <a:prstGeom prst="star24">
            <a:avLst>
              <a:gd name="adj" fmla="val 37034"/>
            </a:avLst>
          </a:prstGeom>
          <a:solidFill>
            <a:srgbClr val="EB374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b="1" dirty="0">
                <a:latin typeface="Arial Black" panose="020B0A04020102020204" pitchFamily="34" charset="0"/>
              </a:rPr>
              <a:t>5</a:t>
            </a:r>
          </a:p>
        </p:txBody>
      </p:sp>
      <p:graphicFrame>
        <p:nvGraphicFramePr>
          <p:cNvPr id="7" name="Tablo 6">
            <a:extLst>
              <a:ext uri="{FF2B5EF4-FFF2-40B4-BE49-F238E27FC236}">
                <a16:creationId xmlns:a16="http://schemas.microsoft.com/office/drawing/2014/main" id="{94B8F031-E760-4D26-9D4A-1FCEEE222B34}"/>
              </a:ext>
            </a:extLst>
          </p:cNvPr>
          <p:cNvGraphicFramePr>
            <a:graphicFrameLocks noGrp="1"/>
          </p:cNvGraphicFramePr>
          <p:nvPr>
            <p:extLst/>
          </p:nvPr>
        </p:nvGraphicFramePr>
        <p:xfrm>
          <a:off x="106957" y="900163"/>
          <a:ext cx="8042419" cy="518532"/>
        </p:xfrm>
        <a:graphic>
          <a:graphicData uri="http://schemas.openxmlformats.org/drawingml/2006/table">
            <a:tbl>
              <a:tblPr firstRow="1" firstCol="1" bandRow="1">
                <a:tableStyleId>{5C22544A-7EE6-4342-B048-85BDC9FD1C3A}</a:tableStyleId>
              </a:tblPr>
              <a:tblGrid>
                <a:gridCol w="1480837">
                  <a:extLst>
                    <a:ext uri="{9D8B030D-6E8A-4147-A177-3AD203B41FA5}">
                      <a16:colId xmlns:a16="http://schemas.microsoft.com/office/drawing/2014/main" val="1798935961"/>
                    </a:ext>
                  </a:extLst>
                </a:gridCol>
                <a:gridCol w="6561582">
                  <a:extLst>
                    <a:ext uri="{9D8B030D-6E8A-4147-A177-3AD203B41FA5}">
                      <a16:colId xmlns:a16="http://schemas.microsoft.com/office/drawing/2014/main" val="1330910578"/>
                    </a:ext>
                  </a:extLst>
                </a:gridCol>
              </a:tblGrid>
              <a:tr h="518532">
                <a:tc>
                  <a:txBody>
                    <a:bodyPr/>
                    <a:lstStyle/>
                    <a:p>
                      <a:pPr algn="just">
                        <a:lnSpc>
                          <a:spcPct val="107000"/>
                        </a:lnSpc>
                        <a:spcAft>
                          <a:spcPts val="0"/>
                        </a:spcAft>
                      </a:pPr>
                      <a:r>
                        <a:rPr lang="tr-TR" sz="1400" dirty="0">
                          <a:solidFill>
                            <a:srgbClr val="002060"/>
                          </a:solidFill>
                          <a:effectLst/>
                          <a:latin typeface="Garamond" panose="02020404030301010803" pitchFamily="18" charset="0"/>
                        </a:rPr>
                        <a:t>YASAL DAYANAK</a:t>
                      </a:r>
                      <a:endParaRPr lang="tr-TR" sz="1400" dirty="0">
                        <a:solidFill>
                          <a:srgbClr val="00206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7755" marR="57755" marT="0" marB="0" anchor="ctr">
                    <a:solidFill>
                      <a:schemeClr val="accent1">
                        <a:lumMod val="40000"/>
                        <a:lumOff val="60000"/>
                        <a:alpha val="60000"/>
                      </a:schemeClr>
                    </a:solidFill>
                  </a:tcPr>
                </a:tc>
                <a:tc>
                  <a:txBody>
                    <a:bodyPr/>
                    <a:lstStyle/>
                    <a:p>
                      <a:pPr algn="just">
                        <a:lnSpc>
                          <a:spcPct val="107000"/>
                        </a:lnSpc>
                        <a:spcAft>
                          <a:spcPts val="0"/>
                        </a:spcAft>
                      </a:pPr>
                      <a:r>
                        <a:rPr lang="tr-TR" sz="1300" b="1" kern="1200" dirty="0">
                          <a:solidFill>
                            <a:srgbClr val="002060"/>
                          </a:solidFill>
                          <a:effectLst/>
                          <a:latin typeface="Garamond" panose="02020404030301010803" pitchFamily="18" charset="0"/>
                          <a:ea typeface="+mn-ea"/>
                          <a:cs typeface="+mn-cs"/>
                        </a:rPr>
                        <a:t>5510 sayılı Kanun’un 81. maddesinin 1. fıkrasının (i) bendi, 2013/30 </a:t>
                      </a:r>
                      <a:r>
                        <a:rPr lang="tr-TR" sz="1300" b="1" kern="1200" dirty="0" err="1">
                          <a:solidFill>
                            <a:srgbClr val="002060"/>
                          </a:solidFill>
                          <a:effectLst/>
                          <a:latin typeface="Garamond" panose="02020404030301010803" pitchFamily="18" charset="0"/>
                          <a:ea typeface="+mn-ea"/>
                          <a:cs typeface="+mn-cs"/>
                        </a:rPr>
                        <a:t>No’lu</a:t>
                      </a:r>
                      <a:r>
                        <a:rPr lang="tr-TR" sz="1300" b="1" kern="1200" dirty="0">
                          <a:solidFill>
                            <a:srgbClr val="002060"/>
                          </a:solidFill>
                          <a:effectLst/>
                          <a:latin typeface="Garamond" panose="02020404030301010803" pitchFamily="18" charset="0"/>
                          <a:ea typeface="+mn-ea"/>
                          <a:cs typeface="+mn-cs"/>
                        </a:rPr>
                        <a:t> Genelge.</a:t>
                      </a:r>
                    </a:p>
                  </a:txBody>
                  <a:tcPr marL="68580" marR="68580" marT="0" marB="0" anchor="ctr">
                    <a:solidFill>
                      <a:schemeClr val="accent1">
                        <a:tint val="20000"/>
                        <a:alpha val="60000"/>
                      </a:schemeClr>
                    </a:solidFill>
                  </a:tcPr>
                </a:tc>
                <a:extLst>
                  <a:ext uri="{0D108BD9-81ED-4DB2-BD59-A6C34878D82A}">
                    <a16:rowId xmlns:a16="http://schemas.microsoft.com/office/drawing/2014/main" val="4115936388"/>
                  </a:ext>
                </a:extLst>
              </a:tr>
            </a:tbl>
          </a:graphicData>
        </a:graphic>
      </p:graphicFrame>
      <p:graphicFrame>
        <p:nvGraphicFramePr>
          <p:cNvPr id="8" name="Tablo 7">
            <a:extLst>
              <a:ext uri="{FF2B5EF4-FFF2-40B4-BE49-F238E27FC236}">
                <a16:creationId xmlns:a16="http://schemas.microsoft.com/office/drawing/2014/main" id="{29A551B6-369E-4DAF-AAA4-ED3A72B8FC39}"/>
              </a:ext>
            </a:extLst>
          </p:cNvPr>
          <p:cNvGraphicFramePr>
            <a:graphicFrameLocks noGrp="1"/>
          </p:cNvGraphicFramePr>
          <p:nvPr>
            <p:extLst/>
          </p:nvPr>
        </p:nvGraphicFramePr>
        <p:xfrm>
          <a:off x="8149376" y="900163"/>
          <a:ext cx="4027720" cy="611478"/>
        </p:xfrm>
        <a:graphic>
          <a:graphicData uri="http://schemas.openxmlformats.org/drawingml/2006/table">
            <a:tbl>
              <a:tblPr firstRow="1" firstCol="1" bandRow="1">
                <a:tableStyleId>{5C22544A-7EE6-4342-B048-85BDC9FD1C3A}</a:tableStyleId>
              </a:tblPr>
              <a:tblGrid>
                <a:gridCol w="1414884">
                  <a:extLst>
                    <a:ext uri="{9D8B030D-6E8A-4147-A177-3AD203B41FA5}">
                      <a16:colId xmlns:a16="http://schemas.microsoft.com/office/drawing/2014/main" val="2643230235"/>
                    </a:ext>
                  </a:extLst>
                </a:gridCol>
                <a:gridCol w="1176823">
                  <a:extLst>
                    <a:ext uri="{9D8B030D-6E8A-4147-A177-3AD203B41FA5}">
                      <a16:colId xmlns:a16="http://schemas.microsoft.com/office/drawing/2014/main" val="1809252406"/>
                    </a:ext>
                  </a:extLst>
                </a:gridCol>
                <a:gridCol w="1436013">
                  <a:extLst>
                    <a:ext uri="{9D8B030D-6E8A-4147-A177-3AD203B41FA5}">
                      <a16:colId xmlns:a16="http://schemas.microsoft.com/office/drawing/2014/main" val="1446942998"/>
                    </a:ext>
                  </a:extLst>
                </a:gridCol>
              </a:tblGrid>
              <a:tr h="365585">
                <a:tc>
                  <a:txBody>
                    <a:bodyPr/>
                    <a:lstStyle/>
                    <a:p>
                      <a:pPr marL="0" algn="ctr" defTabSz="914400" rtl="0" eaLnBrk="1" latinLnBrk="0" hangingPunct="1">
                        <a:lnSpc>
                          <a:spcPct val="107000"/>
                        </a:lnSpc>
                        <a:spcAft>
                          <a:spcPts val="0"/>
                        </a:spcAft>
                      </a:pPr>
                      <a:r>
                        <a:rPr lang="tr-TR" sz="1100" b="1" kern="1200" dirty="0">
                          <a:solidFill>
                            <a:schemeClr val="tx2"/>
                          </a:solidFill>
                          <a:effectLst/>
                          <a:latin typeface="Garamond" panose="02020404030301010803" pitchFamily="18" charset="0"/>
                          <a:ea typeface="+mn-ea"/>
                          <a:cs typeface="+mn-cs"/>
                        </a:rPr>
                        <a:t>BAŞLAMA TARİHİ</a:t>
                      </a:r>
                    </a:p>
                  </a:txBody>
                  <a:tcPr marL="57755" marR="57755" marT="0" marB="0" anchor="ctr">
                    <a:solidFill>
                      <a:schemeClr val="accent6">
                        <a:lumMod val="75000"/>
                        <a:alpha val="60000"/>
                      </a:schemeClr>
                    </a:solidFill>
                  </a:tcPr>
                </a:tc>
                <a:tc>
                  <a:txBody>
                    <a:bodyPr/>
                    <a:lstStyle/>
                    <a:p>
                      <a:pPr marL="0" algn="ctr" defTabSz="914400" rtl="0" eaLnBrk="1" latinLnBrk="0" hangingPunct="1">
                        <a:lnSpc>
                          <a:spcPct val="107000"/>
                        </a:lnSpc>
                        <a:spcAft>
                          <a:spcPts val="0"/>
                        </a:spcAft>
                      </a:pPr>
                      <a:r>
                        <a:rPr lang="tr-TR" sz="1100" b="1" kern="1200" dirty="0">
                          <a:solidFill>
                            <a:schemeClr val="tx2"/>
                          </a:solidFill>
                          <a:effectLst/>
                          <a:latin typeface="Garamond" panose="02020404030301010803" pitchFamily="18" charset="0"/>
                          <a:ea typeface="+mn-ea"/>
                          <a:cs typeface="+mn-cs"/>
                        </a:rPr>
                        <a:t>BİTİŞ TARİHİ</a:t>
                      </a:r>
                    </a:p>
                  </a:txBody>
                  <a:tcPr marL="57755" marR="57755" marT="0" marB="0" anchor="ctr">
                    <a:solidFill>
                      <a:schemeClr val="accent6">
                        <a:lumMod val="75000"/>
                        <a:alpha val="60000"/>
                      </a:schemeClr>
                    </a:solidFill>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tr-TR" sz="1100" b="1" kern="1200" dirty="0">
                          <a:solidFill>
                            <a:schemeClr val="tx2"/>
                          </a:solidFill>
                          <a:effectLst/>
                          <a:latin typeface="Garamond" panose="02020404030301010803" pitchFamily="18" charset="0"/>
                          <a:ea typeface="+mn-ea"/>
                          <a:cs typeface="+mn-cs"/>
                        </a:rPr>
                        <a:t>BELGE KANUN NO</a:t>
                      </a:r>
                    </a:p>
                  </a:txBody>
                  <a:tcPr marL="57755" marR="57755" marT="0" marB="0" anchor="ctr">
                    <a:solidFill>
                      <a:schemeClr val="accent6">
                        <a:lumMod val="75000"/>
                        <a:alpha val="60000"/>
                      </a:schemeClr>
                    </a:solidFill>
                  </a:tcPr>
                </a:tc>
                <a:extLst>
                  <a:ext uri="{0D108BD9-81ED-4DB2-BD59-A6C34878D82A}">
                    <a16:rowId xmlns:a16="http://schemas.microsoft.com/office/drawing/2014/main" val="1774129938"/>
                  </a:ext>
                </a:extLst>
              </a:tr>
              <a:tr h="245893">
                <a:tc>
                  <a:txBody>
                    <a:bodyPr/>
                    <a:lstStyle/>
                    <a:p>
                      <a:pPr algn="ctr">
                        <a:lnSpc>
                          <a:spcPct val="107000"/>
                        </a:lnSpc>
                        <a:spcAft>
                          <a:spcPts val="0"/>
                        </a:spcAft>
                      </a:pPr>
                      <a:r>
                        <a:rPr lang="tr-TR" sz="1200" b="1" kern="1200" dirty="0">
                          <a:solidFill>
                            <a:schemeClr val="tx2"/>
                          </a:solidFill>
                          <a:effectLst/>
                          <a:latin typeface="Garamond" panose="02020404030301010803" pitchFamily="18" charset="0"/>
                          <a:ea typeface="+mn-ea"/>
                          <a:cs typeface="+mn-cs"/>
                        </a:rPr>
                        <a:t>01.06.2013</a:t>
                      </a:r>
                      <a:endParaRPr lang="tr-TR" sz="1200" b="1" dirty="0">
                        <a:solidFill>
                          <a:schemeClr val="tx2"/>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7755" marR="57755" marT="0" marB="0" anchor="ctr">
                    <a:solidFill>
                      <a:schemeClr val="tx2">
                        <a:lumMod val="40000"/>
                        <a:lumOff val="60000"/>
                        <a:alpha val="70000"/>
                      </a:schemeClr>
                    </a:solidFill>
                  </a:tcPr>
                </a:tc>
                <a:tc>
                  <a:txBody>
                    <a:bodyPr/>
                    <a:lstStyle/>
                    <a:p>
                      <a:pPr algn="ctr">
                        <a:lnSpc>
                          <a:spcPct val="107000"/>
                        </a:lnSpc>
                        <a:spcAft>
                          <a:spcPts val="0"/>
                        </a:spcAft>
                      </a:pPr>
                      <a:r>
                        <a:rPr lang="tr-TR" sz="1200" dirty="0">
                          <a:solidFill>
                            <a:schemeClr val="tx2"/>
                          </a:solidFill>
                          <a:effectLst/>
                          <a:latin typeface="Garamond" panose="02020404030301010803" pitchFamily="18" charset="0"/>
                        </a:rPr>
                        <a:t>-</a:t>
                      </a:r>
                      <a:endParaRPr lang="tr-TR" sz="1200" dirty="0">
                        <a:solidFill>
                          <a:schemeClr val="tx2"/>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7755" marR="57755" marT="0" marB="0" anchor="ctr">
                    <a:solidFill>
                      <a:schemeClr val="tx2">
                        <a:lumMod val="40000"/>
                        <a:lumOff val="60000"/>
                        <a:alpha val="70000"/>
                      </a:schemeClr>
                    </a:solidFill>
                  </a:tcPr>
                </a:tc>
                <a:tc>
                  <a:txBody>
                    <a:bodyPr/>
                    <a:lstStyle/>
                    <a:p>
                      <a:pPr algn="ctr">
                        <a:lnSpc>
                          <a:spcPct val="107000"/>
                        </a:lnSpc>
                        <a:spcAft>
                          <a:spcPts val="0"/>
                        </a:spcAft>
                      </a:pPr>
                      <a:r>
                        <a:rPr lang="tr-TR" sz="1200" b="1" dirty="0">
                          <a:solidFill>
                            <a:schemeClr val="tx2"/>
                          </a:solidFill>
                          <a:effectLst/>
                          <a:latin typeface="Garamond" panose="02020404030301010803" pitchFamily="18" charset="0"/>
                          <a:ea typeface="Times New Roman" panose="02020603050405020304" pitchFamily="18" charset="0"/>
                          <a:cs typeface="Times New Roman" panose="02020603050405020304" pitchFamily="18" charset="0"/>
                        </a:rPr>
                        <a:t>6486</a:t>
                      </a:r>
                    </a:p>
                  </a:txBody>
                  <a:tcPr marL="57755" marR="57755" marT="0" marB="0" anchor="ctr">
                    <a:solidFill>
                      <a:schemeClr val="tx2">
                        <a:lumMod val="40000"/>
                        <a:lumOff val="60000"/>
                        <a:alpha val="70000"/>
                      </a:schemeClr>
                    </a:solidFill>
                  </a:tcPr>
                </a:tc>
                <a:extLst>
                  <a:ext uri="{0D108BD9-81ED-4DB2-BD59-A6C34878D82A}">
                    <a16:rowId xmlns:a16="http://schemas.microsoft.com/office/drawing/2014/main" val="1721715383"/>
                  </a:ext>
                </a:extLst>
              </a:tr>
            </a:tbl>
          </a:graphicData>
        </a:graphic>
      </p:graphicFrame>
      <p:graphicFrame>
        <p:nvGraphicFramePr>
          <p:cNvPr id="9" name="Tablo 8">
            <a:extLst>
              <a:ext uri="{FF2B5EF4-FFF2-40B4-BE49-F238E27FC236}">
                <a16:creationId xmlns:a16="http://schemas.microsoft.com/office/drawing/2014/main" id="{56FA61AA-8E4C-4BF6-B30B-2780B98F4139}"/>
              </a:ext>
            </a:extLst>
          </p:cNvPr>
          <p:cNvGraphicFramePr>
            <a:graphicFrameLocks noGrp="1"/>
          </p:cNvGraphicFramePr>
          <p:nvPr>
            <p:extLst>
              <p:ext uri="{D42A27DB-BD31-4B8C-83A1-F6EECF244321}">
                <p14:modId xmlns:p14="http://schemas.microsoft.com/office/powerpoint/2010/main" val="2212884867"/>
              </p:ext>
            </p:extLst>
          </p:nvPr>
        </p:nvGraphicFramePr>
        <p:xfrm>
          <a:off x="106957" y="1516100"/>
          <a:ext cx="12053198" cy="629285"/>
        </p:xfrm>
        <a:graphic>
          <a:graphicData uri="http://schemas.openxmlformats.org/drawingml/2006/table">
            <a:tbl>
              <a:tblPr firstRow="1" firstCol="1" bandRow="1">
                <a:tableStyleId>{5C22544A-7EE6-4342-B048-85BDC9FD1C3A}</a:tableStyleId>
              </a:tblPr>
              <a:tblGrid>
                <a:gridCol w="1484442">
                  <a:extLst>
                    <a:ext uri="{9D8B030D-6E8A-4147-A177-3AD203B41FA5}">
                      <a16:colId xmlns:a16="http://schemas.microsoft.com/office/drawing/2014/main" val="1635233704"/>
                    </a:ext>
                  </a:extLst>
                </a:gridCol>
                <a:gridCol w="10568756">
                  <a:extLst>
                    <a:ext uri="{9D8B030D-6E8A-4147-A177-3AD203B41FA5}">
                      <a16:colId xmlns:a16="http://schemas.microsoft.com/office/drawing/2014/main" val="4095596175"/>
                    </a:ext>
                  </a:extLst>
                </a:gridCol>
              </a:tblGrid>
              <a:tr h="384495">
                <a:tc>
                  <a:txBody>
                    <a:bodyPr/>
                    <a:lstStyle/>
                    <a:p>
                      <a:pPr algn="just">
                        <a:lnSpc>
                          <a:spcPct val="107000"/>
                        </a:lnSpc>
                        <a:spcAft>
                          <a:spcPts val="0"/>
                        </a:spcAft>
                      </a:pPr>
                      <a:r>
                        <a:rPr lang="tr-TR" sz="1400" dirty="0">
                          <a:solidFill>
                            <a:srgbClr val="002060"/>
                          </a:solidFill>
                          <a:effectLst/>
                          <a:latin typeface="Garamond" panose="02020404030301010803" pitchFamily="18" charset="0"/>
                        </a:rPr>
                        <a:t>AÇIKLAMA</a:t>
                      </a:r>
                      <a:endParaRPr lang="tr-TR" sz="1400" dirty="0">
                        <a:solidFill>
                          <a:srgbClr val="00206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7755" marR="57755" marT="0" marB="0" anchor="ctr">
                    <a:solidFill>
                      <a:schemeClr val="accent5">
                        <a:lumMod val="20000"/>
                        <a:lumOff val="80000"/>
                      </a:schemeClr>
                    </a:solidFill>
                  </a:tcPr>
                </a:tc>
                <a:tc>
                  <a:txBody>
                    <a:bodyPr/>
                    <a:lstStyle/>
                    <a:p>
                      <a:pPr algn="just">
                        <a:lnSpc>
                          <a:spcPct val="107000"/>
                        </a:lnSpc>
                        <a:spcAft>
                          <a:spcPts val="0"/>
                        </a:spcAft>
                      </a:pPr>
                      <a:r>
                        <a:rPr lang="tr-TR" sz="1300" b="1" kern="1200" dirty="0">
                          <a:solidFill>
                            <a:srgbClr val="002060"/>
                          </a:solidFill>
                          <a:effectLst/>
                          <a:latin typeface="Garamond" panose="02020404030301010803" pitchFamily="18" charset="0"/>
                          <a:ea typeface="+mn-ea"/>
                          <a:cs typeface="+mn-cs"/>
                        </a:rPr>
                        <a:t>Özel sektör işverenlerince yurt dışındaki işyerlerinde çalıştırılmak üzere götürülen/gönderilen </a:t>
                      </a:r>
                      <a:r>
                        <a:rPr lang="tr-TR" sz="1300" b="1" u="none" kern="1200" dirty="0">
                          <a:solidFill>
                            <a:srgbClr val="002060"/>
                          </a:solidFill>
                          <a:effectLst/>
                          <a:latin typeface="Garamond" panose="02020404030301010803" pitchFamily="18" charset="0"/>
                          <a:ea typeface="+mn-ea"/>
                          <a:cs typeface="+mn-cs"/>
                        </a:rPr>
                        <a:t>sigortalılar</a:t>
                      </a:r>
                      <a:r>
                        <a:rPr lang="tr-TR" sz="1300" b="1" kern="1200" dirty="0">
                          <a:solidFill>
                            <a:srgbClr val="002060"/>
                          </a:solidFill>
                          <a:effectLst/>
                          <a:latin typeface="Garamond" panose="02020404030301010803" pitchFamily="18" charset="0"/>
                          <a:ea typeface="+mn-ea"/>
                          <a:cs typeface="+mn-cs"/>
                        </a:rPr>
                        <a:t> için uygulanan indirim kapsamında, bu sigortalıların prime esas kazançları üzerinden hesaplanan genel sağlık sigortası primi işveren hissesinin 5 puanlık kısmı Hazine ve Maliye Bakanlığı tarafından karşılanmaktadır.</a:t>
                      </a:r>
                    </a:p>
                  </a:txBody>
                  <a:tcPr marL="57755" marR="57755" marT="0" marB="0">
                    <a:solidFill>
                      <a:schemeClr val="accent1">
                        <a:tint val="20000"/>
                        <a:alpha val="60000"/>
                      </a:schemeClr>
                    </a:solidFill>
                  </a:tcPr>
                </a:tc>
                <a:extLst>
                  <a:ext uri="{0D108BD9-81ED-4DB2-BD59-A6C34878D82A}">
                    <a16:rowId xmlns:a16="http://schemas.microsoft.com/office/drawing/2014/main" val="2049017253"/>
                  </a:ext>
                </a:extLst>
              </a:tr>
            </a:tbl>
          </a:graphicData>
        </a:graphic>
      </p:graphicFrame>
      <p:graphicFrame>
        <p:nvGraphicFramePr>
          <p:cNvPr id="12" name="Tablo 11">
            <a:extLst>
              <a:ext uri="{FF2B5EF4-FFF2-40B4-BE49-F238E27FC236}">
                <a16:creationId xmlns:a16="http://schemas.microsoft.com/office/drawing/2014/main" id="{9FB24FC3-E54A-4A7A-87EC-7A15AFA3F2F4}"/>
              </a:ext>
            </a:extLst>
          </p:cNvPr>
          <p:cNvGraphicFramePr>
            <a:graphicFrameLocks noGrp="1"/>
          </p:cNvGraphicFramePr>
          <p:nvPr>
            <p:extLst/>
          </p:nvPr>
        </p:nvGraphicFramePr>
        <p:xfrm>
          <a:off x="106957" y="2173516"/>
          <a:ext cx="12057746" cy="248178"/>
        </p:xfrm>
        <a:graphic>
          <a:graphicData uri="http://schemas.openxmlformats.org/drawingml/2006/table">
            <a:tbl>
              <a:tblPr firstRow="1" firstCol="1" bandRow="1">
                <a:tableStyleId>{5C22544A-7EE6-4342-B048-85BDC9FD1C3A}</a:tableStyleId>
              </a:tblPr>
              <a:tblGrid>
                <a:gridCol w="12057746">
                  <a:extLst>
                    <a:ext uri="{9D8B030D-6E8A-4147-A177-3AD203B41FA5}">
                      <a16:colId xmlns:a16="http://schemas.microsoft.com/office/drawing/2014/main" val="4060676655"/>
                    </a:ext>
                  </a:extLst>
                </a:gridCol>
              </a:tblGrid>
              <a:tr h="248178">
                <a:tc>
                  <a:txBody>
                    <a:bodyPr/>
                    <a:lstStyle/>
                    <a:p>
                      <a:pPr algn="l">
                        <a:lnSpc>
                          <a:spcPct val="107000"/>
                        </a:lnSpc>
                        <a:spcAft>
                          <a:spcPts val="0"/>
                        </a:spcAft>
                      </a:pPr>
                      <a:r>
                        <a:rPr lang="tr-TR" sz="1200" b="1" dirty="0">
                          <a:solidFill>
                            <a:srgbClr val="C00000"/>
                          </a:solidFill>
                          <a:effectLst/>
                          <a:latin typeface="Garamond" panose="02020404030301010803" pitchFamily="18" charset="0"/>
                        </a:rPr>
                        <a:t>TEŞVİKTEN YARARLANMA ŞARTLARI </a:t>
                      </a:r>
                      <a:endParaRPr lang="tr-TR" sz="1200" b="1" dirty="0">
                        <a:solidFill>
                          <a:srgbClr val="C0000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8408" marR="58408" marT="0" marB="0">
                    <a:solidFill>
                      <a:schemeClr val="accent6">
                        <a:lumMod val="75000"/>
                        <a:alpha val="42000"/>
                      </a:schemeClr>
                    </a:solidFill>
                  </a:tcPr>
                </a:tc>
                <a:extLst>
                  <a:ext uri="{0D108BD9-81ED-4DB2-BD59-A6C34878D82A}">
                    <a16:rowId xmlns:a16="http://schemas.microsoft.com/office/drawing/2014/main" val="850616689"/>
                  </a:ext>
                </a:extLst>
              </a:tr>
            </a:tbl>
          </a:graphicData>
        </a:graphic>
      </p:graphicFrame>
      <p:sp>
        <p:nvSpPr>
          <p:cNvPr id="18" name="Dikdörtgen 17">
            <a:extLst>
              <a:ext uri="{FF2B5EF4-FFF2-40B4-BE49-F238E27FC236}">
                <a16:creationId xmlns:a16="http://schemas.microsoft.com/office/drawing/2014/main" id="{C887CC10-7D33-4EAD-8340-ABAE85981394}"/>
              </a:ext>
            </a:extLst>
          </p:cNvPr>
          <p:cNvSpPr/>
          <p:nvPr/>
        </p:nvSpPr>
        <p:spPr>
          <a:xfrm>
            <a:off x="102409" y="2408260"/>
            <a:ext cx="12057746" cy="1384995"/>
          </a:xfrm>
          <a:prstGeom prst="rect">
            <a:avLst/>
          </a:prstGeom>
          <a:solidFill>
            <a:schemeClr val="accent5">
              <a:lumMod val="20000"/>
              <a:lumOff val="80000"/>
            </a:schemeClr>
          </a:solidFill>
        </p:spPr>
        <p:txBody>
          <a:bodyPr wrap="square">
            <a:spAutoFit/>
          </a:bodyPr>
          <a:lstStyle/>
          <a:p>
            <a:pPr marL="268288" lvl="0" indent="-268288" algn="just">
              <a:buFont typeface="Wingdings" panose="05000000000000000000" pitchFamily="2" charset="2"/>
              <a:buChar char=""/>
            </a:pPr>
            <a:r>
              <a:rPr lang="tr-TR" sz="1400" dirty="0">
                <a:solidFill>
                  <a:srgbClr val="002060"/>
                </a:solidFill>
                <a:latin typeface="Garamond" panose="02020404030301010803" pitchFamily="18" charset="0"/>
              </a:rPr>
              <a:t>Aylık prim ve hizmet belgesinin / muhtasar ve prim hizmet beyannamesinin yasal süresinde verilmesi,</a:t>
            </a:r>
          </a:p>
          <a:p>
            <a:pPr marL="268288" lvl="0" indent="-268288" algn="just">
              <a:buFont typeface="Wingdings" panose="05000000000000000000" pitchFamily="2" charset="2"/>
              <a:buChar char=""/>
            </a:pPr>
            <a:r>
              <a:rPr lang="tr-TR" sz="1400" dirty="0">
                <a:solidFill>
                  <a:srgbClr val="002060"/>
                </a:solidFill>
                <a:latin typeface="Garamond" panose="02020404030301010803" pitchFamily="18" charset="0"/>
              </a:rPr>
              <a:t>Primlerin yasal süresinde ödenmesi,</a:t>
            </a:r>
          </a:p>
          <a:p>
            <a:pPr marL="268288" indent="-268288" algn="just">
              <a:buFont typeface="Wingdings" panose="05000000000000000000" pitchFamily="2" charset="2"/>
              <a:buChar char=""/>
            </a:pPr>
            <a:r>
              <a:rPr lang="tr-TR" sz="1400" dirty="0">
                <a:solidFill>
                  <a:srgbClr val="002060"/>
                </a:solidFill>
                <a:latin typeface="Garamond" panose="02020404030301010803" pitchFamily="18" charset="0"/>
              </a:rPr>
              <a:t>Prim, idari para cezası ve bunlara ilişkin gecikme zammı ve cezası borcu bulunmaması (varsa yapılandırılmış/tecil ve taksitlendirilmiş olması ve düzenli ödenmesi),</a:t>
            </a:r>
          </a:p>
          <a:p>
            <a:pPr marL="268288" indent="-268288" algn="just">
              <a:buFont typeface="Wingdings" panose="05000000000000000000" pitchFamily="2" charset="2"/>
              <a:buChar char=""/>
            </a:pPr>
            <a:r>
              <a:rPr lang="tr-TR" sz="1400" dirty="0">
                <a:solidFill>
                  <a:srgbClr val="002060"/>
                </a:solidFill>
                <a:latin typeface="Garamond" panose="02020404030301010803" pitchFamily="18" charset="0"/>
              </a:rPr>
              <a:t>Kayıt dışı sigortalı çalıştırılmaması, sahte sigortalı bildiriminde bulunulmaması,</a:t>
            </a:r>
          </a:p>
          <a:p>
            <a:pPr marL="268288" indent="-268288" algn="just">
              <a:buFont typeface="Wingdings" panose="05000000000000000000" pitchFamily="2" charset="2"/>
              <a:buChar char=""/>
            </a:pPr>
            <a:r>
              <a:rPr lang="tr-TR" sz="1400" dirty="0">
                <a:solidFill>
                  <a:srgbClr val="002060"/>
                </a:solidFill>
                <a:latin typeface="Garamond" panose="02020404030301010803" pitchFamily="18" charset="0"/>
              </a:rPr>
              <a:t>İşyerinin 5335 sayılı Kanunun 30. maddesinin 2. fıkrası kapsamına giren kurum ve kuruluşlara ait olmaması,</a:t>
            </a:r>
          </a:p>
          <a:p>
            <a:pPr marL="268288" indent="-268288" algn="just">
              <a:buFont typeface="Wingdings" panose="05000000000000000000" pitchFamily="2" charset="2"/>
              <a:buChar char=""/>
            </a:pPr>
            <a:r>
              <a:rPr lang="tr-TR" sz="1400" dirty="0">
                <a:solidFill>
                  <a:srgbClr val="002060"/>
                </a:solidFill>
                <a:latin typeface="Garamond" panose="02020404030301010803" pitchFamily="18" charset="0"/>
              </a:rPr>
              <a:t>Yapılan işin 2886, 4734 sayılı Kanunlar ve 4734 sayılı Kanun’un 3. maddesi kapsamındaki alım ve yapım işlerinden olmaması.</a:t>
            </a:r>
          </a:p>
        </p:txBody>
      </p:sp>
      <p:graphicFrame>
        <p:nvGraphicFramePr>
          <p:cNvPr id="19" name="Tablo 18">
            <a:extLst>
              <a:ext uri="{FF2B5EF4-FFF2-40B4-BE49-F238E27FC236}">
                <a16:creationId xmlns:a16="http://schemas.microsoft.com/office/drawing/2014/main" id="{1A7E520A-AD23-4845-836C-5D5387D8274B}"/>
              </a:ext>
            </a:extLst>
          </p:cNvPr>
          <p:cNvGraphicFramePr>
            <a:graphicFrameLocks noGrp="1"/>
          </p:cNvGraphicFramePr>
          <p:nvPr>
            <p:extLst/>
          </p:nvPr>
        </p:nvGraphicFramePr>
        <p:xfrm>
          <a:off x="93310" y="3793255"/>
          <a:ext cx="12078852" cy="248178"/>
        </p:xfrm>
        <a:graphic>
          <a:graphicData uri="http://schemas.openxmlformats.org/drawingml/2006/table">
            <a:tbl>
              <a:tblPr firstRow="1" firstCol="1" bandRow="1">
                <a:tableStyleId>{5C22544A-7EE6-4342-B048-85BDC9FD1C3A}</a:tableStyleId>
              </a:tblPr>
              <a:tblGrid>
                <a:gridCol w="12078852">
                  <a:extLst>
                    <a:ext uri="{9D8B030D-6E8A-4147-A177-3AD203B41FA5}">
                      <a16:colId xmlns:a16="http://schemas.microsoft.com/office/drawing/2014/main" val="4060676655"/>
                    </a:ext>
                  </a:extLst>
                </a:gridCol>
              </a:tblGrid>
              <a:tr h="248178">
                <a:tc>
                  <a:txBody>
                    <a:bodyPr/>
                    <a:lstStyle/>
                    <a:p>
                      <a:pPr algn="l">
                        <a:lnSpc>
                          <a:spcPct val="107000"/>
                        </a:lnSpc>
                        <a:spcAft>
                          <a:spcPts val="0"/>
                        </a:spcAft>
                      </a:pPr>
                      <a:r>
                        <a:rPr lang="tr-TR" sz="1200" b="1" dirty="0">
                          <a:solidFill>
                            <a:srgbClr val="C00000"/>
                          </a:solidFill>
                          <a:effectLst/>
                          <a:latin typeface="Garamond" panose="02020404030301010803" pitchFamily="18" charset="0"/>
                        </a:rPr>
                        <a:t>NOTLAR</a:t>
                      </a:r>
                      <a:endParaRPr lang="tr-TR" sz="1200" b="1" dirty="0">
                        <a:solidFill>
                          <a:srgbClr val="C0000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8408" marR="58408" marT="0" marB="0">
                    <a:solidFill>
                      <a:schemeClr val="accent6">
                        <a:lumMod val="75000"/>
                        <a:alpha val="42000"/>
                      </a:schemeClr>
                    </a:solidFill>
                  </a:tcPr>
                </a:tc>
                <a:extLst>
                  <a:ext uri="{0D108BD9-81ED-4DB2-BD59-A6C34878D82A}">
                    <a16:rowId xmlns:a16="http://schemas.microsoft.com/office/drawing/2014/main" val="850616689"/>
                  </a:ext>
                </a:extLst>
              </a:tr>
            </a:tbl>
          </a:graphicData>
        </a:graphic>
      </p:graphicFrame>
      <p:sp>
        <p:nvSpPr>
          <p:cNvPr id="20" name="Dikdörtgen 19">
            <a:extLst>
              <a:ext uri="{FF2B5EF4-FFF2-40B4-BE49-F238E27FC236}">
                <a16:creationId xmlns:a16="http://schemas.microsoft.com/office/drawing/2014/main" id="{DFEAC37A-C6E0-4EE2-8DB6-AB7473EBF1E7}"/>
              </a:ext>
            </a:extLst>
          </p:cNvPr>
          <p:cNvSpPr/>
          <p:nvPr/>
        </p:nvSpPr>
        <p:spPr>
          <a:xfrm>
            <a:off x="102408" y="3995775"/>
            <a:ext cx="12065069" cy="523220"/>
          </a:xfrm>
          <a:prstGeom prst="rect">
            <a:avLst/>
          </a:prstGeom>
          <a:solidFill>
            <a:schemeClr val="accent5">
              <a:lumMod val="20000"/>
              <a:lumOff val="80000"/>
            </a:schemeClr>
          </a:solidFill>
        </p:spPr>
        <p:txBody>
          <a:bodyPr wrap="square">
            <a:spAutoFit/>
          </a:bodyPr>
          <a:lstStyle/>
          <a:p>
            <a:pPr marL="268288" lvl="0" indent="-268288" algn="just">
              <a:buFont typeface="Wingdings" panose="05000000000000000000" pitchFamily="2" charset="2"/>
              <a:buChar char=""/>
            </a:pPr>
            <a:r>
              <a:rPr lang="tr-TR" sz="1400" dirty="0">
                <a:solidFill>
                  <a:srgbClr val="002060"/>
                </a:solidFill>
                <a:latin typeface="Garamond" panose="02020404030301010803" pitchFamily="18" charset="0"/>
              </a:rPr>
              <a:t>Sosyal güvenlik destek primine tabi çalışanlar ve Libya’da çalışan sigortalılardan dolayı bu indirimden yararlanılamaz.</a:t>
            </a:r>
          </a:p>
          <a:p>
            <a:pPr marL="268288" lvl="0" indent="-268288" algn="just">
              <a:buFont typeface="Wingdings" panose="05000000000000000000" pitchFamily="2" charset="2"/>
              <a:buChar char=""/>
            </a:pPr>
            <a:r>
              <a:rPr lang="tr-TR" sz="1400" dirty="0">
                <a:solidFill>
                  <a:srgbClr val="002060"/>
                </a:solidFill>
                <a:latin typeface="Garamond" panose="02020404030301010803" pitchFamily="18" charset="0"/>
              </a:rPr>
              <a:t>4 puanlık indirim ile birlikte uygulanmaz.</a:t>
            </a:r>
          </a:p>
        </p:txBody>
      </p:sp>
      <p:graphicFrame>
        <p:nvGraphicFramePr>
          <p:cNvPr id="21" name="Tablo 20">
            <a:extLst>
              <a:ext uri="{FF2B5EF4-FFF2-40B4-BE49-F238E27FC236}">
                <a16:creationId xmlns:a16="http://schemas.microsoft.com/office/drawing/2014/main" id="{D3235B00-4990-49B1-9373-38046AF00DFF}"/>
              </a:ext>
            </a:extLst>
          </p:cNvPr>
          <p:cNvGraphicFramePr>
            <a:graphicFrameLocks noGrp="1"/>
          </p:cNvGraphicFramePr>
          <p:nvPr>
            <p:extLst>
              <p:ext uri="{D42A27DB-BD31-4B8C-83A1-F6EECF244321}">
                <p14:modId xmlns:p14="http://schemas.microsoft.com/office/powerpoint/2010/main" val="3096774330"/>
              </p:ext>
            </p:extLst>
          </p:nvPr>
        </p:nvGraphicFramePr>
        <p:xfrm>
          <a:off x="102408" y="5080433"/>
          <a:ext cx="12075944" cy="926681"/>
        </p:xfrm>
        <a:graphic>
          <a:graphicData uri="http://schemas.openxmlformats.org/drawingml/2006/table">
            <a:tbl>
              <a:tblPr firstRow="1" firstCol="1" bandRow="1">
                <a:tableStyleId>{5C22544A-7EE6-4342-B048-85BDC9FD1C3A}</a:tableStyleId>
              </a:tblPr>
              <a:tblGrid>
                <a:gridCol w="1772045">
                  <a:extLst>
                    <a:ext uri="{9D8B030D-6E8A-4147-A177-3AD203B41FA5}">
                      <a16:colId xmlns:a16="http://schemas.microsoft.com/office/drawing/2014/main" val="2564627808"/>
                    </a:ext>
                  </a:extLst>
                </a:gridCol>
                <a:gridCol w="1937426">
                  <a:extLst>
                    <a:ext uri="{9D8B030D-6E8A-4147-A177-3AD203B41FA5}">
                      <a16:colId xmlns:a16="http://schemas.microsoft.com/office/drawing/2014/main" val="3048014946"/>
                    </a:ext>
                  </a:extLst>
                </a:gridCol>
                <a:gridCol w="2186524">
                  <a:extLst>
                    <a:ext uri="{9D8B030D-6E8A-4147-A177-3AD203B41FA5}">
                      <a16:colId xmlns:a16="http://schemas.microsoft.com/office/drawing/2014/main" val="2577724729"/>
                    </a:ext>
                  </a:extLst>
                </a:gridCol>
                <a:gridCol w="1880539">
                  <a:extLst>
                    <a:ext uri="{9D8B030D-6E8A-4147-A177-3AD203B41FA5}">
                      <a16:colId xmlns:a16="http://schemas.microsoft.com/office/drawing/2014/main" val="3708009783"/>
                    </a:ext>
                  </a:extLst>
                </a:gridCol>
                <a:gridCol w="2040650">
                  <a:extLst>
                    <a:ext uri="{9D8B030D-6E8A-4147-A177-3AD203B41FA5}">
                      <a16:colId xmlns:a16="http://schemas.microsoft.com/office/drawing/2014/main" val="812310856"/>
                    </a:ext>
                  </a:extLst>
                </a:gridCol>
                <a:gridCol w="2258760">
                  <a:extLst>
                    <a:ext uri="{9D8B030D-6E8A-4147-A177-3AD203B41FA5}">
                      <a16:colId xmlns:a16="http://schemas.microsoft.com/office/drawing/2014/main" val="198867333"/>
                    </a:ext>
                  </a:extLst>
                </a:gridCol>
              </a:tblGrid>
              <a:tr h="242024">
                <a:tc gridSpan="3">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tr-TR" sz="1400" dirty="0">
                          <a:solidFill>
                            <a:schemeClr val="tx1"/>
                          </a:solidFill>
                          <a:effectLst/>
                          <a:latin typeface="Garamond" panose="02020404030301010803" pitchFamily="18" charset="0"/>
                        </a:rPr>
                        <a:t>PEK ALT SINIRINDAN</a:t>
                      </a:r>
                      <a:endParaRPr lang="tr-TR" sz="1300" b="1" kern="1200" dirty="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solidFill>
                      <a:schemeClr val="tx2">
                        <a:lumMod val="40000"/>
                        <a:lumOff val="60000"/>
                        <a:alpha val="58000"/>
                      </a:schemeClr>
                    </a:solidFill>
                  </a:tcPr>
                </a:tc>
                <a:tc hMerge="1">
                  <a:txBody>
                    <a:bodyPr/>
                    <a:lstStyle/>
                    <a:p>
                      <a:pPr marL="0" algn="ctr" defTabSz="914400" rtl="0" eaLnBrk="1" latinLnBrk="0" hangingPunct="1">
                        <a:lnSpc>
                          <a:spcPct val="107000"/>
                        </a:lnSpc>
                        <a:spcAft>
                          <a:spcPts val="0"/>
                        </a:spcAft>
                      </a:pPr>
                      <a:endParaRPr lang="tr-TR" sz="1300" b="1" kern="1200" dirty="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solidFill>
                      <a:schemeClr val="tx2">
                        <a:lumMod val="40000"/>
                        <a:lumOff val="60000"/>
                        <a:alpha val="58000"/>
                      </a:schemeClr>
                    </a:solidFill>
                  </a:tcPr>
                </a:tc>
                <a:tc hMerge="1">
                  <a:txBody>
                    <a:bodyPr/>
                    <a:lstStyle/>
                    <a:p>
                      <a:pPr marL="0" algn="ctr" defTabSz="914400" rtl="0" eaLnBrk="1" latinLnBrk="0" hangingPunct="1">
                        <a:lnSpc>
                          <a:spcPct val="107000"/>
                        </a:lnSpc>
                        <a:spcAft>
                          <a:spcPts val="0"/>
                        </a:spcAft>
                      </a:pPr>
                      <a:endParaRPr lang="tr-TR" sz="1300" b="1" kern="1200" dirty="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solidFill>
                      <a:schemeClr val="tx2">
                        <a:lumMod val="40000"/>
                        <a:lumOff val="60000"/>
                        <a:alpha val="58000"/>
                      </a:schemeClr>
                    </a:solidFill>
                  </a:tcPr>
                </a:tc>
                <a:tc gridSpan="3">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tr-TR" sz="1400" dirty="0">
                          <a:solidFill>
                            <a:schemeClr val="tx1"/>
                          </a:solidFill>
                          <a:effectLst/>
                          <a:latin typeface="Garamond" panose="02020404030301010803" pitchFamily="18" charset="0"/>
                        </a:rPr>
                        <a:t>PEK ÜST SINIRINDAN</a:t>
                      </a:r>
                      <a:endParaRPr lang="tr-TR" sz="14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solidFill>
                      <a:schemeClr val="accent1">
                        <a:alpha val="58000"/>
                      </a:schemeClr>
                    </a:solidFill>
                  </a:tcPr>
                </a:tc>
                <a:tc hMerge="1">
                  <a:txBody>
                    <a:bodyPr/>
                    <a:lstStyle/>
                    <a:p>
                      <a:pPr marL="0" algn="ctr" defTabSz="914400" rtl="0" eaLnBrk="1" latinLnBrk="0" hangingPunct="1">
                        <a:lnSpc>
                          <a:spcPct val="107000"/>
                        </a:lnSpc>
                        <a:spcAft>
                          <a:spcPts val="0"/>
                        </a:spcAft>
                      </a:pPr>
                      <a:endParaRPr lang="tr-TR" sz="1300" b="1" kern="1200" dirty="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solidFill>
                      <a:schemeClr val="accent1">
                        <a:alpha val="58000"/>
                      </a:schemeClr>
                    </a:solidFill>
                  </a:tcPr>
                </a:tc>
                <a:tc hMerge="1">
                  <a:txBody>
                    <a:bodyPr/>
                    <a:lstStyle/>
                    <a:p>
                      <a:pPr marL="0" algn="ctr" defTabSz="914400" rtl="0" eaLnBrk="1" latinLnBrk="0" hangingPunct="1">
                        <a:lnSpc>
                          <a:spcPct val="107000"/>
                        </a:lnSpc>
                        <a:spcAft>
                          <a:spcPts val="0"/>
                        </a:spcAft>
                      </a:pPr>
                      <a:endParaRPr lang="tr-TR" sz="1300" b="1" kern="1200" dirty="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solidFill>
                      <a:schemeClr val="accent1">
                        <a:alpha val="58000"/>
                      </a:schemeClr>
                    </a:solidFill>
                  </a:tcPr>
                </a:tc>
                <a:extLst>
                  <a:ext uri="{0D108BD9-81ED-4DB2-BD59-A6C34878D82A}">
                    <a16:rowId xmlns:a16="http://schemas.microsoft.com/office/drawing/2014/main" val="340633354"/>
                  </a:ext>
                </a:extLst>
              </a:tr>
              <a:tr h="216152">
                <a:tc>
                  <a:txBody>
                    <a:bodyPr/>
                    <a:lstStyle/>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TEŞVİKSİZ TUTAR</a:t>
                      </a:r>
                    </a:p>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(%14,75)</a:t>
                      </a:r>
                    </a:p>
                  </a:txBody>
                  <a:tcPr marL="68580" marR="68580" marT="0" marB="0">
                    <a:solidFill>
                      <a:schemeClr val="tx2">
                        <a:lumMod val="40000"/>
                        <a:lumOff val="60000"/>
                        <a:alpha val="58000"/>
                      </a:schemeClr>
                    </a:solidFill>
                  </a:tcPr>
                </a:tc>
                <a:tc>
                  <a:txBody>
                    <a:bodyPr/>
                    <a:lstStyle/>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  TUTARI</a:t>
                      </a:r>
                    </a:p>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(%5)</a:t>
                      </a:r>
                    </a:p>
                  </a:txBody>
                  <a:tcPr marL="68580" marR="68580" marT="0" marB="0">
                    <a:solidFill>
                      <a:schemeClr val="tx2">
                        <a:lumMod val="40000"/>
                        <a:lumOff val="60000"/>
                        <a:alpha val="58000"/>
                      </a:schemeClr>
                    </a:solidFill>
                  </a:tcPr>
                </a:tc>
                <a:tc>
                  <a:txBody>
                    <a:bodyPr/>
                    <a:lstStyle/>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 SONRASI TUTAR</a:t>
                      </a:r>
                    </a:p>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(%9,75)</a:t>
                      </a:r>
                    </a:p>
                  </a:txBody>
                  <a:tcPr marL="68580" marR="68580" marT="0" marB="0" anchor="ctr">
                    <a:solidFill>
                      <a:schemeClr val="tx2">
                        <a:lumMod val="40000"/>
                        <a:lumOff val="60000"/>
                        <a:alpha val="58000"/>
                      </a:schemeClr>
                    </a:solidFill>
                  </a:tcPr>
                </a:tc>
                <a:tc>
                  <a:txBody>
                    <a:bodyPr/>
                    <a:lstStyle/>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TEŞVİKSİZ TUTAR</a:t>
                      </a:r>
                    </a:p>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(%14,75)</a:t>
                      </a:r>
                    </a:p>
                  </a:txBody>
                  <a:tcPr marL="68580" marR="68580" marT="0" marB="0">
                    <a:solidFill>
                      <a:schemeClr val="accent1">
                        <a:alpha val="58000"/>
                      </a:schemeClr>
                    </a:solidFill>
                  </a:tcPr>
                </a:tc>
                <a:tc>
                  <a:txBody>
                    <a:bodyPr/>
                    <a:lstStyle/>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  TUTARI</a:t>
                      </a:r>
                    </a:p>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(%5)</a:t>
                      </a:r>
                    </a:p>
                  </a:txBody>
                  <a:tcPr marL="68580" marR="68580" marT="0" marB="0">
                    <a:solidFill>
                      <a:schemeClr val="accent1">
                        <a:alpha val="58000"/>
                      </a:schemeClr>
                    </a:solidFill>
                  </a:tcPr>
                </a:tc>
                <a:tc>
                  <a:txBody>
                    <a:bodyPr/>
                    <a:lstStyle/>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 SONRASI TUTAR</a:t>
                      </a:r>
                    </a:p>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(%9,75)</a:t>
                      </a:r>
                    </a:p>
                  </a:txBody>
                  <a:tcPr marL="68580" marR="68580" marT="0" marB="0">
                    <a:solidFill>
                      <a:schemeClr val="accent1">
                        <a:alpha val="58000"/>
                      </a:schemeClr>
                    </a:solidFill>
                  </a:tcPr>
                </a:tc>
                <a:extLst>
                  <a:ext uri="{0D108BD9-81ED-4DB2-BD59-A6C34878D82A}">
                    <a16:rowId xmlns:a16="http://schemas.microsoft.com/office/drawing/2014/main" val="723532410"/>
                  </a:ext>
                </a:extLst>
              </a:tr>
              <a:tr h="137384">
                <a:tc>
                  <a:txBody>
                    <a:bodyPr/>
                    <a:lstStyle/>
                    <a:p>
                      <a:pPr marL="0" algn="ctr" defTabSz="914400" rtl="0" eaLnBrk="1" fontAlgn="base" latinLnBrk="0" hangingPunct="1">
                        <a:lnSpc>
                          <a:spcPct val="115000"/>
                        </a:lnSpc>
                        <a:spcAft>
                          <a:spcPts val="0"/>
                        </a:spcAft>
                      </a:pPr>
                      <a:r>
                        <a:rPr lang="tr-TR" sz="1600" b="1" kern="1200" dirty="0">
                          <a:solidFill>
                            <a:schemeClr val="bg1"/>
                          </a:solidFill>
                          <a:effectLst/>
                          <a:latin typeface="Garamond" panose="02020404030301010803" pitchFamily="18" charset="0"/>
                          <a:ea typeface="+mn-ea"/>
                          <a:cs typeface="+mn-cs"/>
                        </a:rPr>
                        <a:t>3.835,81 TL</a:t>
                      </a:r>
                    </a:p>
                  </a:txBody>
                  <a:tcPr marL="0" marR="0" marT="0" marB="0" anchor="ctr">
                    <a:solidFill>
                      <a:srgbClr val="00B050">
                        <a:alpha val="40000"/>
                      </a:srgbClr>
                    </a:solidFill>
                  </a:tcPr>
                </a:tc>
                <a:tc>
                  <a:txBody>
                    <a:bodyPr/>
                    <a:lstStyle/>
                    <a:p>
                      <a:pPr algn="ctr" fontAlgn="base">
                        <a:lnSpc>
                          <a:spcPct val="115000"/>
                        </a:lnSpc>
                        <a:spcAft>
                          <a:spcPts val="0"/>
                        </a:spcAft>
                      </a:pPr>
                      <a:r>
                        <a:rPr lang="tr-TR" sz="1600" b="1" kern="1200" dirty="0">
                          <a:solidFill>
                            <a:schemeClr val="bg1"/>
                          </a:solidFill>
                          <a:effectLst/>
                          <a:latin typeface="Garamond" panose="02020404030301010803" pitchFamily="18" charset="0"/>
                          <a:ea typeface="+mn-ea"/>
                          <a:cs typeface="+mn-cs"/>
                        </a:rPr>
                        <a:t>1.300,28 TL</a:t>
                      </a:r>
                    </a:p>
                  </a:txBody>
                  <a:tcPr marL="0" marR="0" marT="0" marB="0" anchor="ctr">
                    <a:solidFill>
                      <a:srgbClr val="00B050">
                        <a:alpha val="40000"/>
                      </a:srgbClr>
                    </a:solidFill>
                  </a:tcPr>
                </a:tc>
                <a:tc>
                  <a:txBody>
                    <a:bodyPr/>
                    <a:lstStyle/>
                    <a:p>
                      <a:pPr algn="ctr" fontAlgn="base">
                        <a:lnSpc>
                          <a:spcPct val="115000"/>
                        </a:lnSpc>
                        <a:spcAft>
                          <a:spcPts val="0"/>
                        </a:spcAft>
                      </a:pPr>
                      <a:r>
                        <a:rPr lang="tr-TR" sz="1600" b="1" kern="1200" dirty="0">
                          <a:solidFill>
                            <a:schemeClr val="bg1"/>
                          </a:solidFill>
                          <a:effectLst/>
                          <a:latin typeface="Garamond" panose="02020404030301010803" pitchFamily="18" charset="0"/>
                          <a:ea typeface="+mn-ea"/>
                          <a:cs typeface="+mn-cs"/>
                        </a:rPr>
                        <a:t>2.535,54 TL</a:t>
                      </a:r>
                    </a:p>
                  </a:txBody>
                  <a:tcPr marL="0" marR="0" marT="0" marB="0" anchor="ctr">
                    <a:solidFill>
                      <a:srgbClr val="00B050">
                        <a:alpha val="40000"/>
                      </a:srgbClr>
                    </a:solidFill>
                  </a:tcPr>
                </a:tc>
                <a:tc>
                  <a:txBody>
                    <a:bodyPr/>
                    <a:lstStyle/>
                    <a:p>
                      <a:pPr algn="ctr" fontAlgn="base">
                        <a:lnSpc>
                          <a:spcPct val="115000"/>
                        </a:lnSpc>
                        <a:spcAft>
                          <a:spcPts val="0"/>
                        </a:spcAft>
                      </a:pPr>
                      <a:r>
                        <a:rPr lang="tr-TR" sz="1600" b="1" kern="1200">
                          <a:solidFill>
                            <a:schemeClr val="bg1"/>
                          </a:solidFill>
                          <a:effectLst/>
                          <a:latin typeface="Garamond" panose="02020404030301010803" pitchFamily="18" charset="0"/>
                          <a:ea typeface="+mn-ea"/>
                          <a:cs typeface="+mn-cs"/>
                        </a:rPr>
                        <a:t>11.507,43 TL</a:t>
                      </a:r>
                    </a:p>
                  </a:txBody>
                  <a:tcPr marL="0" marR="0" marT="0" marB="0" anchor="ctr">
                    <a:solidFill>
                      <a:srgbClr val="C00000">
                        <a:alpha val="40000"/>
                      </a:srgbClr>
                    </a:solidFill>
                  </a:tcPr>
                </a:tc>
                <a:tc>
                  <a:txBody>
                    <a:bodyPr/>
                    <a:lstStyle/>
                    <a:p>
                      <a:pPr algn="ctr" fontAlgn="base">
                        <a:lnSpc>
                          <a:spcPct val="115000"/>
                        </a:lnSpc>
                        <a:spcAft>
                          <a:spcPts val="0"/>
                        </a:spcAft>
                      </a:pPr>
                      <a:r>
                        <a:rPr lang="tr-TR" sz="1600" b="1" kern="1200">
                          <a:solidFill>
                            <a:schemeClr val="bg1"/>
                          </a:solidFill>
                          <a:effectLst/>
                          <a:latin typeface="Garamond" panose="02020404030301010803" pitchFamily="18" charset="0"/>
                          <a:ea typeface="+mn-ea"/>
                          <a:cs typeface="+mn-cs"/>
                        </a:rPr>
                        <a:t>3.900,83 TL</a:t>
                      </a:r>
                    </a:p>
                  </a:txBody>
                  <a:tcPr marL="0" marR="0" marT="0" marB="0" anchor="ctr">
                    <a:solidFill>
                      <a:srgbClr val="C00000">
                        <a:alpha val="40000"/>
                      </a:srgbClr>
                    </a:solidFill>
                  </a:tcPr>
                </a:tc>
                <a:tc>
                  <a:txBody>
                    <a:bodyPr/>
                    <a:lstStyle/>
                    <a:p>
                      <a:pPr algn="ctr" fontAlgn="base">
                        <a:lnSpc>
                          <a:spcPct val="115000"/>
                        </a:lnSpc>
                        <a:spcAft>
                          <a:spcPts val="0"/>
                        </a:spcAft>
                      </a:pPr>
                      <a:r>
                        <a:rPr lang="tr-TR" sz="1600" b="1" kern="1200" dirty="0">
                          <a:solidFill>
                            <a:schemeClr val="bg1"/>
                          </a:solidFill>
                          <a:effectLst/>
                          <a:latin typeface="Garamond" panose="02020404030301010803" pitchFamily="18" charset="0"/>
                          <a:ea typeface="+mn-ea"/>
                          <a:cs typeface="+mn-cs"/>
                        </a:rPr>
                        <a:t>7.606,61 TL</a:t>
                      </a:r>
                    </a:p>
                  </a:txBody>
                  <a:tcPr marL="0" marR="0" marT="0" marB="0" anchor="ctr">
                    <a:solidFill>
                      <a:srgbClr val="C00000">
                        <a:alpha val="40000"/>
                      </a:srgbClr>
                    </a:solidFill>
                  </a:tcPr>
                </a:tc>
                <a:extLst>
                  <a:ext uri="{0D108BD9-81ED-4DB2-BD59-A6C34878D82A}">
                    <a16:rowId xmlns:a16="http://schemas.microsoft.com/office/drawing/2014/main" val="2087065980"/>
                  </a:ext>
                </a:extLst>
              </a:tr>
            </a:tbl>
          </a:graphicData>
        </a:graphic>
      </p:graphicFrame>
      <p:graphicFrame>
        <p:nvGraphicFramePr>
          <p:cNvPr id="22" name="Tablo 21">
            <a:extLst>
              <a:ext uri="{FF2B5EF4-FFF2-40B4-BE49-F238E27FC236}">
                <a16:creationId xmlns:a16="http://schemas.microsoft.com/office/drawing/2014/main" id="{44839800-3FE7-4D18-8BC0-A784B2252D16}"/>
              </a:ext>
            </a:extLst>
          </p:cNvPr>
          <p:cNvGraphicFramePr>
            <a:graphicFrameLocks noGrp="1"/>
          </p:cNvGraphicFramePr>
          <p:nvPr>
            <p:extLst>
              <p:ext uri="{D42A27DB-BD31-4B8C-83A1-F6EECF244321}">
                <p14:modId xmlns:p14="http://schemas.microsoft.com/office/powerpoint/2010/main" val="3853958929"/>
              </p:ext>
            </p:extLst>
          </p:nvPr>
        </p:nvGraphicFramePr>
        <p:xfrm>
          <a:off x="93310" y="4832255"/>
          <a:ext cx="12083786" cy="248178"/>
        </p:xfrm>
        <a:graphic>
          <a:graphicData uri="http://schemas.openxmlformats.org/drawingml/2006/table">
            <a:tbl>
              <a:tblPr firstRow="1" firstCol="1" bandRow="1">
                <a:tableStyleId>{5C22544A-7EE6-4342-B048-85BDC9FD1C3A}</a:tableStyleId>
              </a:tblPr>
              <a:tblGrid>
                <a:gridCol w="12083786">
                  <a:extLst>
                    <a:ext uri="{9D8B030D-6E8A-4147-A177-3AD203B41FA5}">
                      <a16:colId xmlns:a16="http://schemas.microsoft.com/office/drawing/2014/main" val="4060676655"/>
                    </a:ext>
                  </a:extLst>
                </a:gridCol>
              </a:tblGrid>
              <a:tr h="248178">
                <a:tc>
                  <a:txBody>
                    <a:bodyPr/>
                    <a:lstStyle/>
                    <a:p>
                      <a:pPr algn="l">
                        <a:lnSpc>
                          <a:spcPct val="107000"/>
                        </a:lnSpc>
                        <a:spcAft>
                          <a:spcPts val="0"/>
                        </a:spcAft>
                      </a:pPr>
                      <a:r>
                        <a:rPr lang="tr-TR" sz="1200" b="1" dirty="0">
                          <a:solidFill>
                            <a:srgbClr val="C00000"/>
                          </a:solidFill>
                          <a:effectLst/>
                          <a:latin typeface="Garamond" panose="02020404030301010803" pitchFamily="18" charset="0"/>
                        </a:rPr>
                        <a:t>RAKAMLARLA TEŞVİK ÖRNEKLERİ  (2025 Yılı Brüt Asgari Ücretine Göre)</a:t>
                      </a:r>
                    </a:p>
                  </a:txBody>
                  <a:tcPr marL="58408" marR="58408" marT="0" marB="0">
                    <a:solidFill>
                      <a:schemeClr val="accent6">
                        <a:lumMod val="75000"/>
                        <a:alpha val="42000"/>
                      </a:schemeClr>
                    </a:solidFill>
                  </a:tcPr>
                </a:tc>
                <a:extLst>
                  <a:ext uri="{0D108BD9-81ED-4DB2-BD59-A6C34878D82A}">
                    <a16:rowId xmlns:a16="http://schemas.microsoft.com/office/drawing/2014/main" val="850616689"/>
                  </a:ext>
                </a:extLst>
              </a:tr>
            </a:tbl>
          </a:graphicData>
        </a:graphic>
      </p:graphicFrame>
    </p:spTree>
    <p:extLst>
      <p:ext uri="{BB962C8B-B14F-4D97-AF65-F5344CB8AC3E}">
        <p14:creationId xmlns:p14="http://schemas.microsoft.com/office/powerpoint/2010/main" val="37991869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o 6">
            <a:extLst>
              <a:ext uri="{FF2B5EF4-FFF2-40B4-BE49-F238E27FC236}">
                <a16:creationId xmlns:a16="http://schemas.microsoft.com/office/drawing/2014/main" id="{94B8F031-E760-4D26-9D4A-1FCEEE222B34}"/>
              </a:ext>
            </a:extLst>
          </p:cNvPr>
          <p:cNvGraphicFramePr>
            <a:graphicFrameLocks noGrp="1"/>
          </p:cNvGraphicFramePr>
          <p:nvPr>
            <p:extLst>
              <p:ext uri="{D42A27DB-BD31-4B8C-83A1-F6EECF244321}">
                <p14:modId xmlns:p14="http://schemas.microsoft.com/office/powerpoint/2010/main" val="2842655522"/>
              </p:ext>
            </p:extLst>
          </p:nvPr>
        </p:nvGraphicFramePr>
        <p:xfrm>
          <a:off x="106957" y="900163"/>
          <a:ext cx="8042419" cy="518532"/>
        </p:xfrm>
        <a:graphic>
          <a:graphicData uri="http://schemas.openxmlformats.org/drawingml/2006/table">
            <a:tbl>
              <a:tblPr firstRow="1" firstCol="1" bandRow="1">
                <a:tableStyleId>{5C22544A-7EE6-4342-B048-85BDC9FD1C3A}</a:tableStyleId>
              </a:tblPr>
              <a:tblGrid>
                <a:gridCol w="1480837">
                  <a:extLst>
                    <a:ext uri="{9D8B030D-6E8A-4147-A177-3AD203B41FA5}">
                      <a16:colId xmlns:a16="http://schemas.microsoft.com/office/drawing/2014/main" val="1798935961"/>
                    </a:ext>
                  </a:extLst>
                </a:gridCol>
                <a:gridCol w="6561582">
                  <a:extLst>
                    <a:ext uri="{9D8B030D-6E8A-4147-A177-3AD203B41FA5}">
                      <a16:colId xmlns:a16="http://schemas.microsoft.com/office/drawing/2014/main" val="1330910578"/>
                    </a:ext>
                  </a:extLst>
                </a:gridCol>
              </a:tblGrid>
              <a:tr h="518532">
                <a:tc>
                  <a:txBody>
                    <a:bodyPr/>
                    <a:lstStyle/>
                    <a:p>
                      <a:pPr algn="just">
                        <a:lnSpc>
                          <a:spcPct val="107000"/>
                        </a:lnSpc>
                        <a:spcAft>
                          <a:spcPts val="0"/>
                        </a:spcAft>
                      </a:pPr>
                      <a:r>
                        <a:rPr lang="tr-TR" sz="1400" dirty="0">
                          <a:solidFill>
                            <a:srgbClr val="002060"/>
                          </a:solidFill>
                          <a:effectLst/>
                          <a:latin typeface="Garamond" panose="02020404030301010803" pitchFamily="18" charset="0"/>
                        </a:rPr>
                        <a:t>YASAL DAYANAK</a:t>
                      </a:r>
                      <a:endParaRPr lang="tr-TR" sz="1400" dirty="0">
                        <a:solidFill>
                          <a:srgbClr val="00206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7755" marR="57755" marT="0" marB="0" anchor="ctr">
                    <a:solidFill>
                      <a:schemeClr val="accent1">
                        <a:lumMod val="40000"/>
                        <a:lumOff val="60000"/>
                        <a:alpha val="60000"/>
                      </a:schemeClr>
                    </a:solidFill>
                  </a:tcPr>
                </a:tc>
                <a:tc>
                  <a:txBody>
                    <a:bodyPr/>
                    <a:lstStyle/>
                    <a:p>
                      <a:pPr algn="just">
                        <a:lnSpc>
                          <a:spcPct val="107000"/>
                        </a:lnSpc>
                        <a:spcAft>
                          <a:spcPts val="0"/>
                        </a:spcAft>
                      </a:pPr>
                      <a:r>
                        <a:rPr lang="tr-TR" sz="1300" b="1" kern="1200" dirty="0">
                          <a:solidFill>
                            <a:srgbClr val="002060"/>
                          </a:solidFill>
                          <a:effectLst/>
                          <a:latin typeface="Garamond" panose="02020404030301010803" pitchFamily="18" charset="0"/>
                          <a:ea typeface="+mn-ea"/>
                          <a:cs typeface="+mn-cs"/>
                        </a:rPr>
                        <a:t>5510 sayılı Kanun’un 81. maddesinin 1. fıkrasının (j) bendi, 2016/26 </a:t>
                      </a:r>
                      <a:r>
                        <a:rPr lang="tr-TR" sz="1300" b="1" kern="1200" dirty="0" err="1">
                          <a:solidFill>
                            <a:srgbClr val="002060"/>
                          </a:solidFill>
                          <a:effectLst/>
                          <a:latin typeface="Garamond" panose="02020404030301010803" pitchFamily="18" charset="0"/>
                          <a:ea typeface="+mn-ea"/>
                          <a:cs typeface="+mn-cs"/>
                        </a:rPr>
                        <a:t>No’lu</a:t>
                      </a:r>
                      <a:r>
                        <a:rPr lang="tr-TR" sz="1300" b="1" kern="1200" dirty="0">
                          <a:solidFill>
                            <a:srgbClr val="002060"/>
                          </a:solidFill>
                          <a:effectLst/>
                          <a:latin typeface="Garamond" panose="02020404030301010803" pitchFamily="18" charset="0"/>
                          <a:ea typeface="+mn-ea"/>
                          <a:cs typeface="+mn-cs"/>
                        </a:rPr>
                        <a:t> Genelge.</a:t>
                      </a:r>
                    </a:p>
                  </a:txBody>
                  <a:tcPr marL="68580" marR="68580" marT="0" marB="0" anchor="ctr">
                    <a:solidFill>
                      <a:schemeClr val="accent1">
                        <a:tint val="20000"/>
                        <a:alpha val="60000"/>
                      </a:schemeClr>
                    </a:solidFill>
                  </a:tcPr>
                </a:tc>
                <a:extLst>
                  <a:ext uri="{0D108BD9-81ED-4DB2-BD59-A6C34878D82A}">
                    <a16:rowId xmlns:a16="http://schemas.microsoft.com/office/drawing/2014/main" val="4115936388"/>
                  </a:ext>
                </a:extLst>
              </a:tr>
            </a:tbl>
          </a:graphicData>
        </a:graphic>
      </p:graphicFrame>
      <p:graphicFrame>
        <p:nvGraphicFramePr>
          <p:cNvPr id="8" name="Tablo 7">
            <a:extLst>
              <a:ext uri="{FF2B5EF4-FFF2-40B4-BE49-F238E27FC236}">
                <a16:creationId xmlns:a16="http://schemas.microsoft.com/office/drawing/2014/main" id="{29A551B6-369E-4DAF-AAA4-ED3A72B8FC39}"/>
              </a:ext>
            </a:extLst>
          </p:cNvPr>
          <p:cNvGraphicFramePr>
            <a:graphicFrameLocks noGrp="1"/>
          </p:cNvGraphicFramePr>
          <p:nvPr>
            <p:extLst>
              <p:ext uri="{D42A27DB-BD31-4B8C-83A1-F6EECF244321}">
                <p14:modId xmlns:p14="http://schemas.microsoft.com/office/powerpoint/2010/main" val="2382964911"/>
              </p:ext>
            </p:extLst>
          </p:nvPr>
        </p:nvGraphicFramePr>
        <p:xfrm>
          <a:off x="8149376" y="900163"/>
          <a:ext cx="4027720" cy="611478"/>
        </p:xfrm>
        <a:graphic>
          <a:graphicData uri="http://schemas.openxmlformats.org/drawingml/2006/table">
            <a:tbl>
              <a:tblPr firstRow="1" firstCol="1" bandRow="1">
                <a:tableStyleId>{5C22544A-7EE6-4342-B048-85BDC9FD1C3A}</a:tableStyleId>
              </a:tblPr>
              <a:tblGrid>
                <a:gridCol w="1414884">
                  <a:extLst>
                    <a:ext uri="{9D8B030D-6E8A-4147-A177-3AD203B41FA5}">
                      <a16:colId xmlns:a16="http://schemas.microsoft.com/office/drawing/2014/main" val="2643230235"/>
                    </a:ext>
                  </a:extLst>
                </a:gridCol>
                <a:gridCol w="1176823">
                  <a:extLst>
                    <a:ext uri="{9D8B030D-6E8A-4147-A177-3AD203B41FA5}">
                      <a16:colId xmlns:a16="http://schemas.microsoft.com/office/drawing/2014/main" val="1809252406"/>
                    </a:ext>
                  </a:extLst>
                </a:gridCol>
                <a:gridCol w="1436013">
                  <a:extLst>
                    <a:ext uri="{9D8B030D-6E8A-4147-A177-3AD203B41FA5}">
                      <a16:colId xmlns:a16="http://schemas.microsoft.com/office/drawing/2014/main" val="1446942998"/>
                    </a:ext>
                  </a:extLst>
                </a:gridCol>
              </a:tblGrid>
              <a:tr h="365585">
                <a:tc>
                  <a:txBody>
                    <a:bodyPr/>
                    <a:lstStyle/>
                    <a:p>
                      <a:pPr marL="0" algn="ctr" defTabSz="914400" rtl="0" eaLnBrk="1" latinLnBrk="0" hangingPunct="1">
                        <a:lnSpc>
                          <a:spcPct val="107000"/>
                        </a:lnSpc>
                        <a:spcAft>
                          <a:spcPts val="0"/>
                        </a:spcAft>
                      </a:pPr>
                      <a:r>
                        <a:rPr lang="tr-TR" sz="1100" b="1" kern="1200" dirty="0">
                          <a:solidFill>
                            <a:schemeClr val="tx2"/>
                          </a:solidFill>
                          <a:effectLst/>
                          <a:latin typeface="Garamond" panose="02020404030301010803" pitchFamily="18" charset="0"/>
                          <a:ea typeface="+mn-ea"/>
                          <a:cs typeface="+mn-cs"/>
                        </a:rPr>
                        <a:t>BAŞLAMA TARİHİ</a:t>
                      </a:r>
                    </a:p>
                  </a:txBody>
                  <a:tcPr marL="57755" marR="57755" marT="0" marB="0" anchor="ctr">
                    <a:solidFill>
                      <a:schemeClr val="accent6">
                        <a:lumMod val="75000"/>
                        <a:alpha val="60000"/>
                      </a:schemeClr>
                    </a:solidFill>
                  </a:tcPr>
                </a:tc>
                <a:tc>
                  <a:txBody>
                    <a:bodyPr/>
                    <a:lstStyle/>
                    <a:p>
                      <a:pPr marL="0" algn="ctr" defTabSz="914400" rtl="0" eaLnBrk="1" latinLnBrk="0" hangingPunct="1">
                        <a:lnSpc>
                          <a:spcPct val="107000"/>
                        </a:lnSpc>
                        <a:spcAft>
                          <a:spcPts val="0"/>
                        </a:spcAft>
                      </a:pPr>
                      <a:r>
                        <a:rPr lang="tr-TR" sz="1100" b="1" kern="1200" dirty="0">
                          <a:solidFill>
                            <a:schemeClr val="tx2"/>
                          </a:solidFill>
                          <a:effectLst/>
                          <a:latin typeface="Garamond" panose="02020404030301010803" pitchFamily="18" charset="0"/>
                          <a:ea typeface="+mn-ea"/>
                          <a:cs typeface="+mn-cs"/>
                        </a:rPr>
                        <a:t>BİTİŞ TARİHİ</a:t>
                      </a:r>
                    </a:p>
                  </a:txBody>
                  <a:tcPr marL="57755" marR="57755" marT="0" marB="0" anchor="ctr">
                    <a:solidFill>
                      <a:schemeClr val="accent6">
                        <a:lumMod val="75000"/>
                        <a:alpha val="60000"/>
                      </a:schemeClr>
                    </a:solidFill>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tr-TR" sz="1100" b="1" kern="1200" dirty="0">
                          <a:solidFill>
                            <a:schemeClr val="tx2"/>
                          </a:solidFill>
                          <a:effectLst/>
                          <a:latin typeface="Garamond" panose="02020404030301010803" pitchFamily="18" charset="0"/>
                          <a:ea typeface="+mn-ea"/>
                          <a:cs typeface="+mn-cs"/>
                        </a:rPr>
                        <a:t>BELGE KANUN NO</a:t>
                      </a:r>
                    </a:p>
                  </a:txBody>
                  <a:tcPr marL="57755" marR="57755" marT="0" marB="0" anchor="ctr">
                    <a:solidFill>
                      <a:schemeClr val="accent6">
                        <a:lumMod val="75000"/>
                        <a:alpha val="60000"/>
                      </a:schemeClr>
                    </a:solidFill>
                  </a:tcPr>
                </a:tc>
                <a:extLst>
                  <a:ext uri="{0D108BD9-81ED-4DB2-BD59-A6C34878D82A}">
                    <a16:rowId xmlns:a16="http://schemas.microsoft.com/office/drawing/2014/main" val="1774129938"/>
                  </a:ext>
                </a:extLst>
              </a:tr>
              <a:tr h="245893">
                <a:tc>
                  <a:txBody>
                    <a:bodyPr/>
                    <a:lstStyle/>
                    <a:p>
                      <a:pPr algn="ctr">
                        <a:lnSpc>
                          <a:spcPct val="107000"/>
                        </a:lnSpc>
                        <a:spcAft>
                          <a:spcPts val="0"/>
                        </a:spcAft>
                      </a:pPr>
                      <a:r>
                        <a:rPr lang="tr-TR" sz="1200" b="1" kern="1200" dirty="0">
                          <a:solidFill>
                            <a:schemeClr val="tx2"/>
                          </a:solidFill>
                          <a:effectLst/>
                          <a:latin typeface="Garamond" panose="02020404030301010803" pitchFamily="18" charset="0"/>
                          <a:ea typeface="+mn-ea"/>
                          <a:cs typeface="+mn-cs"/>
                        </a:rPr>
                        <a:t>01.10.2016</a:t>
                      </a:r>
                      <a:endParaRPr lang="tr-TR" sz="1200" b="1" dirty="0">
                        <a:solidFill>
                          <a:schemeClr val="tx2"/>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7755" marR="57755" marT="0" marB="0" anchor="ctr">
                    <a:solidFill>
                      <a:schemeClr val="tx2">
                        <a:lumMod val="40000"/>
                        <a:lumOff val="60000"/>
                        <a:alpha val="70000"/>
                      </a:schemeClr>
                    </a:solidFill>
                  </a:tcPr>
                </a:tc>
                <a:tc>
                  <a:txBody>
                    <a:bodyPr/>
                    <a:lstStyle/>
                    <a:p>
                      <a:pPr algn="ctr">
                        <a:lnSpc>
                          <a:spcPct val="107000"/>
                        </a:lnSpc>
                        <a:spcAft>
                          <a:spcPts val="0"/>
                        </a:spcAft>
                      </a:pPr>
                      <a:r>
                        <a:rPr lang="tr-TR" sz="1200" dirty="0">
                          <a:solidFill>
                            <a:schemeClr val="tx2"/>
                          </a:solidFill>
                          <a:effectLst/>
                          <a:latin typeface="Garamond" panose="02020404030301010803" pitchFamily="18" charset="0"/>
                        </a:rPr>
                        <a:t>-</a:t>
                      </a:r>
                      <a:endParaRPr lang="tr-TR" sz="1200" dirty="0">
                        <a:solidFill>
                          <a:schemeClr val="tx2"/>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7755" marR="57755" marT="0" marB="0" anchor="ctr">
                    <a:solidFill>
                      <a:schemeClr val="tx2">
                        <a:lumMod val="40000"/>
                        <a:lumOff val="60000"/>
                        <a:alpha val="70000"/>
                      </a:schemeClr>
                    </a:solidFill>
                  </a:tcPr>
                </a:tc>
                <a:tc>
                  <a:txBody>
                    <a:bodyPr/>
                    <a:lstStyle/>
                    <a:p>
                      <a:pPr algn="ctr">
                        <a:lnSpc>
                          <a:spcPct val="107000"/>
                        </a:lnSpc>
                        <a:spcAft>
                          <a:spcPts val="0"/>
                        </a:spcAft>
                      </a:pPr>
                      <a:r>
                        <a:rPr lang="tr-TR" sz="1200" b="1" dirty="0">
                          <a:solidFill>
                            <a:schemeClr val="tx2"/>
                          </a:solidFill>
                          <a:effectLst/>
                          <a:latin typeface="Garamond" panose="02020404030301010803" pitchFamily="18" charset="0"/>
                          <a:ea typeface="Times New Roman" panose="02020603050405020304" pitchFamily="18" charset="0"/>
                          <a:cs typeface="Times New Roman" panose="02020603050405020304" pitchFamily="18" charset="0"/>
                        </a:rPr>
                        <a:t>-</a:t>
                      </a:r>
                    </a:p>
                  </a:txBody>
                  <a:tcPr marL="57755" marR="57755" marT="0" marB="0" anchor="ctr">
                    <a:solidFill>
                      <a:schemeClr val="tx2">
                        <a:lumMod val="40000"/>
                        <a:lumOff val="60000"/>
                        <a:alpha val="70000"/>
                      </a:schemeClr>
                    </a:solidFill>
                  </a:tcPr>
                </a:tc>
                <a:extLst>
                  <a:ext uri="{0D108BD9-81ED-4DB2-BD59-A6C34878D82A}">
                    <a16:rowId xmlns:a16="http://schemas.microsoft.com/office/drawing/2014/main" val="1721715383"/>
                  </a:ext>
                </a:extLst>
              </a:tr>
            </a:tbl>
          </a:graphicData>
        </a:graphic>
      </p:graphicFrame>
      <p:graphicFrame>
        <p:nvGraphicFramePr>
          <p:cNvPr id="9" name="Tablo 8">
            <a:extLst>
              <a:ext uri="{FF2B5EF4-FFF2-40B4-BE49-F238E27FC236}">
                <a16:creationId xmlns:a16="http://schemas.microsoft.com/office/drawing/2014/main" id="{56FA61AA-8E4C-4BF6-B30B-2780B98F4139}"/>
              </a:ext>
            </a:extLst>
          </p:cNvPr>
          <p:cNvGraphicFramePr>
            <a:graphicFrameLocks noGrp="1"/>
          </p:cNvGraphicFramePr>
          <p:nvPr>
            <p:extLst>
              <p:ext uri="{D42A27DB-BD31-4B8C-83A1-F6EECF244321}">
                <p14:modId xmlns:p14="http://schemas.microsoft.com/office/powerpoint/2010/main" val="385821099"/>
              </p:ext>
            </p:extLst>
          </p:nvPr>
        </p:nvGraphicFramePr>
        <p:xfrm>
          <a:off x="106957" y="1516100"/>
          <a:ext cx="12053198" cy="417322"/>
        </p:xfrm>
        <a:graphic>
          <a:graphicData uri="http://schemas.openxmlformats.org/drawingml/2006/table">
            <a:tbl>
              <a:tblPr firstRow="1" firstCol="1" bandRow="1">
                <a:tableStyleId>{5C22544A-7EE6-4342-B048-85BDC9FD1C3A}</a:tableStyleId>
              </a:tblPr>
              <a:tblGrid>
                <a:gridCol w="1484442">
                  <a:extLst>
                    <a:ext uri="{9D8B030D-6E8A-4147-A177-3AD203B41FA5}">
                      <a16:colId xmlns:a16="http://schemas.microsoft.com/office/drawing/2014/main" val="1635233704"/>
                    </a:ext>
                  </a:extLst>
                </a:gridCol>
                <a:gridCol w="10568756">
                  <a:extLst>
                    <a:ext uri="{9D8B030D-6E8A-4147-A177-3AD203B41FA5}">
                      <a16:colId xmlns:a16="http://schemas.microsoft.com/office/drawing/2014/main" val="4095596175"/>
                    </a:ext>
                  </a:extLst>
                </a:gridCol>
              </a:tblGrid>
              <a:tr h="384495">
                <a:tc>
                  <a:txBody>
                    <a:bodyPr/>
                    <a:lstStyle/>
                    <a:p>
                      <a:pPr algn="just">
                        <a:lnSpc>
                          <a:spcPct val="107000"/>
                        </a:lnSpc>
                        <a:spcAft>
                          <a:spcPts val="0"/>
                        </a:spcAft>
                      </a:pPr>
                      <a:r>
                        <a:rPr lang="tr-TR" sz="1400" dirty="0">
                          <a:solidFill>
                            <a:srgbClr val="002060"/>
                          </a:solidFill>
                          <a:effectLst/>
                          <a:latin typeface="Garamond" panose="02020404030301010803" pitchFamily="18" charset="0"/>
                        </a:rPr>
                        <a:t>AÇIKLAMA</a:t>
                      </a:r>
                      <a:endParaRPr lang="tr-TR" sz="1400" dirty="0">
                        <a:solidFill>
                          <a:srgbClr val="00206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7755" marR="57755" marT="0" marB="0" anchor="ctr">
                    <a:solidFill>
                      <a:schemeClr val="accent5">
                        <a:lumMod val="20000"/>
                        <a:lumOff val="80000"/>
                      </a:schemeClr>
                    </a:solidFill>
                  </a:tcPr>
                </a:tc>
                <a:tc>
                  <a:txBody>
                    <a:bodyPr/>
                    <a:lstStyle/>
                    <a:p>
                      <a:pPr algn="just">
                        <a:lnSpc>
                          <a:spcPct val="107000"/>
                        </a:lnSpc>
                        <a:spcAft>
                          <a:spcPts val="0"/>
                        </a:spcAft>
                      </a:pPr>
                      <a:r>
                        <a:rPr lang="tr-TR" sz="1300" b="1" kern="1200" dirty="0">
                          <a:solidFill>
                            <a:srgbClr val="002060"/>
                          </a:solidFill>
                          <a:effectLst/>
                          <a:latin typeface="Garamond" panose="02020404030301010803" pitchFamily="18" charset="0"/>
                          <a:ea typeface="+mn-ea"/>
                          <a:cs typeface="+mn-cs"/>
                        </a:rPr>
                        <a:t>İsteğe bağlı sigortalılar ve muhtarlar hariç 5510 sayılı Kanunun 4. maddesinin 1. fıkrasının (b) bendi kapsamındaki sigortalıların malullük, yaşlılık ve ölüm sigortaları primlerinin, prime esas kazanç üzerinden beş puanlık kısmına isabet eden tutarı Hazine ve Maliye Bakanlığınca karşılanmaktadır.</a:t>
                      </a:r>
                    </a:p>
                  </a:txBody>
                  <a:tcPr marL="57755" marR="57755" marT="0" marB="0">
                    <a:solidFill>
                      <a:schemeClr val="accent1">
                        <a:tint val="20000"/>
                        <a:alpha val="60000"/>
                      </a:schemeClr>
                    </a:solidFill>
                  </a:tcPr>
                </a:tc>
                <a:extLst>
                  <a:ext uri="{0D108BD9-81ED-4DB2-BD59-A6C34878D82A}">
                    <a16:rowId xmlns:a16="http://schemas.microsoft.com/office/drawing/2014/main" val="2049017253"/>
                  </a:ext>
                </a:extLst>
              </a:tr>
            </a:tbl>
          </a:graphicData>
        </a:graphic>
      </p:graphicFrame>
      <p:graphicFrame>
        <p:nvGraphicFramePr>
          <p:cNvPr id="12" name="Tablo 11">
            <a:extLst>
              <a:ext uri="{FF2B5EF4-FFF2-40B4-BE49-F238E27FC236}">
                <a16:creationId xmlns:a16="http://schemas.microsoft.com/office/drawing/2014/main" id="{9FB24FC3-E54A-4A7A-87EC-7A15AFA3F2F4}"/>
              </a:ext>
            </a:extLst>
          </p:cNvPr>
          <p:cNvGraphicFramePr>
            <a:graphicFrameLocks noGrp="1"/>
          </p:cNvGraphicFramePr>
          <p:nvPr>
            <p:extLst>
              <p:ext uri="{D42A27DB-BD31-4B8C-83A1-F6EECF244321}">
                <p14:modId xmlns:p14="http://schemas.microsoft.com/office/powerpoint/2010/main" val="97948902"/>
              </p:ext>
            </p:extLst>
          </p:nvPr>
        </p:nvGraphicFramePr>
        <p:xfrm>
          <a:off x="106957" y="2196682"/>
          <a:ext cx="12057746" cy="248178"/>
        </p:xfrm>
        <a:graphic>
          <a:graphicData uri="http://schemas.openxmlformats.org/drawingml/2006/table">
            <a:tbl>
              <a:tblPr firstRow="1" firstCol="1" bandRow="1">
                <a:tableStyleId>{5C22544A-7EE6-4342-B048-85BDC9FD1C3A}</a:tableStyleId>
              </a:tblPr>
              <a:tblGrid>
                <a:gridCol w="12057746">
                  <a:extLst>
                    <a:ext uri="{9D8B030D-6E8A-4147-A177-3AD203B41FA5}">
                      <a16:colId xmlns:a16="http://schemas.microsoft.com/office/drawing/2014/main" val="4060676655"/>
                    </a:ext>
                  </a:extLst>
                </a:gridCol>
              </a:tblGrid>
              <a:tr h="248178">
                <a:tc>
                  <a:txBody>
                    <a:bodyPr/>
                    <a:lstStyle/>
                    <a:p>
                      <a:pPr algn="l">
                        <a:lnSpc>
                          <a:spcPct val="107000"/>
                        </a:lnSpc>
                        <a:spcAft>
                          <a:spcPts val="0"/>
                        </a:spcAft>
                      </a:pPr>
                      <a:r>
                        <a:rPr lang="tr-TR" sz="1200" b="1" dirty="0">
                          <a:solidFill>
                            <a:srgbClr val="C00000"/>
                          </a:solidFill>
                          <a:effectLst/>
                          <a:latin typeface="Garamond" panose="02020404030301010803" pitchFamily="18" charset="0"/>
                        </a:rPr>
                        <a:t>TEŞVİKTEN YARARLANMA ŞARTLARI </a:t>
                      </a:r>
                      <a:endParaRPr lang="tr-TR" sz="1200" b="1" dirty="0">
                        <a:solidFill>
                          <a:srgbClr val="C0000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8408" marR="58408" marT="0" marB="0">
                    <a:solidFill>
                      <a:schemeClr val="accent6">
                        <a:lumMod val="75000"/>
                        <a:alpha val="42000"/>
                      </a:schemeClr>
                    </a:solidFill>
                  </a:tcPr>
                </a:tc>
                <a:extLst>
                  <a:ext uri="{0D108BD9-81ED-4DB2-BD59-A6C34878D82A}">
                    <a16:rowId xmlns:a16="http://schemas.microsoft.com/office/drawing/2014/main" val="850616689"/>
                  </a:ext>
                </a:extLst>
              </a:tr>
            </a:tbl>
          </a:graphicData>
        </a:graphic>
      </p:graphicFrame>
      <p:sp>
        <p:nvSpPr>
          <p:cNvPr id="18" name="Dikdörtgen 17">
            <a:extLst>
              <a:ext uri="{FF2B5EF4-FFF2-40B4-BE49-F238E27FC236}">
                <a16:creationId xmlns:a16="http://schemas.microsoft.com/office/drawing/2014/main" id="{C887CC10-7D33-4EAD-8340-ABAE85981394}"/>
              </a:ext>
            </a:extLst>
          </p:cNvPr>
          <p:cNvSpPr/>
          <p:nvPr/>
        </p:nvSpPr>
        <p:spPr>
          <a:xfrm>
            <a:off x="102409" y="2431426"/>
            <a:ext cx="12057746" cy="954107"/>
          </a:xfrm>
          <a:prstGeom prst="rect">
            <a:avLst/>
          </a:prstGeom>
          <a:solidFill>
            <a:schemeClr val="accent5">
              <a:lumMod val="20000"/>
              <a:lumOff val="80000"/>
            </a:schemeClr>
          </a:solidFill>
        </p:spPr>
        <p:txBody>
          <a:bodyPr wrap="square">
            <a:spAutoFit/>
          </a:bodyPr>
          <a:lstStyle/>
          <a:p>
            <a:pPr marL="268288" lvl="0" indent="-268288" algn="just">
              <a:buFont typeface="Wingdings" panose="05000000000000000000" pitchFamily="2" charset="2"/>
              <a:buChar char=""/>
            </a:pPr>
            <a:r>
              <a:rPr lang="tr-TR" sz="1400" dirty="0">
                <a:solidFill>
                  <a:srgbClr val="002060"/>
                </a:solidFill>
                <a:latin typeface="Garamond" panose="02020404030301010803" pitchFamily="18" charset="0"/>
              </a:rPr>
              <a:t>Primlerin yasal süresinde ödenmesi,</a:t>
            </a:r>
          </a:p>
          <a:p>
            <a:pPr marL="268288" indent="-268288" algn="just">
              <a:buFont typeface="Wingdings" panose="05000000000000000000" pitchFamily="2" charset="2"/>
              <a:buChar char=""/>
            </a:pPr>
            <a:r>
              <a:rPr lang="tr-TR" sz="1400" dirty="0">
                <a:solidFill>
                  <a:srgbClr val="002060"/>
                </a:solidFill>
                <a:latin typeface="Garamond" panose="02020404030301010803" pitchFamily="18" charset="0"/>
              </a:rPr>
              <a:t>Kuruma kendi sigortalılıklarından kaynaklanan prim, idari para cezası ve bunlara ilişkin gecikme cezası ve gecikme zammı borcunun bulunmaması (varsa yapılandırılmış/tecil ve taksitlendirilmiş olması ve düzenli ödenmesi) gerekmektedir.</a:t>
            </a:r>
          </a:p>
          <a:p>
            <a:pPr marL="268288" lvl="0" indent="-268288" algn="just">
              <a:buFont typeface="Wingdings" panose="05000000000000000000" pitchFamily="2" charset="2"/>
              <a:buChar char=""/>
            </a:pPr>
            <a:endParaRPr lang="tr-TR" sz="1400" dirty="0">
              <a:solidFill>
                <a:srgbClr val="002060"/>
              </a:solidFill>
              <a:latin typeface="Garamond" panose="02020404030301010803" pitchFamily="18" charset="0"/>
            </a:endParaRPr>
          </a:p>
        </p:txBody>
      </p:sp>
      <p:graphicFrame>
        <p:nvGraphicFramePr>
          <p:cNvPr id="19" name="Tablo 18">
            <a:extLst>
              <a:ext uri="{FF2B5EF4-FFF2-40B4-BE49-F238E27FC236}">
                <a16:creationId xmlns:a16="http://schemas.microsoft.com/office/drawing/2014/main" id="{1A7E520A-AD23-4845-836C-5D5387D8274B}"/>
              </a:ext>
            </a:extLst>
          </p:cNvPr>
          <p:cNvGraphicFramePr>
            <a:graphicFrameLocks noGrp="1"/>
          </p:cNvGraphicFramePr>
          <p:nvPr>
            <p:extLst>
              <p:ext uri="{D42A27DB-BD31-4B8C-83A1-F6EECF244321}">
                <p14:modId xmlns:p14="http://schemas.microsoft.com/office/powerpoint/2010/main" val="1122653553"/>
              </p:ext>
            </p:extLst>
          </p:nvPr>
        </p:nvGraphicFramePr>
        <p:xfrm>
          <a:off x="93310" y="3845011"/>
          <a:ext cx="12078852" cy="248178"/>
        </p:xfrm>
        <a:graphic>
          <a:graphicData uri="http://schemas.openxmlformats.org/drawingml/2006/table">
            <a:tbl>
              <a:tblPr firstRow="1" firstCol="1" bandRow="1">
                <a:tableStyleId>{5C22544A-7EE6-4342-B048-85BDC9FD1C3A}</a:tableStyleId>
              </a:tblPr>
              <a:tblGrid>
                <a:gridCol w="12078852">
                  <a:extLst>
                    <a:ext uri="{9D8B030D-6E8A-4147-A177-3AD203B41FA5}">
                      <a16:colId xmlns:a16="http://schemas.microsoft.com/office/drawing/2014/main" val="4060676655"/>
                    </a:ext>
                  </a:extLst>
                </a:gridCol>
              </a:tblGrid>
              <a:tr h="248178">
                <a:tc>
                  <a:txBody>
                    <a:bodyPr/>
                    <a:lstStyle/>
                    <a:p>
                      <a:pPr algn="l">
                        <a:lnSpc>
                          <a:spcPct val="107000"/>
                        </a:lnSpc>
                        <a:spcAft>
                          <a:spcPts val="0"/>
                        </a:spcAft>
                      </a:pPr>
                      <a:r>
                        <a:rPr lang="tr-TR" sz="1200" b="1" dirty="0">
                          <a:solidFill>
                            <a:srgbClr val="C00000"/>
                          </a:solidFill>
                          <a:effectLst/>
                          <a:latin typeface="Garamond" panose="02020404030301010803" pitchFamily="18" charset="0"/>
                        </a:rPr>
                        <a:t>NOTLAR</a:t>
                      </a:r>
                      <a:endParaRPr lang="tr-TR" sz="1200" b="1" dirty="0">
                        <a:solidFill>
                          <a:srgbClr val="C0000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8408" marR="58408" marT="0" marB="0">
                    <a:solidFill>
                      <a:schemeClr val="accent6">
                        <a:lumMod val="75000"/>
                        <a:alpha val="42000"/>
                      </a:schemeClr>
                    </a:solidFill>
                  </a:tcPr>
                </a:tc>
                <a:extLst>
                  <a:ext uri="{0D108BD9-81ED-4DB2-BD59-A6C34878D82A}">
                    <a16:rowId xmlns:a16="http://schemas.microsoft.com/office/drawing/2014/main" val="850616689"/>
                  </a:ext>
                </a:extLst>
              </a:tr>
            </a:tbl>
          </a:graphicData>
        </a:graphic>
      </p:graphicFrame>
      <p:sp>
        <p:nvSpPr>
          <p:cNvPr id="20" name="Dikdörtgen 19">
            <a:extLst>
              <a:ext uri="{FF2B5EF4-FFF2-40B4-BE49-F238E27FC236}">
                <a16:creationId xmlns:a16="http://schemas.microsoft.com/office/drawing/2014/main" id="{DFEAC37A-C6E0-4EE2-8DB6-AB7473EBF1E7}"/>
              </a:ext>
            </a:extLst>
          </p:cNvPr>
          <p:cNvSpPr/>
          <p:nvPr/>
        </p:nvSpPr>
        <p:spPr>
          <a:xfrm>
            <a:off x="102408" y="4047531"/>
            <a:ext cx="12065069" cy="307777"/>
          </a:xfrm>
          <a:prstGeom prst="rect">
            <a:avLst/>
          </a:prstGeom>
          <a:solidFill>
            <a:schemeClr val="accent5">
              <a:lumMod val="20000"/>
              <a:lumOff val="80000"/>
            </a:schemeClr>
          </a:solidFill>
        </p:spPr>
        <p:txBody>
          <a:bodyPr wrap="square">
            <a:spAutoFit/>
          </a:bodyPr>
          <a:lstStyle/>
          <a:p>
            <a:pPr lvl="0" algn="just"/>
            <a:endParaRPr lang="tr-TR" sz="1400" dirty="0">
              <a:solidFill>
                <a:srgbClr val="002060"/>
              </a:solidFill>
              <a:latin typeface="Garamond" panose="02020404030301010803" pitchFamily="18" charset="0"/>
            </a:endParaRPr>
          </a:p>
        </p:txBody>
      </p:sp>
      <p:graphicFrame>
        <p:nvGraphicFramePr>
          <p:cNvPr id="21" name="Tablo 20">
            <a:extLst>
              <a:ext uri="{FF2B5EF4-FFF2-40B4-BE49-F238E27FC236}">
                <a16:creationId xmlns:a16="http://schemas.microsoft.com/office/drawing/2014/main" id="{D3235B00-4990-49B1-9373-38046AF00DFF}"/>
              </a:ext>
            </a:extLst>
          </p:cNvPr>
          <p:cNvGraphicFramePr>
            <a:graphicFrameLocks noGrp="1"/>
          </p:cNvGraphicFramePr>
          <p:nvPr>
            <p:extLst>
              <p:ext uri="{D42A27DB-BD31-4B8C-83A1-F6EECF244321}">
                <p14:modId xmlns:p14="http://schemas.microsoft.com/office/powerpoint/2010/main" val="1393863069"/>
              </p:ext>
            </p:extLst>
          </p:nvPr>
        </p:nvGraphicFramePr>
        <p:xfrm>
          <a:off x="102408" y="5080433"/>
          <a:ext cx="12075944" cy="991511"/>
        </p:xfrm>
        <a:graphic>
          <a:graphicData uri="http://schemas.openxmlformats.org/drawingml/2006/table">
            <a:tbl>
              <a:tblPr firstRow="1" firstCol="1" bandRow="1">
                <a:tableStyleId>{5C22544A-7EE6-4342-B048-85BDC9FD1C3A}</a:tableStyleId>
              </a:tblPr>
              <a:tblGrid>
                <a:gridCol w="1772045">
                  <a:extLst>
                    <a:ext uri="{9D8B030D-6E8A-4147-A177-3AD203B41FA5}">
                      <a16:colId xmlns:a16="http://schemas.microsoft.com/office/drawing/2014/main" val="2564627808"/>
                    </a:ext>
                  </a:extLst>
                </a:gridCol>
                <a:gridCol w="1937426">
                  <a:extLst>
                    <a:ext uri="{9D8B030D-6E8A-4147-A177-3AD203B41FA5}">
                      <a16:colId xmlns:a16="http://schemas.microsoft.com/office/drawing/2014/main" val="3048014946"/>
                    </a:ext>
                  </a:extLst>
                </a:gridCol>
                <a:gridCol w="2186524">
                  <a:extLst>
                    <a:ext uri="{9D8B030D-6E8A-4147-A177-3AD203B41FA5}">
                      <a16:colId xmlns:a16="http://schemas.microsoft.com/office/drawing/2014/main" val="2577724729"/>
                    </a:ext>
                  </a:extLst>
                </a:gridCol>
                <a:gridCol w="1880539">
                  <a:extLst>
                    <a:ext uri="{9D8B030D-6E8A-4147-A177-3AD203B41FA5}">
                      <a16:colId xmlns:a16="http://schemas.microsoft.com/office/drawing/2014/main" val="3708009783"/>
                    </a:ext>
                  </a:extLst>
                </a:gridCol>
                <a:gridCol w="2040650">
                  <a:extLst>
                    <a:ext uri="{9D8B030D-6E8A-4147-A177-3AD203B41FA5}">
                      <a16:colId xmlns:a16="http://schemas.microsoft.com/office/drawing/2014/main" val="812310856"/>
                    </a:ext>
                  </a:extLst>
                </a:gridCol>
                <a:gridCol w="2258760">
                  <a:extLst>
                    <a:ext uri="{9D8B030D-6E8A-4147-A177-3AD203B41FA5}">
                      <a16:colId xmlns:a16="http://schemas.microsoft.com/office/drawing/2014/main" val="198867333"/>
                    </a:ext>
                  </a:extLst>
                </a:gridCol>
              </a:tblGrid>
              <a:tr h="262919">
                <a:tc gridSpan="3">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tr-TR" sz="1400" dirty="0">
                          <a:solidFill>
                            <a:schemeClr val="tx1"/>
                          </a:solidFill>
                          <a:effectLst/>
                          <a:latin typeface="Garamond" panose="02020404030301010803" pitchFamily="18" charset="0"/>
                        </a:rPr>
                        <a:t>PEK ALT SINIRINDAN</a:t>
                      </a:r>
                      <a:endParaRPr lang="tr-TR" sz="1300" b="1" kern="1200" dirty="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solidFill>
                      <a:schemeClr val="tx2">
                        <a:lumMod val="40000"/>
                        <a:lumOff val="60000"/>
                        <a:alpha val="40000"/>
                      </a:schemeClr>
                    </a:solidFill>
                  </a:tcPr>
                </a:tc>
                <a:tc hMerge="1">
                  <a:txBody>
                    <a:bodyPr/>
                    <a:lstStyle/>
                    <a:p>
                      <a:pPr marL="0" algn="ctr" defTabSz="914400" rtl="0" eaLnBrk="1" latinLnBrk="0" hangingPunct="1">
                        <a:lnSpc>
                          <a:spcPct val="107000"/>
                        </a:lnSpc>
                        <a:spcAft>
                          <a:spcPts val="0"/>
                        </a:spcAft>
                      </a:pPr>
                      <a:endParaRPr lang="tr-TR" sz="1300" b="1" kern="1200" dirty="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solidFill>
                      <a:schemeClr val="tx2">
                        <a:lumMod val="40000"/>
                        <a:lumOff val="60000"/>
                        <a:alpha val="58000"/>
                      </a:schemeClr>
                    </a:solidFill>
                  </a:tcPr>
                </a:tc>
                <a:tc hMerge="1">
                  <a:txBody>
                    <a:bodyPr/>
                    <a:lstStyle/>
                    <a:p>
                      <a:pPr marL="0" algn="ctr" defTabSz="914400" rtl="0" eaLnBrk="1" latinLnBrk="0" hangingPunct="1">
                        <a:lnSpc>
                          <a:spcPct val="107000"/>
                        </a:lnSpc>
                        <a:spcAft>
                          <a:spcPts val="0"/>
                        </a:spcAft>
                      </a:pPr>
                      <a:endParaRPr lang="tr-TR" sz="1300" b="1" kern="1200" dirty="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solidFill>
                      <a:schemeClr val="tx2">
                        <a:lumMod val="40000"/>
                        <a:lumOff val="60000"/>
                        <a:alpha val="58000"/>
                      </a:schemeClr>
                    </a:solidFill>
                  </a:tcPr>
                </a:tc>
                <a:tc gridSpan="3">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tr-TR" sz="1400" dirty="0">
                          <a:solidFill>
                            <a:schemeClr val="tx1"/>
                          </a:solidFill>
                          <a:effectLst/>
                          <a:latin typeface="Garamond" panose="02020404030301010803" pitchFamily="18" charset="0"/>
                        </a:rPr>
                        <a:t>PEK ÜST SINIRINDAN</a:t>
                      </a:r>
                      <a:endParaRPr lang="tr-TR" sz="14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nchor="ctr">
                    <a:solidFill>
                      <a:schemeClr val="accent1">
                        <a:alpha val="40000"/>
                      </a:schemeClr>
                    </a:solidFill>
                  </a:tcPr>
                </a:tc>
                <a:tc hMerge="1">
                  <a:txBody>
                    <a:bodyPr/>
                    <a:lstStyle/>
                    <a:p>
                      <a:pPr marL="0" algn="ctr" defTabSz="914400" rtl="0" eaLnBrk="1" latinLnBrk="0" hangingPunct="1">
                        <a:lnSpc>
                          <a:spcPct val="107000"/>
                        </a:lnSpc>
                        <a:spcAft>
                          <a:spcPts val="0"/>
                        </a:spcAft>
                      </a:pPr>
                      <a:endParaRPr lang="tr-TR" sz="1300" b="1" kern="1200" dirty="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solidFill>
                      <a:schemeClr val="accent1">
                        <a:alpha val="58000"/>
                      </a:schemeClr>
                    </a:solidFill>
                  </a:tcPr>
                </a:tc>
                <a:tc hMerge="1">
                  <a:txBody>
                    <a:bodyPr/>
                    <a:lstStyle/>
                    <a:p>
                      <a:pPr marL="0" algn="ctr" defTabSz="914400" rtl="0" eaLnBrk="1" latinLnBrk="0" hangingPunct="1">
                        <a:lnSpc>
                          <a:spcPct val="107000"/>
                        </a:lnSpc>
                        <a:spcAft>
                          <a:spcPts val="0"/>
                        </a:spcAft>
                      </a:pPr>
                      <a:endParaRPr lang="tr-TR" sz="1300" b="1" kern="1200" dirty="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solidFill>
                      <a:schemeClr val="accent1">
                        <a:alpha val="58000"/>
                      </a:schemeClr>
                    </a:solidFill>
                  </a:tcPr>
                </a:tc>
                <a:extLst>
                  <a:ext uri="{0D108BD9-81ED-4DB2-BD59-A6C34878D82A}">
                    <a16:rowId xmlns:a16="http://schemas.microsoft.com/office/drawing/2014/main" val="340633354"/>
                  </a:ext>
                </a:extLst>
              </a:tr>
              <a:tr h="453352">
                <a:tc>
                  <a:txBody>
                    <a:bodyPr/>
                    <a:lstStyle/>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TEŞVİKSİZ TUTAR</a:t>
                      </a:r>
                    </a:p>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(%34,75)</a:t>
                      </a:r>
                    </a:p>
                  </a:txBody>
                  <a:tcPr marL="68580" marR="68580" marT="0" marB="0" anchor="ctr">
                    <a:solidFill>
                      <a:schemeClr val="tx2">
                        <a:lumMod val="40000"/>
                        <a:lumOff val="60000"/>
                        <a:alpha val="58000"/>
                      </a:schemeClr>
                    </a:solidFill>
                  </a:tcPr>
                </a:tc>
                <a:tc>
                  <a:txBody>
                    <a:bodyPr/>
                    <a:lstStyle/>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  TUTARI</a:t>
                      </a:r>
                    </a:p>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(%5)</a:t>
                      </a:r>
                    </a:p>
                  </a:txBody>
                  <a:tcPr marL="68580" marR="68580" marT="0" marB="0" anchor="ctr">
                    <a:solidFill>
                      <a:schemeClr val="tx2">
                        <a:lumMod val="40000"/>
                        <a:lumOff val="60000"/>
                        <a:alpha val="40000"/>
                      </a:schemeClr>
                    </a:solidFill>
                  </a:tcPr>
                </a:tc>
                <a:tc>
                  <a:txBody>
                    <a:bodyPr/>
                    <a:lstStyle/>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 SONRASI TUTAR</a:t>
                      </a:r>
                    </a:p>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(%29,75)</a:t>
                      </a:r>
                    </a:p>
                  </a:txBody>
                  <a:tcPr marL="68580" marR="68580" marT="0" marB="0" anchor="ctr">
                    <a:solidFill>
                      <a:schemeClr val="tx2">
                        <a:lumMod val="40000"/>
                        <a:lumOff val="60000"/>
                        <a:alpha val="40000"/>
                      </a:schemeClr>
                    </a:solidFill>
                  </a:tcPr>
                </a:tc>
                <a:tc>
                  <a:txBody>
                    <a:bodyPr/>
                    <a:lstStyle/>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TEŞVİKSİZ TUTAR</a:t>
                      </a:r>
                    </a:p>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(%34,75)</a:t>
                      </a:r>
                    </a:p>
                  </a:txBody>
                  <a:tcPr marL="68580" marR="68580" marT="0" marB="0" anchor="ctr">
                    <a:solidFill>
                      <a:schemeClr val="accent1">
                        <a:alpha val="40000"/>
                      </a:schemeClr>
                    </a:solidFill>
                  </a:tcPr>
                </a:tc>
                <a:tc>
                  <a:txBody>
                    <a:bodyPr/>
                    <a:lstStyle/>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  TUTARI</a:t>
                      </a:r>
                    </a:p>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(%5)</a:t>
                      </a:r>
                    </a:p>
                  </a:txBody>
                  <a:tcPr marL="68580" marR="68580" marT="0" marB="0" anchor="ctr">
                    <a:solidFill>
                      <a:schemeClr val="accent1">
                        <a:alpha val="40000"/>
                      </a:schemeClr>
                    </a:solidFill>
                  </a:tcPr>
                </a:tc>
                <a:tc>
                  <a:txBody>
                    <a:bodyPr/>
                    <a:lstStyle/>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TEŞVİK SONRASI TUTAR</a:t>
                      </a:r>
                    </a:p>
                    <a:p>
                      <a:pPr marL="0" algn="ctr" defTabSz="914400" rtl="0" eaLnBrk="1" latinLnBrk="0" hangingPunct="1">
                        <a:lnSpc>
                          <a:spcPct val="107000"/>
                        </a:lnSpc>
                        <a:spcAft>
                          <a:spcPts val="0"/>
                        </a:spcAft>
                      </a:pPr>
                      <a:r>
                        <a:rPr lang="tr-TR" sz="1300" b="1" kern="1200" dirty="0">
                          <a:solidFill>
                            <a:schemeClr val="accent1">
                              <a:lumMod val="50000"/>
                            </a:schemeClr>
                          </a:solidFill>
                          <a:effectLst/>
                          <a:latin typeface="Garamond" panose="02020404030301010803" pitchFamily="18" charset="0"/>
                          <a:ea typeface="Times New Roman" panose="02020603050405020304" pitchFamily="18" charset="0"/>
                          <a:cs typeface="Times New Roman" panose="02020603050405020304" pitchFamily="18" charset="0"/>
                        </a:rPr>
                        <a:t>(%29,75)</a:t>
                      </a:r>
                    </a:p>
                  </a:txBody>
                  <a:tcPr marL="68580" marR="68580" marT="0" marB="0" anchor="ctr">
                    <a:solidFill>
                      <a:schemeClr val="accent1">
                        <a:alpha val="40000"/>
                      </a:schemeClr>
                    </a:solidFill>
                  </a:tcPr>
                </a:tc>
                <a:extLst>
                  <a:ext uri="{0D108BD9-81ED-4DB2-BD59-A6C34878D82A}">
                    <a16:rowId xmlns:a16="http://schemas.microsoft.com/office/drawing/2014/main" val="723532410"/>
                  </a:ext>
                </a:extLst>
              </a:tr>
              <a:tr h="275240">
                <a:tc>
                  <a:txBody>
                    <a:bodyPr/>
                    <a:lstStyle/>
                    <a:p>
                      <a:pPr algn="ctr" fontAlgn="base">
                        <a:lnSpc>
                          <a:spcPct val="115000"/>
                        </a:lnSpc>
                        <a:spcAft>
                          <a:spcPts val="0"/>
                        </a:spcAft>
                      </a:pPr>
                      <a:r>
                        <a:rPr lang="tr-TR" sz="1600" b="1" kern="1200" dirty="0">
                          <a:solidFill>
                            <a:schemeClr val="bg1"/>
                          </a:solidFill>
                          <a:effectLst/>
                          <a:latin typeface="Garamond" panose="02020404030301010803" pitchFamily="18" charset="0"/>
                          <a:ea typeface="+mn-ea"/>
                          <a:cs typeface="+mn-cs"/>
                        </a:rPr>
                        <a:t>9.036,91 TL</a:t>
                      </a:r>
                    </a:p>
                  </a:txBody>
                  <a:tcPr marL="0" marR="0" marT="0" marB="0" anchor="ctr">
                    <a:solidFill>
                      <a:srgbClr val="00B050">
                        <a:alpha val="40000"/>
                      </a:srgbClr>
                    </a:solidFill>
                  </a:tcPr>
                </a:tc>
                <a:tc>
                  <a:txBody>
                    <a:bodyPr/>
                    <a:lstStyle/>
                    <a:p>
                      <a:pPr marL="0" marR="0" lvl="0" indent="0" algn="ctr" defTabSz="914400" rtl="0" eaLnBrk="1" fontAlgn="base" latinLnBrk="0" hangingPunct="1">
                        <a:lnSpc>
                          <a:spcPct val="115000"/>
                        </a:lnSpc>
                        <a:spcBef>
                          <a:spcPts val="0"/>
                        </a:spcBef>
                        <a:spcAft>
                          <a:spcPts val="0"/>
                        </a:spcAft>
                        <a:buClrTx/>
                        <a:buSzTx/>
                        <a:buFontTx/>
                        <a:buNone/>
                        <a:tabLst/>
                        <a:defRPr/>
                      </a:pPr>
                      <a:r>
                        <a:rPr lang="tr-TR" sz="1600" b="1" kern="1200" dirty="0">
                          <a:solidFill>
                            <a:schemeClr val="bg1"/>
                          </a:solidFill>
                          <a:effectLst/>
                          <a:latin typeface="Garamond" panose="02020404030301010803" pitchFamily="18" charset="0"/>
                          <a:ea typeface="+mn-ea"/>
                          <a:cs typeface="+mn-cs"/>
                        </a:rPr>
                        <a:t>1.300,28 TL</a:t>
                      </a:r>
                    </a:p>
                  </a:txBody>
                  <a:tcPr marL="0" marR="0" marT="0" marB="0" anchor="ctr">
                    <a:solidFill>
                      <a:srgbClr val="00B050">
                        <a:alpha val="40000"/>
                      </a:srgbClr>
                    </a:solidFill>
                  </a:tcPr>
                </a:tc>
                <a:tc>
                  <a:txBody>
                    <a:bodyPr/>
                    <a:lstStyle/>
                    <a:p>
                      <a:pPr marL="0" algn="ctr" defTabSz="914400" rtl="0" eaLnBrk="1" fontAlgn="base" latinLnBrk="0" hangingPunct="1">
                        <a:lnSpc>
                          <a:spcPct val="115000"/>
                        </a:lnSpc>
                        <a:spcAft>
                          <a:spcPts val="0"/>
                        </a:spcAft>
                      </a:pPr>
                      <a:r>
                        <a:rPr lang="tr-TR" sz="1600" b="1" kern="1200" dirty="0">
                          <a:solidFill>
                            <a:schemeClr val="bg1"/>
                          </a:solidFill>
                          <a:effectLst/>
                          <a:latin typeface="Garamond" panose="02020404030301010803" pitchFamily="18" charset="0"/>
                          <a:ea typeface="+mn-ea"/>
                          <a:cs typeface="+mn-cs"/>
                        </a:rPr>
                        <a:t>7.736,63 TL</a:t>
                      </a:r>
                    </a:p>
                  </a:txBody>
                  <a:tcPr marL="0" marR="0" marT="0" marB="0" anchor="ctr">
                    <a:solidFill>
                      <a:srgbClr val="00B050">
                        <a:alpha val="40000"/>
                      </a:srgbClr>
                    </a:solidFill>
                  </a:tcPr>
                </a:tc>
                <a:tc>
                  <a:txBody>
                    <a:bodyPr/>
                    <a:lstStyle/>
                    <a:p>
                      <a:pPr algn="ctr" fontAlgn="base">
                        <a:lnSpc>
                          <a:spcPct val="115000"/>
                        </a:lnSpc>
                        <a:spcAft>
                          <a:spcPts val="0"/>
                        </a:spcAft>
                      </a:pPr>
                      <a:r>
                        <a:rPr lang="tr-TR" sz="1600" b="1" kern="1200" dirty="0">
                          <a:solidFill>
                            <a:schemeClr val="bg1"/>
                          </a:solidFill>
                          <a:effectLst/>
                          <a:latin typeface="Garamond" panose="02020404030301010803" pitchFamily="18" charset="0"/>
                          <a:ea typeface="+mn-ea"/>
                          <a:cs typeface="+mn-cs"/>
                        </a:rPr>
                        <a:t>67.776,89 TL</a:t>
                      </a:r>
                    </a:p>
                  </a:txBody>
                  <a:tcPr marL="0" marR="0" marT="0" marB="0" anchor="ctr">
                    <a:solidFill>
                      <a:srgbClr val="C00000">
                        <a:alpha val="40000"/>
                      </a:srgbClr>
                    </a:solidFill>
                  </a:tcPr>
                </a:tc>
                <a:tc>
                  <a:txBody>
                    <a:bodyPr/>
                    <a:lstStyle/>
                    <a:p>
                      <a:pPr marL="0" marR="0" lvl="0" indent="0" algn="ctr" defTabSz="914400" rtl="0" eaLnBrk="1" fontAlgn="base" latinLnBrk="0" hangingPunct="1">
                        <a:lnSpc>
                          <a:spcPct val="115000"/>
                        </a:lnSpc>
                        <a:spcBef>
                          <a:spcPts val="0"/>
                        </a:spcBef>
                        <a:spcAft>
                          <a:spcPts val="0"/>
                        </a:spcAft>
                        <a:buClrTx/>
                        <a:buSzTx/>
                        <a:buFontTx/>
                        <a:buNone/>
                        <a:tabLst/>
                        <a:defRPr/>
                      </a:pPr>
                      <a:r>
                        <a:rPr lang="tr-TR" sz="1600" b="1" kern="1200" dirty="0">
                          <a:solidFill>
                            <a:schemeClr val="bg1"/>
                          </a:solidFill>
                          <a:effectLst/>
                          <a:latin typeface="Garamond" panose="02020404030301010803" pitchFamily="18" charset="0"/>
                          <a:ea typeface="+mn-ea"/>
                          <a:cs typeface="+mn-cs"/>
                        </a:rPr>
                        <a:t>9.752,07 TL</a:t>
                      </a:r>
                    </a:p>
                  </a:txBody>
                  <a:tcPr marL="0" marR="0" marT="0" marB="0" anchor="ctr">
                    <a:solidFill>
                      <a:srgbClr val="C00000">
                        <a:alpha val="40000"/>
                      </a:srgbClr>
                    </a:solidFill>
                  </a:tcPr>
                </a:tc>
                <a:tc>
                  <a:txBody>
                    <a:bodyPr/>
                    <a:lstStyle/>
                    <a:p>
                      <a:pPr marL="0" algn="ctr" defTabSz="914400" rtl="0" eaLnBrk="1" fontAlgn="base" latinLnBrk="0" hangingPunct="1">
                        <a:lnSpc>
                          <a:spcPct val="115000"/>
                        </a:lnSpc>
                        <a:spcAft>
                          <a:spcPts val="0"/>
                        </a:spcAft>
                      </a:pPr>
                      <a:r>
                        <a:rPr lang="tr-TR" sz="1600" b="1" kern="1200" dirty="0">
                          <a:solidFill>
                            <a:schemeClr val="bg1"/>
                          </a:solidFill>
                          <a:effectLst/>
                          <a:latin typeface="Garamond" panose="02020404030301010803" pitchFamily="18" charset="0"/>
                          <a:ea typeface="+mn-ea"/>
                          <a:cs typeface="+mn-cs"/>
                        </a:rPr>
                        <a:t>58.024,82 TL</a:t>
                      </a:r>
                    </a:p>
                  </a:txBody>
                  <a:tcPr marL="0" marR="0" marT="0" marB="0" anchor="ctr">
                    <a:solidFill>
                      <a:srgbClr val="C00000">
                        <a:alpha val="40000"/>
                      </a:srgbClr>
                    </a:solidFill>
                  </a:tcPr>
                </a:tc>
                <a:extLst>
                  <a:ext uri="{0D108BD9-81ED-4DB2-BD59-A6C34878D82A}">
                    <a16:rowId xmlns:a16="http://schemas.microsoft.com/office/drawing/2014/main" val="2087065980"/>
                  </a:ext>
                </a:extLst>
              </a:tr>
            </a:tbl>
          </a:graphicData>
        </a:graphic>
      </p:graphicFrame>
      <p:graphicFrame>
        <p:nvGraphicFramePr>
          <p:cNvPr id="22" name="Tablo 21">
            <a:extLst>
              <a:ext uri="{FF2B5EF4-FFF2-40B4-BE49-F238E27FC236}">
                <a16:creationId xmlns:a16="http://schemas.microsoft.com/office/drawing/2014/main" id="{44839800-3FE7-4D18-8BC0-A784B2252D16}"/>
              </a:ext>
            </a:extLst>
          </p:cNvPr>
          <p:cNvGraphicFramePr>
            <a:graphicFrameLocks noGrp="1"/>
          </p:cNvGraphicFramePr>
          <p:nvPr>
            <p:extLst>
              <p:ext uri="{D42A27DB-BD31-4B8C-83A1-F6EECF244321}">
                <p14:modId xmlns:p14="http://schemas.microsoft.com/office/powerpoint/2010/main" val="2690916652"/>
              </p:ext>
            </p:extLst>
          </p:nvPr>
        </p:nvGraphicFramePr>
        <p:xfrm>
          <a:off x="93310" y="4832255"/>
          <a:ext cx="12083786" cy="248178"/>
        </p:xfrm>
        <a:graphic>
          <a:graphicData uri="http://schemas.openxmlformats.org/drawingml/2006/table">
            <a:tbl>
              <a:tblPr firstRow="1" firstCol="1" bandRow="1">
                <a:tableStyleId>{5C22544A-7EE6-4342-B048-85BDC9FD1C3A}</a:tableStyleId>
              </a:tblPr>
              <a:tblGrid>
                <a:gridCol w="12083786">
                  <a:extLst>
                    <a:ext uri="{9D8B030D-6E8A-4147-A177-3AD203B41FA5}">
                      <a16:colId xmlns:a16="http://schemas.microsoft.com/office/drawing/2014/main" val="4060676655"/>
                    </a:ext>
                  </a:extLst>
                </a:gridCol>
              </a:tblGrid>
              <a:tr h="248178">
                <a:tc>
                  <a:txBody>
                    <a:bodyPr/>
                    <a:lstStyle/>
                    <a:p>
                      <a:pPr algn="l">
                        <a:lnSpc>
                          <a:spcPct val="107000"/>
                        </a:lnSpc>
                        <a:spcAft>
                          <a:spcPts val="0"/>
                        </a:spcAft>
                      </a:pPr>
                      <a:r>
                        <a:rPr lang="tr-TR" sz="1200" b="1" dirty="0">
                          <a:solidFill>
                            <a:srgbClr val="C00000"/>
                          </a:solidFill>
                          <a:effectLst/>
                          <a:latin typeface="Garamond" panose="02020404030301010803" pitchFamily="18" charset="0"/>
                        </a:rPr>
                        <a:t>RAKAMLARLA TEŞVİK ÖRNEKLERİ  (2025 Yılı Brüt Asgari Ücretine Göre)</a:t>
                      </a:r>
                    </a:p>
                  </a:txBody>
                  <a:tcPr marL="58408" marR="58408" marT="0" marB="0">
                    <a:solidFill>
                      <a:schemeClr val="accent6">
                        <a:lumMod val="75000"/>
                        <a:alpha val="42000"/>
                      </a:schemeClr>
                    </a:solidFill>
                  </a:tcPr>
                </a:tc>
                <a:extLst>
                  <a:ext uri="{0D108BD9-81ED-4DB2-BD59-A6C34878D82A}">
                    <a16:rowId xmlns:a16="http://schemas.microsoft.com/office/drawing/2014/main" val="850616689"/>
                  </a:ext>
                </a:extLst>
              </a:tr>
            </a:tbl>
          </a:graphicData>
        </a:graphic>
      </p:graphicFrame>
      <p:sp>
        <p:nvSpPr>
          <p:cNvPr id="13" name="Unvan 1">
            <a:extLst>
              <a:ext uri="{FF2B5EF4-FFF2-40B4-BE49-F238E27FC236}">
                <a16:creationId xmlns:a16="http://schemas.microsoft.com/office/drawing/2014/main" id="{C0C094AE-0893-4412-B9FF-E0B4514EB7D5}"/>
              </a:ext>
            </a:extLst>
          </p:cNvPr>
          <p:cNvSpPr txBox="1">
            <a:spLocks/>
          </p:cNvSpPr>
          <p:nvPr/>
        </p:nvSpPr>
        <p:spPr>
          <a:xfrm>
            <a:off x="4924898" y="101600"/>
            <a:ext cx="6930771" cy="701158"/>
          </a:xfrm>
          <a:prstGeom prst="rect">
            <a:avLst/>
          </a:prstGeom>
        </p:spPr>
        <p:txBody>
          <a:bodyPr vert="horz" lIns="91440" tIns="45720" rIns="91440" bIns="45720" rtlCol="0" anchor="ctr">
            <a:noAutofit/>
          </a:bodyPr>
          <a:lstStyle>
            <a:lvl1pPr algn="r">
              <a:lnSpc>
                <a:spcPct val="90000"/>
              </a:lnSpc>
              <a:spcBef>
                <a:spcPct val="0"/>
              </a:spcBef>
              <a:buNone/>
              <a:defRPr sz="3600" b="1">
                <a:solidFill>
                  <a:schemeClr val="bg1"/>
                </a:solidFill>
                <a:latin typeface="Garamond" panose="02020404030301010803" pitchFamily="18" charset="0"/>
                <a:ea typeface="+mj-ea"/>
                <a:cs typeface="+mj-cs"/>
              </a:defRPr>
            </a:lvl1pPr>
          </a:lstStyle>
          <a:p>
            <a:r>
              <a:rPr lang="tr-TR" sz="2800" dirty="0"/>
              <a:t>4/b (</a:t>
            </a:r>
            <a:r>
              <a:rPr lang="tr-TR" sz="2800" dirty="0" err="1"/>
              <a:t>Bağ-Kur</a:t>
            </a:r>
            <a:r>
              <a:rPr lang="tr-TR" sz="2800" dirty="0"/>
              <a:t>)           Puan İndirim</a:t>
            </a:r>
          </a:p>
        </p:txBody>
      </p:sp>
      <p:sp>
        <p:nvSpPr>
          <p:cNvPr id="14" name="24-Nokta Yıldız 6">
            <a:extLst>
              <a:ext uri="{FF2B5EF4-FFF2-40B4-BE49-F238E27FC236}">
                <a16:creationId xmlns:a16="http://schemas.microsoft.com/office/drawing/2014/main" id="{8DFC9A1C-01A7-417C-9B45-DA4352EFCA76}"/>
              </a:ext>
            </a:extLst>
          </p:cNvPr>
          <p:cNvSpPr/>
          <p:nvPr/>
        </p:nvSpPr>
        <p:spPr>
          <a:xfrm rot="19928413">
            <a:off x="8863901" y="13793"/>
            <a:ext cx="870783" cy="857682"/>
          </a:xfrm>
          <a:prstGeom prst="star24">
            <a:avLst>
              <a:gd name="adj" fmla="val 37034"/>
            </a:avLst>
          </a:prstGeom>
          <a:solidFill>
            <a:srgbClr val="EB374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b="1" dirty="0">
                <a:latin typeface="Arial Black" panose="020B0A04020102020204" pitchFamily="34" charset="0"/>
              </a:rPr>
              <a:t>5</a:t>
            </a:r>
          </a:p>
        </p:txBody>
      </p:sp>
    </p:spTree>
    <p:extLst>
      <p:ext uri="{BB962C8B-B14F-4D97-AF65-F5344CB8AC3E}">
        <p14:creationId xmlns:p14="http://schemas.microsoft.com/office/powerpoint/2010/main" val="1526442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o 6">
            <a:extLst>
              <a:ext uri="{FF2B5EF4-FFF2-40B4-BE49-F238E27FC236}">
                <a16:creationId xmlns:a16="http://schemas.microsoft.com/office/drawing/2014/main" id="{94B8F031-E760-4D26-9D4A-1FCEEE222B34}"/>
              </a:ext>
            </a:extLst>
          </p:cNvPr>
          <p:cNvGraphicFramePr>
            <a:graphicFrameLocks noGrp="1"/>
          </p:cNvGraphicFramePr>
          <p:nvPr>
            <p:extLst>
              <p:ext uri="{D42A27DB-BD31-4B8C-83A1-F6EECF244321}">
                <p14:modId xmlns:p14="http://schemas.microsoft.com/office/powerpoint/2010/main" val="922598096"/>
              </p:ext>
            </p:extLst>
          </p:nvPr>
        </p:nvGraphicFramePr>
        <p:xfrm>
          <a:off x="106957" y="900163"/>
          <a:ext cx="8042419" cy="518532"/>
        </p:xfrm>
        <a:graphic>
          <a:graphicData uri="http://schemas.openxmlformats.org/drawingml/2006/table">
            <a:tbl>
              <a:tblPr firstRow="1" firstCol="1" bandRow="1">
                <a:tableStyleId>{5C22544A-7EE6-4342-B048-85BDC9FD1C3A}</a:tableStyleId>
              </a:tblPr>
              <a:tblGrid>
                <a:gridCol w="1480837">
                  <a:extLst>
                    <a:ext uri="{9D8B030D-6E8A-4147-A177-3AD203B41FA5}">
                      <a16:colId xmlns:a16="http://schemas.microsoft.com/office/drawing/2014/main" val="1798935961"/>
                    </a:ext>
                  </a:extLst>
                </a:gridCol>
                <a:gridCol w="6561582">
                  <a:extLst>
                    <a:ext uri="{9D8B030D-6E8A-4147-A177-3AD203B41FA5}">
                      <a16:colId xmlns:a16="http://schemas.microsoft.com/office/drawing/2014/main" val="1330910578"/>
                    </a:ext>
                  </a:extLst>
                </a:gridCol>
              </a:tblGrid>
              <a:tr h="518532">
                <a:tc>
                  <a:txBody>
                    <a:bodyPr/>
                    <a:lstStyle/>
                    <a:p>
                      <a:pPr algn="just">
                        <a:lnSpc>
                          <a:spcPct val="107000"/>
                        </a:lnSpc>
                        <a:spcAft>
                          <a:spcPts val="0"/>
                        </a:spcAft>
                      </a:pPr>
                      <a:r>
                        <a:rPr lang="tr-TR" sz="1400" dirty="0">
                          <a:solidFill>
                            <a:srgbClr val="002060"/>
                          </a:solidFill>
                          <a:effectLst/>
                          <a:latin typeface="Garamond" panose="02020404030301010803" pitchFamily="18" charset="0"/>
                        </a:rPr>
                        <a:t>YASAL DAYANAK</a:t>
                      </a:r>
                      <a:endParaRPr lang="tr-TR" sz="1400" dirty="0">
                        <a:solidFill>
                          <a:srgbClr val="00206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7755" marR="57755" marT="0" marB="0" anchor="ctr">
                    <a:solidFill>
                      <a:schemeClr val="accent1">
                        <a:lumMod val="40000"/>
                        <a:lumOff val="60000"/>
                        <a:alpha val="60000"/>
                      </a:schemeClr>
                    </a:solidFill>
                  </a:tcPr>
                </a:tc>
                <a:tc>
                  <a:txBody>
                    <a:bodyPr/>
                    <a:lstStyle/>
                    <a:p>
                      <a:pPr algn="just">
                        <a:lnSpc>
                          <a:spcPct val="107000"/>
                        </a:lnSpc>
                        <a:spcAft>
                          <a:spcPts val="0"/>
                        </a:spcAft>
                      </a:pPr>
                      <a:r>
                        <a:rPr lang="tr-TR" sz="1300" b="1" kern="1200" dirty="0">
                          <a:solidFill>
                            <a:srgbClr val="002060"/>
                          </a:solidFill>
                          <a:effectLst/>
                          <a:latin typeface="Garamond" panose="02020404030301010803" pitchFamily="18" charset="0"/>
                          <a:ea typeface="+mn-ea"/>
                          <a:cs typeface="+mn-cs"/>
                        </a:rPr>
                        <a:t>5510 sayılı Kanun’un 81. maddesinin 1. fıkrasının (k) bendi, 2018/28 </a:t>
                      </a:r>
                      <a:r>
                        <a:rPr lang="tr-TR" sz="1300" b="1" kern="1200" dirty="0" err="1">
                          <a:solidFill>
                            <a:srgbClr val="002060"/>
                          </a:solidFill>
                          <a:effectLst/>
                          <a:latin typeface="Garamond" panose="02020404030301010803" pitchFamily="18" charset="0"/>
                          <a:ea typeface="+mn-ea"/>
                          <a:cs typeface="+mn-cs"/>
                        </a:rPr>
                        <a:t>No’lu</a:t>
                      </a:r>
                      <a:r>
                        <a:rPr lang="tr-TR" sz="1300" b="1" kern="1200" dirty="0">
                          <a:solidFill>
                            <a:srgbClr val="002060"/>
                          </a:solidFill>
                          <a:effectLst/>
                          <a:latin typeface="Garamond" panose="02020404030301010803" pitchFamily="18" charset="0"/>
                          <a:ea typeface="+mn-ea"/>
                          <a:cs typeface="+mn-cs"/>
                        </a:rPr>
                        <a:t> Genelge.</a:t>
                      </a:r>
                    </a:p>
                  </a:txBody>
                  <a:tcPr marL="68580" marR="68580" marT="0" marB="0" anchor="ctr">
                    <a:solidFill>
                      <a:schemeClr val="accent1">
                        <a:tint val="20000"/>
                        <a:alpha val="60000"/>
                      </a:schemeClr>
                    </a:solidFill>
                  </a:tcPr>
                </a:tc>
                <a:extLst>
                  <a:ext uri="{0D108BD9-81ED-4DB2-BD59-A6C34878D82A}">
                    <a16:rowId xmlns:a16="http://schemas.microsoft.com/office/drawing/2014/main" val="4115936388"/>
                  </a:ext>
                </a:extLst>
              </a:tr>
            </a:tbl>
          </a:graphicData>
        </a:graphic>
      </p:graphicFrame>
      <p:graphicFrame>
        <p:nvGraphicFramePr>
          <p:cNvPr id="8" name="Tablo 7">
            <a:extLst>
              <a:ext uri="{FF2B5EF4-FFF2-40B4-BE49-F238E27FC236}">
                <a16:creationId xmlns:a16="http://schemas.microsoft.com/office/drawing/2014/main" id="{29A551B6-369E-4DAF-AAA4-ED3A72B8FC39}"/>
              </a:ext>
            </a:extLst>
          </p:cNvPr>
          <p:cNvGraphicFramePr>
            <a:graphicFrameLocks noGrp="1"/>
          </p:cNvGraphicFramePr>
          <p:nvPr>
            <p:extLst>
              <p:ext uri="{D42A27DB-BD31-4B8C-83A1-F6EECF244321}">
                <p14:modId xmlns:p14="http://schemas.microsoft.com/office/powerpoint/2010/main" val="2234427515"/>
              </p:ext>
            </p:extLst>
          </p:nvPr>
        </p:nvGraphicFramePr>
        <p:xfrm>
          <a:off x="8149376" y="900163"/>
          <a:ext cx="4027720" cy="611478"/>
        </p:xfrm>
        <a:graphic>
          <a:graphicData uri="http://schemas.openxmlformats.org/drawingml/2006/table">
            <a:tbl>
              <a:tblPr firstRow="1" firstCol="1" bandRow="1">
                <a:tableStyleId>{5C22544A-7EE6-4342-B048-85BDC9FD1C3A}</a:tableStyleId>
              </a:tblPr>
              <a:tblGrid>
                <a:gridCol w="1414884">
                  <a:extLst>
                    <a:ext uri="{9D8B030D-6E8A-4147-A177-3AD203B41FA5}">
                      <a16:colId xmlns:a16="http://schemas.microsoft.com/office/drawing/2014/main" val="2643230235"/>
                    </a:ext>
                  </a:extLst>
                </a:gridCol>
                <a:gridCol w="1176823">
                  <a:extLst>
                    <a:ext uri="{9D8B030D-6E8A-4147-A177-3AD203B41FA5}">
                      <a16:colId xmlns:a16="http://schemas.microsoft.com/office/drawing/2014/main" val="1809252406"/>
                    </a:ext>
                  </a:extLst>
                </a:gridCol>
                <a:gridCol w="1436013">
                  <a:extLst>
                    <a:ext uri="{9D8B030D-6E8A-4147-A177-3AD203B41FA5}">
                      <a16:colId xmlns:a16="http://schemas.microsoft.com/office/drawing/2014/main" val="1446942998"/>
                    </a:ext>
                  </a:extLst>
                </a:gridCol>
              </a:tblGrid>
              <a:tr h="365585">
                <a:tc>
                  <a:txBody>
                    <a:bodyPr/>
                    <a:lstStyle/>
                    <a:p>
                      <a:pPr marL="0" algn="ctr" defTabSz="914400" rtl="0" eaLnBrk="1" latinLnBrk="0" hangingPunct="1">
                        <a:lnSpc>
                          <a:spcPct val="107000"/>
                        </a:lnSpc>
                        <a:spcAft>
                          <a:spcPts val="0"/>
                        </a:spcAft>
                      </a:pPr>
                      <a:r>
                        <a:rPr lang="tr-TR" sz="1100" b="1" kern="1200" dirty="0">
                          <a:solidFill>
                            <a:schemeClr val="tx2"/>
                          </a:solidFill>
                          <a:effectLst/>
                          <a:latin typeface="Garamond" panose="02020404030301010803" pitchFamily="18" charset="0"/>
                          <a:ea typeface="+mn-ea"/>
                          <a:cs typeface="+mn-cs"/>
                        </a:rPr>
                        <a:t>BAŞLAMA TARİHİ</a:t>
                      </a:r>
                    </a:p>
                  </a:txBody>
                  <a:tcPr marL="57755" marR="57755" marT="0" marB="0" anchor="ctr">
                    <a:solidFill>
                      <a:schemeClr val="accent6">
                        <a:lumMod val="75000"/>
                        <a:alpha val="60000"/>
                      </a:schemeClr>
                    </a:solidFill>
                  </a:tcPr>
                </a:tc>
                <a:tc>
                  <a:txBody>
                    <a:bodyPr/>
                    <a:lstStyle/>
                    <a:p>
                      <a:pPr marL="0" algn="ctr" defTabSz="914400" rtl="0" eaLnBrk="1" latinLnBrk="0" hangingPunct="1">
                        <a:lnSpc>
                          <a:spcPct val="107000"/>
                        </a:lnSpc>
                        <a:spcAft>
                          <a:spcPts val="0"/>
                        </a:spcAft>
                      </a:pPr>
                      <a:r>
                        <a:rPr lang="tr-TR" sz="1100" b="1" kern="1200" dirty="0">
                          <a:solidFill>
                            <a:schemeClr val="tx2"/>
                          </a:solidFill>
                          <a:effectLst/>
                          <a:latin typeface="Garamond" panose="02020404030301010803" pitchFamily="18" charset="0"/>
                          <a:ea typeface="+mn-ea"/>
                          <a:cs typeface="+mn-cs"/>
                        </a:rPr>
                        <a:t>BİTİŞ TARİHİ</a:t>
                      </a:r>
                    </a:p>
                  </a:txBody>
                  <a:tcPr marL="57755" marR="57755" marT="0" marB="0" anchor="ctr">
                    <a:solidFill>
                      <a:schemeClr val="accent6">
                        <a:lumMod val="75000"/>
                        <a:alpha val="60000"/>
                      </a:schemeClr>
                    </a:solidFill>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tr-TR" sz="1100" b="1" kern="1200" dirty="0">
                          <a:solidFill>
                            <a:schemeClr val="tx2"/>
                          </a:solidFill>
                          <a:effectLst/>
                          <a:latin typeface="Garamond" panose="02020404030301010803" pitchFamily="18" charset="0"/>
                          <a:ea typeface="+mn-ea"/>
                          <a:cs typeface="+mn-cs"/>
                        </a:rPr>
                        <a:t>BELGE KANUN NO</a:t>
                      </a:r>
                    </a:p>
                  </a:txBody>
                  <a:tcPr marL="57755" marR="57755" marT="0" marB="0" anchor="ctr">
                    <a:solidFill>
                      <a:schemeClr val="accent6">
                        <a:lumMod val="75000"/>
                        <a:alpha val="60000"/>
                      </a:schemeClr>
                    </a:solidFill>
                  </a:tcPr>
                </a:tc>
                <a:extLst>
                  <a:ext uri="{0D108BD9-81ED-4DB2-BD59-A6C34878D82A}">
                    <a16:rowId xmlns:a16="http://schemas.microsoft.com/office/drawing/2014/main" val="1774129938"/>
                  </a:ext>
                </a:extLst>
              </a:tr>
              <a:tr h="245893">
                <a:tc>
                  <a:txBody>
                    <a:bodyPr/>
                    <a:lstStyle/>
                    <a:p>
                      <a:pPr algn="ctr">
                        <a:lnSpc>
                          <a:spcPct val="107000"/>
                        </a:lnSpc>
                        <a:spcAft>
                          <a:spcPts val="0"/>
                        </a:spcAft>
                      </a:pPr>
                      <a:r>
                        <a:rPr lang="tr-TR" sz="1200" b="1" kern="1200" dirty="0">
                          <a:solidFill>
                            <a:schemeClr val="tx2"/>
                          </a:solidFill>
                          <a:effectLst/>
                          <a:latin typeface="Garamond" panose="02020404030301010803" pitchFamily="18" charset="0"/>
                          <a:ea typeface="+mn-ea"/>
                          <a:cs typeface="+mn-cs"/>
                        </a:rPr>
                        <a:t>01.06.2018</a:t>
                      </a:r>
                      <a:endParaRPr lang="tr-TR" sz="1200" b="1" dirty="0">
                        <a:solidFill>
                          <a:schemeClr val="tx2"/>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7755" marR="57755" marT="0" marB="0" anchor="ctr">
                    <a:solidFill>
                      <a:schemeClr val="tx2">
                        <a:lumMod val="40000"/>
                        <a:lumOff val="60000"/>
                        <a:alpha val="70000"/>
                      </a:schemeClr>
                    </a:solidFill>
                  </a:tcPr>
                </a:tc>
                <a:tc>
                  <a:txBody>
                    <a:bodyPr/>
                    <a:lstStyle/>
                    <a:p>
                      <a:pPr algn="ctr">
                        <a:lnSpc>
                          <a:spcPct val="107000"/>
                        </a:lnSpc>
                        <a:spcAft>
                          <a:spcPts val="0"/>
                        </a:spcAft>
                      </a:pPr>
                      <a:r>
                        <a:rPr lang="tr-TR" sz="1200" dirty="0">
                          <a:solidFill>
                            <a:schemeClr val="tx2"/>
                          </a:solidFill>
                          <a:effectLst/>
                          <a:latin typeface="Garamond" panose="02020404030301010803" pitchFamily="18" charset="0"/>
                        </a:rPr>
                        <a:t>-</a:t>
                      </a:r>
                      <a:endParaRPr lang="tr-TR" sz="1200" dirty="0">
                        <a:solidFill>
                          <a:schemeClr val="tx2"/>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7755" marR="57755" marT="0" marB="0" anchor="ctr">
                    <a:solidFill>
                      <a:schemeClr val="tx2">
                        <a:lumMod val="40000"/>
                        <a:lumOff val="60000"/>
                        <a:alpha val="70000"/>
                      </a:schemeClr>
                    </a:solidFill>
                  </a:tcPr>
                </a:tc>
                <a:tc>
                  <a:txBody>
                    <a:bodyPr/>
                    <a:lstStyle/>
                    <a:p>
                      <a:pPr algn="ctr">
                        <a:lnSpc>
                          <a:spcPct val="107000"/>
                        </a:lnSpc>
                        <a:spcAft>
                          <a:spcPts val="0"/>
                        </a:spcAft>
                      </a:pPr>
                      <a:r>
                        <a:rPr lang="tr-TR" sz="1200" b="1" dirty="0">
                          <a:solidFill>
                            <a:schemeClr val="tx2"/>
                          </a:solidFill>
                          <a:effectLst/>
                          <a:latin typeface="Garamond" panose="02020404030301010803" pitchFamily="18" charset="0"/>
                          <a:ea typeface="Times New Roman" panose="02020603050405020304" pitchFamily="18" charset="0"/>
                          <a:cs typeface="Times New Roman" panose="02020603050405020304" pitchFamily="18" charset="0"/>
                        </a:rPr>
                        <a:t>-</a:t>
                      </a:r>
                    </a:p>
                  </a:txBody>
                  <a:tcPr marL="57755" marR="57755" marT="0" marB="0" anchor="ctr">
                    <a:solidFill>
                      <a:schemeClr val="tx2">
                        <a:lumMod val="40000"/>
                        <a:lumOff val="60000"/>
                        <a:alpha val="70000"/>
                      </a:schemeClr>
                    </a:solidFill>
                  </a:tcPr>
                </a:tc>
                <a:extLst>
                  <a:ext uri="{0D108BD9-81ED-4DB2-BD59-A6C34878D82A}">
                    <a16:rowId xmlns:a16="http://schemas.microsoft.com/office/drawing/2014/main" val="1721715383"/>
                  </a:ext>
                </a:extLst>
              </a:tr>
            </a:tbl>
          </a:graphicData>
        </a:graphic>
      </p:graphicFrame>
      <p:graphicFrame>
        <p:nvGraphicFramePr>
          <p:cNvPr id="9" name="Tablo 8">
            <a:extLst>
              <a:ext uri="{FF2B5EF4-FFF2-40B4-BE49-F238E27FC236}">
                <a16:creationId xmlns:a16="http://schemas.microsoft.com/office/drawing/2014/main" id="{56FA61AA-8E4C-4BF6-B30B-2780B98F4139}"/>
              </a:ext>
            </a:extLst>
          </p:cNvPr>
          <p:cNvGraphicFramePr>
            <a:graphicFrameLocks noGrp="1"/>
          </p:cNvGraphicFramePr>
          <p:nvPr>
            <p:extLst>
              <p:ext uri="{D42A27DB-BD31-4B8C-83A1-F6EECF244321}">
                <p14:modId xmlns:p14="http://schemas.microsoft.com/office/powerpoint/2010/main" val="650591434"/>
              </p:ext>
            </p:extLst>
          </p:nvPr>
        </p:nvGraphicFramePr>
        <p:xfrm>
          <a:off x="106957" y="1516101"/>
          <a:ext cx="12053198" cy="629285"/>
        </p:xfrm>
        <a:graphic>
          <a:graphicData uri="http://schemas.openxmlformats.org/drawingml/2006/table">
            <a:tbl>
              <a:tblPr firstRow="1" firstCol="1" bandRow="1">
                <a:tableStyleId>{5C22544A-7EE6-4342-B048-85BDC9FD1C3A}</a:tableStyleId>
              </a:tblPr>
              <a:tblGrid>
                <a:gridCol w="1484442">
                  <a:extLst>
                    <a:ext uri="{9D8B030D-6E8A-4147-A177-3AD203B41FA5}">
                      <a16:colId xmlns:a16="http://schemas.microsoft.com/office/drawing/2014/main" val="1635233704"/>
                    </a:ext>
                  </a:extLst>
                </a:gridCol>
                <a:gridCol w="10568756">
                  <a:extLst>
                    <a:ext uri="{9D8B030D-6E8A-4147-A177-3AD203B41FA5}">
                      <a16:colId xmlns:a16="http://schemas.microsoft.com/office/drawing/2014/main" val="4095596175"/>
                    </a:ext>
                  </a:extLst>
                </a:gridCol>
              </a:tblGrid>
              <a:tr h="325658">
                <a:tc>
                  <a:txBody>
                    <a:bodyPr/>
                    <a:lstStyle/>
                    <a:p>
                      <a:pPr algn="just">
                        <a:lnSpc>
                          <a:spcPct val="107000"/>
                        </a:lnSpc>
                        <a:spcAft>
                          <a:spcPts val="0"/>
                        </a:spcAft>
                      </a:pPr>
                      <a:r>
                        <a:rPr lang="tr-TR" sz="1400" dirty="0">
                          <a:solidFill>
                            <a:srgbClr val="002060"/>
                          </a:solidFill>
                          <a:effectLst/>
                          <a:latin typeface="Garamond" panose="02020404030301010803" pitchFamily="18" charset="0"/>
                        </a:rPr>
                        <a:t>AÇIKLAMA</a:t>
                      </a:r>
                      <a:endParaRPr lang="tr-TR" sz="1400" dirty="0">
                        <a:solidFill>
                          <a:srgbClr val="00206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7755" marR="57755" marT="0" marB="0" anchor="ctr">
                    <a:solidFill>
                      <a:schemeClr val="accent5">
                        <a:lumMod val="20000"/>
                        <a:lumOff val="80000"/>
                      </a:schemeClr>
                    </a:solidFill>
                  </a:tcPr>
                </a:tc>
                <a:tc>
                  <a:txBody>
                    <a:bodyPr/>
                    <a:lstStyle/>
                    <a:p>
                      <a:pPr algn="just">
                        <a:lnSpc>
                          <a:spcPct val="107000"/>
                        </a:lnSpc>
                        <a:spcAft>
                          <a:spcPts val="0"/>
                        </a:spcAft>
                      </a:pPr>
                      <a:r>
                        <a:rPr lang="tr-TR" sz="1300" b="1" kern="1200" dirty="0">
                          <a:solidFill>
                            <a:srgbClr val="002060"/>
                          </a:solidFill>
                          <a:effectLst/>
                          <a:latin typeface="Garamond" panose="02020404030301010803" pitchFamily="18" charset="0"/>
                          <a:ea typeface="+mn-ea"/>
                          <a:cs typeface="+mn-cs"/>
                        </a:rPr>
                        <a:t>31.12.1960 tarihli ve 193 sayılı Gelir Vergisi Kanunu’nun mükerrer 20. maddesi kapsamında genç girişimcilerde kazanç istisnasından faydalanan ve mükellefiyet başlangıç tarihi itibarıyla 18 yaşını doldurmuş ve 29 yaşını doldurmamış olanlardan, 01.06.2018 tarihinden itibaren ilk defa 4-1/b kapsamında sigortalı sayılan gerçek kişilerin primleri, 1 yıl süreyle prime esas kazanç alt sınır üzerinden Hazine ve Maliye Bakanlığınca karşılanır. </a:t>
                      </a:r>
                    </a:p>
                  </a:txBody>
                  <a:tcPr marL="57755" marR="57755" marT="0" marB="0">
                    <a:solidFill>
                      <a:schemeClr val="accent1">
                        <a:tint val="20000"/>
                        <a:alpha val="60000"/>
                      </a:schemeClr>
                    </a:solidFill>
                  </a:tcPr>
                </a:tc>
                <a:extLst>
                  <a:ext uri="{0D108BD9-81ED-4DB2-BD59-A6C34878D82A}">
                    <a16:rowId xmlns:a16="http://schemas.microsoft.com/office/drawing/2014/main" val="2049017253"/>
                  </a:ext>
                </a:extLst>
              </a:tr>
            </a:tbl>
          </a:graphicData>
        </a:graphic>
      </p:graphicFrame>
      <p:graphicFrame>
        <p:nvGraphicFramePr>
          <p:cNvPr id="12" name="Tablo 11">
            <a:extLst>
              <a:ext uri="{FF2B5EF4-FFF2-40B4-BE49-F238E27FC236}">
                <a16:creationId xmlns:a16="http://schemas.microsoft.com/office/drawing/2014/main" id="{9FB24FC3-E54A-4A7A-87EC-7A15AFA3F2F4}"/>
              </a:ext>
            </a:extLst>
          </p:cNvPr>
          <p:cNvGraphicFramePr>
            <a:graphicFrameLocks noGrp="1"/>
          </p:cNvGraphicFramePr>
          <p:nvPr>
            <p:extLst>
              <p:ext uri="{D42A27DB-BD31-4B8C-83A1-F6EECF244321}">
                <p14:modId xmlns:p14="http://schemas.microsoft.com/office/powerpoint/2010/main" val="524546641"/>
              </p:ext>
            </p:extLst>
          </p:nvPr>
        </p:nvGraphicFramePr>
        <p:xfrm>
          <a:off x="106957" y="2545991"/>
          <a:ext cx="12057746" cy="248178"/>
        </p:xfrm>
        <a:graphic>
          <a:graphicData uri="http://schemas.openxmlformats.org/drawingml/2006/table">
            <a:tbl>
              <a:tblPr firstRow="1" firstCol="1" bandRow="1">
                <a:tableStyleId>{5C22544A-7EE6-4342-B048-85BDC9FD1C3A}</a:tableStyleId>
              </a:tblPr>
              <a:tblGrid>
                <a:gridCol w="12057746">
                  <a:extLst>
                    <a:ext uri="{9D8B030D-6E8A-4147-A177-3AD203B41FA5}">
                      <a16:colId xmlns:a16="http://schemas.microsoft.com/office/drawing/2014/main" val="4060676655"/>
                    </a:ext>
                  </a:extLst>
                </a:gridCol>
              </a:tblGrid>
              <a:tr h="248178">
                <a:tc>
                  <a:txBody>
                    <a:bodyPr/>
                    <a:lstStyle/>
                    <a:p>
                      <a:pPr algn="l">
                        <a:lnSpc>
                          <a:spcPct val="107000"/>
                        </a:lnSpc>
                        <a:spcAft>
                          <a:spcPts val="0"/>
                        </a:spcAft>
                      </a:pPr>
                      <a:r>
                        <a:rPr lang="tr-TR" sz="1200" b="1" dirty="0">
                          <a:solidFill>
                            <a:srgbClr val="C00000"/>
                          </a:solidFill>
                          <a:effectLst/>
                          <a:latin typeface="Garamond" panose="02020404030301010803" pitchFamily="18" charset="0"/>
                        </a:rPr>
                        <a:t>TEŞVİKTEN YARARLANMA ŞARTLARI </a:t>
                      </a:r>
                      <a:endParaRPr lang="tr-TR" sz="1200" b="1" dirty="0">
                        <a:solidFill>
                          <a:srgbClr val="C0000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8408" marR="58408" marT="0" marB="0">
                    <a:solidFill>
                      <a:schemeClr val="accent6">
                        <a:lumMod val="75000"/>
                        <a:alpha val="42000"/>
                      </a:schemeClr>
                    </a:solidFill>
                  </a:tcPr>
                </a:tc>
                <a:extLst>
                  <a:ext uri="{0D108BD9-81ED-4DB2-BD59-A6C34878D82A}">
                    <a16:rowId xmlns:a16="http://schemas.microsoft.com/office/drawing/2014/main" val="850616689"/>
                  </a:ext>
                </a:extLst>
              </a:tr>
            </a:tbl>
          </a:graphicData>
        </a:graphic>
      </p:graphicFrame>
      <p:sp>
        <p:nvSpPr>
          <p:cNvPr id="18" name="Dikdörtgen 17">
            <a:extLst>
              <a:ext uri="{FF2B5EF4-FFF2-40B4-BE49-F238E27FC236}">
                <a16:creationId xmlns:a16="http://schemas.microsoft.com/office/drawing/2014/main" id="{C887CC10-7D33-4EAD-8340-ABAE85981394}"/>
              </a:ext>
            </a:extLst>
          </p:cNvPr>
          <p:cNvSpPr/>
          <p:nvPr/>
        </p:nvSpPr>
        <p:spPr>
          <a:xfrm>
            <a:off x="102409" y="2780735"/>
            <a:ext cx="12057746" cy="1169551"/>
          </a:xfrm>
          <a:prstGeom prst="rect">
            <a:avLst/>
          </a:prstGeom>
          <a:solidFill>
            <a:schemeClr val="accent5">
              <a:lumMod val="20000"/>
              <a:lumOff val="80000"/>
            </a:schemeClr>
          </a:solidFill>
        </p:spPr>
        <p:txBody>
          <a:bodyPr wrap="square">
            <a:spAutoFit/>
          </a:bodyPr>
          <a:lstStyle/>
          <a:p>
            <a:pPr marL="268288" lvl="0" indent="-268288" algn="just">
              <a:buFont typeface="Wingdings" panose="05000000000000000000" pitchFamily="2" charset="2"/>
              <a:buChar char=""/>
            </a:pPr>
            <a:r>
              <a:rPr lang="tr-TR" sz="1400" dirty="0">
                <a:solidFill>
                  <a:srgbClr val="002060"/>
                </a:solidFill>
                <a:latin typeface="Garamond" panose="02020404030301010803" pitchFamily="18" charset="0"/>
              </a:rPr>
              <a:t>18-29 yaş aralığında olup ilk defa iş yeri açan gerçek kişilerden olması gerekmektedir.</a:t>
            </a:r>
          </a:p>
          <a:p>
            <a:pPr marL="268288" indent="-268288" algn="just">
              <a:buFont typeface="Wingdings" panose="05000000000000000000" pitchFamily="2" charset="2"/>
              <a:buChar char=""/>
            </a:pPr>
            <a:r>
              <a:rPr lang="tr-TR" sz="1400" dirty="0">
                <a:solidFill>
                  <a:srgbClr val="002060"/>
                </a:solidFill>
                <a:latin typeface="Garamond" panose="02020404030301010803" pitchFamily="18" charset="0"/>
              </a:rPr>
              <a:t>Adi ortaklıklar ve şahıs şirketi ortaklıklarında sadece bir ortak bu teşvikten yararlanabilir.</a:t>
            </a:r>
          </a:p>
          <a:p>
            <a:pPr marL="268288" indent="-268288" algn="just">
              <a:buFont typeface="Wingdings" panose="05000000000000000000" pitchFamily="2" charset="2"/>
              <a:buChar char=""/>
            </a:pPr>
            <a:endParaRPr lang="tr-TR" sz="1400" dirty="0">
              <a:solidFill>
                <a:srgbClr val="002060"/>
              </a:solidFill>
              <a:latin typeface="Garamond" panose="02020404030301010803" pitchFamily="18" charset="0"/>
            </a:endParaRPr>
          </a:p>
          <a:p>
            <a:pPr marL="268288" indent="-268288" algn="just">
              <a:buFont typeface="Wingdings" panose="05000000000000000000" pitchFamily="2" charset="2"/>
              <a:buChar char=""/>
            </a:pPr>
            <a:endParaRPr lang="tr-TR" sz="1400" dirty="0">
              <a:solidFill>
                <a:srgbClr val="002060"/>
              </a:solidFill>
              <a:latin typeface="Garamond" panose="02020404030301010803" pitchFamily="18" charset="0"/>
            </a:endParaRPr>
          </a:p>
          <a:p>
            <a:pPr marL="268288" lvl="0" indent="-268288" algn="just">
              <a:buFont typeface="Wingdings" panose="05000000000000000000" pitchFamily="2" charset="2"/>
              <a:buChar char=""/>
            </a:pPr>
            <a:endParaRPr lang="tr-TR" sz="1400" dirty="0">
              <a:solidFill>
                <a:srgbClr val="002060"/>
              </a:solidFill>
              <a:latin typeface="Garamond" panose="02020404030301010803" pitchFamily="18" charset="0"/>
            </a:endParaRPr>
          </a:p>
        </p:txBody>
      </p:sp>
      <p:graphicFrame>
        <p:nvGraphicFramePr>
          <p:cNvPr id="19" name="Tablo 18">
            <a:extLst>
              <a:ext uri="{FF2B5EF4-FFF2-40B4-BE49-F238E27FC236}">
                <a16:creationId xmlns:a16="http://schemas.microsoft.com/office/drawing/2014/main" id="{1A7E520A-AD23-4845-836C-5D5387D8274B}"/>
              </a:ext>
            </a:extLst>
          </p:cNvPr>
          <p:cNvGraphicFramePr>
            <a:graphicFrameLocks noGrp="1"/>
          </p:cNvGraphicFramePr>
          <p:nvPr>
            <p:extLst>
              <p:ext uri="{D42A27DB-BD31-4B8C-83A1-F6EECF244321}">
                <p14:modId xmlns:p14="http://schemas.microsoft.com/office/powerpoint/2010/main" val="1177035328"/>
              </p:ext>
            </p:extLst>
          </p:nvPr>
        </p:nvGraphicFramePr>
        <p:xfrm>
          <a:off x="93310" y="4082181"/>
          <a:ext cx="12078852" cy="248178"/>
        </p:xfrm>
        <a:graphic>
          <a:graphicData uri="http://schemas.openxmlformats.org/drawingml/2006/table">
            <a:tbl>
              <a:tblPr firstRow="1" firstCol="1" bandRow="1">
                <a:tableStyleId>{5C22544A-7EE6-4342-B048-85BDC9FD1C3A}</a:tableStyleId>
              </a:tblPr>
              <a:tblGrid>
                <a:gridCol w="12078852">
                  <a:extLst>
                    <a:ext uri="{9D8B030D-6E8A-4147-A177-3AD203B41FA5}">
                      <a16:colId xmlns:a16="http://schemas.microsoft.com/office/drawing/2014/main" val="4060676655"/>
                    </a:ext>
                  </a:extLst>
                </a:gridCol>
              </a:tblGrid>
              <a:tr h="248178">
                <a:tc>
                  <a:txBody>
                    <a:bodyPr/>
                    <a:lstStyle/>
                    <a:p>
                      <a:pPr algn="l">
                        <a:lnSpc>
                          <a:spcPct val="107000"/>
                        </a:lnSpc>
                        <a:spcAft>
                          <a:spcPts val="0"/>
                        </a:spcAft>
                      </a:pPr>
                      <a:r>
                        <a:rPr lang="tr-TR" sz="1200" b="1" dirty="0">
                          <a:solidFill>
                            <a:srgbClr val="C00000"/>
                          </a:solidFill>
                          <a:effectLst/>
                          <a:latin typeface="Garamond" panose="02020404030301010803" pitchFamily="18" charset="0"/>
                        </a:rPr>
                        <a:t>NOTLAR</a:t>
                      </a:r>
                      <a:endParaRPr lang="tr-TR" sz="1200" b="1" dirty="0">
                        <a:solidFill>
                          <a:srgbClr val="C0000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8408" marR="58408" marT="0" marB="0">
                    <a:solidFill>
                      <a:schemeClr val="accent6">
                        <a:lumMod val="75000"/>
                        <a:alpha val="42000"/>
                      </a:schemeClr>
                    </a:solidFill>
                  </a:tcPr>
                </a:tc>
                <a:extLst>
                  <a:ext uri="{0D108BD9-81ED-4DB2-BD59-A6C34878D82A}">
                    <a16:rowId xmlns:a16="http://schemas.microsoft.com/office/drawing/2014/main" val="850616689"/>
                  </a:ext>
                </a:extLst>
              </a:tr>
            </a:tbl>
          </a:graphicData>
        </a:graphic>
      </p:graphicFrame>
      <p:sp>
        <p:nvSpPr>
          <p:cNvPr id="20" name="Dikdörtgen 19">
            <a:extLst>
              <a:ext uri="{FF2B5EF4-FFF2-40B4-BE49-F238E27FC236}">
                <a16:creationId xmlns:a16="http://schemas.microsoft.com/office/drawing/2014/main" id="{DFEAC37A-C6E0-4EE2-8DB6-AB7473EBF1E7}"/>
              </a:ext>
            </a:extLst>
          </p:cNvPr>
          <p:cNvSpPr/>
          <p:nvPr/>
        </p:nvSpPr>
        <p:spPr>
          <a:xfrm>
            <a:off x="102408" y="4284701"/>
            <a:ext cx="12065069" cy="307777"/>
          </a:xfrm>
          <a:prstGeom prst="rect">
            <a:avLst/>
          </a:prstGeom>
          <a:solidFill>
            <a:schemeClr val="accent5">
              <a:lumMod val="20000"/>
              <a:lumOff val="80000"/>
            </a:schemeClr>
          </a:solidFill>
        </p:spPr>
        <p:txBody>
          <a:bodyPr wrap="square">
            <a:spAutoFit/>
          </a:bodyPr>
          <a:lstStyle/>
          <a:p>
            <a:pPr lvl="0" algn="just"/>
            <a:endParaRPr lang="tr-TR" sz="1400" dirty="0">
              <a:solidFill>
                <a:srgbClr val="002060"/>
              </a:solidFill>
              <a:latin typeface="Garamond" panose="02020404030301010803" pitchFamily="18" charset="0"/>
            </a:endParaRPr>
          </a:p>
        </p:txBody>
      </p:sp>
      <p:graphicFrame>
        <p:nvGraphicFramePr>
          <p:cNvPr id="21" name="Tablo 20">
            <a:extLst>
              <a:ext uri="{FF2B5EF4-FFF2-40B4-BE49-F238E27FC236}">
                <a16:creationId xmlns:a16="http://schemas.microsoft.com/office/drawing/2014/main" id="{D3235B00-4990-49B1-9373-38046AF00DFF}"/>
              </a:ext>
            </a:extLst>
          </p:cNvPr>
          <p:cNvGraphicFramePr>
            <a:graphicFrameLocks noGrp="1"/>
          </p:cNvGraphicFramePr>
          <p:nvPr>
            <p:extLst>
              <p:ext uri="{D42A27DB-BD31-4B8C-83A1-F6EECF244321}">
                <p14:modId xmlns:p14="http://schemas.microsoft.com/office/powerpoint/2010/main" val="2848495531"/>
              </p:ext>
            </p:extLst>
          </p:nvPr>
        </p:nvGraphicFramePr>
        <p:xfrm>
          <a:off x="102408" y="5080433"/>
          <a:ext cx="12075944" cy="626701"/>
        </p:xfrm>
        <a:graphic>
          <a:graphicData uri="http://schemas.openxmlformats.org/drawingml/2006/table">
            <a:tbl>
              <a:tblPr firstRow="1" firstCol="1" bandRow="1">
                <a:tableStyleId>{5C22544A-7EE6-4342-B048-85BDC9FD1C3A}</a:tableStyleId>
              </a:tblPr>
              <a:tblGrid>
                <a:gridCol w="5895995">
                  <a:extLst>
                    <a:ext uri="{9D8B030D-6E8A-4147-A177-3AD203B41FA5}">
                      <a16:colId xmlns:a16="http://schemas.microsoft.com/office/drawing/2014/main" val="2564627808"/>
                    </a:ext>
                  </a:extLst>
                </a:gridCol>
                <a:gridCol w="6179949">
                  <a:extLst>
                    <a:ext uri="{9D8B030D-6E8A-4147-A177-3AD203B41FA5}">
                      <a16:colId xmlns:a16="http://schemas.microsoft.com/office/drawing/2014/main" val="3708009783"/>
                    </a:ext>
                  </a:extLst>
                </a:gridCol>
              </a:tblGrid>
              <a:tr h="279358">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tr-TR" sz="1400" b="1" kern="12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GÜNLÜK</a:t>
                      </a:r>
                      <a:endParaRPr lang="tr-TR" sz="1300" b="1" kern="1200" dirty="0">
                        <a:solidFill>
                          <a:srgbClr val="00000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68580" marR="68580" marT="0" marB="0">
                    <a:solidFill>
                      <a:schemeClr val="tx2">
                        <a:lumMod val="40000"/>
                        <a:lumOff val="60000"/>
                        <a:alpha val="58000"/>
                      </a:schemeClr>
                    </a:solidFill>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tr-TR" sz="1400" dirty="0">
                          <a:solidFill>
                            <a:schemeClr val="tx1"/>
                          </a:solidFill>
                          <a:effectLst/>
                          <a:latin typeface="Garamond" panose="02020404030301010803" pitchFamily="18" charset="0"/>
                          <a:ea typeface="Times New Roman" panose="02020603050405020304" pitchFamily="18" charset="0"/>
                          <a:cs typeface="Times New Roman" panose="02020603050405020304" pitchFamily="18" charset="0"/>
                        </a:rPr>
                        <a:t>AYLIK</a:t>
                      </a:r>
                    </a:p>
                  </a:txBody>
                  <a:tcPr marL="68580" marR="68580" marT="0" marB="0">
                    <a:solidFill>
                      <a:schemeClr val="accent1">
                        <a:alpha val="58000"/>
                      </a:schemeClr>
                    </a:solidFill>
                  </a:tcPr>
                </a:tc>
                <a:extLst>
                  <a:ext uri="{0D108BD9-81ED-4DB2-BD59-A6C34878D82A}">
                    <a16:rowId xmlns:a16="http://schemas.microsoft.com/office/drawing/2014/main" val="340633354"/>
                  </a:ext>
                </a:extLst>
              </a:tr>
              <a:tr h="347343">
                <a:tc>
                  <a:txBody>
                    <a:bodyPr/>
                    <a:lstStyle/>
                    <a:p>
                      <a:pPr marL="0" algn="ctr" defTabSz="914400" rtl="0" eaLnBrk="1" fontAlgn="ctr" latinLnBrk="0" hangingPunct="1"/>
                      <a:r>
                        <a:rPr lang="tr-TR" sz="1600" b="1" kern="1200" dirty="0">
                          <a:solidFill>
                            <a:schemeClr val="bg1"/>
                          </a:solidFill>
                          <a:effectLst/>
                          <a:latin typeface="Garamond" panose="02020404030301010803" pitchFamily="18" charset="0"/>
                          <a:ea typeface="+mn-ea"/>
                          <a:cs typeface="+mn-cs"/>
                        </a:rPr>
                        <a:t>301,23 TL</a:t>
                      </a:r>
                    </a:p>
                  </a:txBody>
                  <a:tcPr marL="9525" marR="9525" marT="9525" marB="0" anchor="ctr">
                    <a:solidFill>
                      <a:srgbClr val="00B050">
                        <a:alpha val="40000"/>
                      </a:srgbClr>
                    </a:solidFill>
                  </a:tcPr>
                </a:tc>
                <a:tc>
                  <a:txBody>
                    <a:bodyPr/>
                    <a:lstStyle/>
                    <a:p>
                      <a:pPr marL="0" algn="ctr" defTabSz="914400" rtl="0" eaLnBrk="1" fontAlgn="ctr" latinLnBrk="0" hangingPunct="1"/>
                      <a:r>
                        <a:rPr lang="tr-TR" sz="1600" b="1" kern="1200" dirty="0">
                          <a:solidFill>
                            <a:schemeClr val="bg1"/>
                          </a:solidFill>
                          <a:effectLst/>
                          <a:latin typeface="Garamond" panose="02020404030301010803" pitchFamily="18" charset="0"/>
                          <a:ea typeface="+mn-ea"/>
                          <a:cs typeface="+mn-cs"/>
                        </a:rPr>
                        <a:t>9.036,91 TL</a:t>
                      </a:r>
                    </a:p>
                  </a:txBody>
                  <a:tcPr marL="9525" marR="9525" marT="9525" marB="0" anchor="ctr">
                    <a:solidFill>
                      <a:srgbClr val="C00000">
                        <a:alpha val="40000"/>
                      </a:srgbClr>
                    </a:solidFill>
                  </a:tcPr>
                </a:tc>
                <a:extLst>
                  <a:ext uri="{0D108BD9-81ED-4DB2-BD59-A6C34878D82A}">
                    <a16:rowId xmlns:a16="http://schemas.microsoft.com/office/drawing/2014/main" val="2087065980"/>
                  </a:ext>
                </a:extLst>
              </a:tr>
            </a:tbl>
          </a:graphicData>
        </a:graphic>
      </p:graphicFrame>
      <p:graphicFrame>
        <p:nvGraphicFramePr>
          <p:cNvPr id="22" name="Tablo 21">
            <a:extLst>
              <a:ext uri="{FF2B5EF4-FFF2-40B4-BE49-F238E27FC236}">
                <a16:creationId xmlns:a16="http://schemas.microsoft.com/office/drawing/2014/main" id="{44839800-3FE7-4D18-8BC0-A784B2252D16}"/>
              </a:ext>
            </a:extLst>
          </p:cNvPr>
          <p:cNvGraphicFramePr>
            <a:graphicFrameLocks noGrp="1"/>
          </p:cNvGraphicFramePr>
          <p:nvPr>
            <p:extLst>
              <p:ext uri="{D42A27DB-BD31-4B8C-83A1-F6EECF244321}">
                <p14:modId xmlns:p14="http://schemas.microsoft.com/office/powerpoint/2010/main" val="595321926"/>
              </p:ext>
            </p:extLst>
          </p:nvPr>
        </p:nvGraphicFramePr>
        <p:xfrm>
          <a:off x="93310" y="4832255"/>
          <a:ext cx="12083786" cy="248178"/>
        </p:xfrm>
        <a:graphic>
          <a:graphicData uri="http://schemas.openxmlformats.org/drawingml/2006/table">
            <a:tbl>
              <a:tblPr firstRow="1" firstCol="1" bandRow="1">
                <a:tableStyleId>{5C22544A-7EE6-4342-B048-85BDC9FD1C3A}</a:tableStyleId>
              </a:tblPr>
              <a:tblGrid>
                <a:gridCol w="12083786">
                  <a:extLst>
                    <a:ext uri="{9D8B030D-6E8A-4147-A177-3AD203B41FA5}">
                      <a16:colId xmlns:a16="http://schemas.microsoft.com/office/drawing/2014/main" val="4060676655"/>
                    </a:ext>
                  </a:extLst>
                </a:gridCol>
              </a:tblGrid>
              <a:tr h="248178">
                <a:tc>
                  <a:txBody>
                    <a:bodyPr/>
                    <a:lstStyle/>
                    <a:p>
                      <a:pPr algn="l">
                        <a:lnSpc>
                          <a:spcPct val="107000"/>
                        </a:lnSpc>
                        <a:spcAft>
                          <a:spcPts val="0"/>
                        </a:spcAft>
                      </a:pPr>
                      <a:r>
                        <a:rPr lang="tr-TR" sz="1200" b="1" dirty="0">
                          <a:solidFill>
                            <a:srgbClr val="C00000"/>
                          </a:solidFill>
                          <a:effectLst/>
                          <a:latin typeface="Garamond" panose="02020404030301010803" pitchFamily="18" charset="0"/>
                        </a:rPr>
                        <a:t>RAKAMLARLA TEŞVİK ÖRNEKLERİ  (2025 Yılı Brüt Asgari Ücretine Göre)</a:t>
                      </a:r>
                    </a:p>
                  </a:txBody>
                  <a:tcPr marL="58408" marR="58408" marT="0" marB="0">
                    <a:solidFill>
                      <a:schemeClr val="accent6">
                        <a:lumMod val="75000"/>
                        <a:alpha val="42000"/>
                      </a:schemeClr>
                    </a:solidFill>
                  </a:tcPr>
                </a:tc>
                <a:extLst>
                  <a:ext uri="{0D108BD9-81ED-4DB2-BD59-A6C34878D82A}">
                    <a16:rowId xmlns:a16="http://schemas.microsoft.com/office/drawing/2014/main" val="850616689"/>
                  </a:ext>
                </a:extLst>
              </a:tr>
            </a:tbl>
          </a:graphicData>
        </a:graphic>
      </p:graphicFrame>
      <p:sp>
        <p:nvSpPr>
          <p:cNvPr id="13" name="Unvan 1">
            <a:extLst>
              <a:ext uri="{FF2B5EF4-FFF2-40B4-BE49-F238E27FC236}">
                <a16:creationId xmlns:a16="http://schemas.microsoft.com/office/drawing/2014/main" id="{C0C094AE-0893-4412-B9FF-E0B4514EB7D5}"/>
              </a:ext>
            </a:extLst>
          </p:cNvPr>
          <p:cNvSpPr txBox="1">
            <a:spLocks/>
          </p:cNvSpPr>
          <p:nvPr/>
        </p:nvSpPr>
        <p:spPr>
          <a:xfrm>
            <a:off x="4924898" y="101600"/>
            <a:ext cx="6930771" cy="701158"/>
          </a:xfrm>
          <a:prstGeom prst="rect">
            <a:avLst/>
          </a:prstGeom>
        </p:spPr>
        <p:txBody>
          <a:bodyPr vert="horz" lIns="91440" tIns="45720" rIns="91440" bIns="45720" rtlCol="0" anchor="ctr">
            <a:noAutofit/>
          </a:bodyPr>
          <a:lstStyle>
            <a:lvl1pPr algn="r">
              <a:lnSpc>
                <a:spcPct val="90000"/>
              </a:lnSpc>
              <a:spcBef>
                <a:spcPct val="0"/>
              </a:spcBef>
              <a:buNone/>
              <a:defRPr sz="3600" b="1">
                <a:solidFill>
                  <a:schemeClr val="bg1"/>
                </a:solidFill>
                <a:latin typeface="Garamond" panose="02020404030301010803" pitchFamily="18" charset="0"/>
                <a:ea typeface="+mj-ea"/>
                <a:cs typeface="+mj-cs"/>
              </a:defRPr>
            </a:lvl1pPr>
          </a:lstStyle>
          <a:p>
            <a:r>
              <a:rPr lang="tr-TR" sz="2800" dirty="0"/>
              <a:t> Genç Girişimci Teşviki</a:t>
            </a:r>
          </a:p>
        </p:txBody>
      </p:sp>
    </p:spTree>
    <p:extLst>
      <p:ext uri="{BB962C8B-B14F-4D97-AF65-F5344CB8AC3E}">
        <p14:creationId xmlns:p14="http://schemas.microsoft.com/office/powerpoint/2010/main" val="8295167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1"/>
          <p:cNvSpPr txBox="1">
            <a:spLocks/>
          </p:cNvSpPr>
          <p:nvPr/>
        </p:nvSpPr>
        <p:spPr>
          <a:xfrm>
            <a:off x="2855742" y="52400"/>
            <a:ext cx="9316420" cy="701158"/>
          </a:xfrm>
          <a:prstGeom prst="rect">
            <a:avLst/>
          </a:prstGeom>
        </p:spPr>
        <p:txBody>
          <a:bodyPr vert="horz" lIns="91440" tIns="45720" rIns="91440" bIns="45720" rtlCol="0" anchor="ctr">
            <a:noAutofit/>
          </a:bodyPr>
          <a:lstStyle>
            <a:lvl1pPr algn="r">
              <a:lnSpc>
                <a:spcPct val="90000"/>
              </a:lnSpc>
              <a:spcBef>
                <a:spcPct val="0"/>
              </a:spcBef>
              <a:buNone/>
              <a:defRPr sz="3600" b="1">
                <a:solidFill>
                  <a:schemeClr val="bg1"/>
                </a:solidFill>
                <a:latin typeface="Garamond" panose="02020404030301010803" pitchFamily="18" charset="0"/>
                <a:ea typeface="+mj-ea"/>
                <a:cs typeface="+mj-cs"/>
              </a:defRPr>
            </a:lvl1pPr>
          </a:lstStyle>
          <a:p>
            <a:r>
              <a:rPr lang="tr-TR" sz="2800" dirty="0"/>
              <a:t>  Yatırımlarda Devlet Yardımları Hakkında Kararlar Uyarınca Uygulanan Teşvik </a:t>
            </a:r>
          </a:p>
        </p:txBody>
      </p:sp>
      <p:graphicFrame>
        <p:nvGraphicFramePr>
          <p:cNvPr id="7" name="Tablo 6">
            <a:extLst>
              <a:ext uri="{FF2B5EF4-FFF2-40B4-BE49-F238E27FC236}">
                <a16:creationId xmlns:a16="http://schemas.microsoft.com/office/drawing/2014/main" id="{94B8F031-E760-4D26-9D4A-1FCEEE222B34}"/>
              </a:ext>
            </a:extLst>
          </p:cNvPr>
          <p:cNvGraphicFramePr>
            <a:graphicFrameLocks noGrp="1"/>
          </p:cNvGraphicFramePr>
          <p:nvPr>
            <p:extLst>
              <p:ext uri="{D42A27DB-BD31-4B8C-83A1-F6EECF244321}">
                <p14:modId xmlns:p14="http://schemas.microsoft.com/office/powerpoint/2010/main" val="4064917974"/>
              </p:ext>
            </p:extLst>
          </p:nvPr>
        </p:nvGraphicFramePr>
        <p:xfrm>
          <a:off x="106957" y="913648"/>
          <a:ext cx="8042419" cy="518532"/>
        </p:xfrm>
        <a:graphic>
          <a:graphicData uri="http://schemas.openxmlformats.org/drawingml/2006/table">
            <a:tbl>
              <a:tblPr firstRow="1" firstCol="1" bandRow="1">
                <a:tableStyleId>{5C22544A-7EE6-4342-B048-85BDC9FD1C3A}</a:tableStyleId>
              </a:tblPr>
              <a:tblGrid>
                <a:gridCol w="1480837">
                  <a:extLst>
                    <a:ext uri="{9D8B030D-6E8A-4147-A177-3AD203B41FA5}">
                      <a16:colId xmlns:a16="http://schemas.microsoft.com/office/drawing/2014/main" val="1798935961"/>
                    </a:ext>
                  </a:extLst>
                </a:gridCol>
                <a:gridCol w="6561582">
                  <a:extLst>
                    <a:ext uri="{9D8B030D-6E8A-4147-A177-3AD203B41FA5}">
                      <a16:colId xmlns:a16="http://schemas.microsoft.com/office/drawing/2014/main" val="1330910578"/>
                    </a:ext>
                  </a:extLst>
                </a:gridCol>
              </a:tblGrid>
              <a:tr h="518532">
                <a:tc>
                  <a:txBody>
                    <a:bodyPr/>
                    <a:lstStyle/>
                    <a:p>
                      <a:pPr algn="just">
                        <a:lnSpc>
                          <a:spcPct val="107000"/>
                        </a:lnSpc>
                        <a:spcAft>
                          <a:spcPts val="0"/>
                        </a:spcAft>
                      </a:pPr>
                      <a:r>
                        <a:rPr lang="tr-TR" sz="1400" dirty="0">
                          <a:solidFill>
                            <a:srgbClr val="002060"/>
                          </a:solidFill>
                          <a:effectLst/>
                          <a:latin typeface="Garamond" panose="02020404030301010803" pitchFamily="18" charset="0"/>
                        </a:rPr>
                        <a:t>YASAL DAYANAK</a:t>
                      </a:r>
                      <a:endParaRPr lang="tr-TR" sz="1400" dirty="0">
                        <a:solidFill>
                          <a:srgbClr val="00206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7755" marR="57755" marT="0" marB="0" anchor="ctr">
                    <a:solidFill>
                      <a:schemeClr val="accent1">
                        <a:lumMod val="40000"/>
                        <a:lumOff val="60000"/>
                        <a:alpha val="60000"/>
                      </a:schemeClr>
                    </a:solidFill>
                  </a:tcPr>
                </a:tc>
                <a:tc>
                  <a:txBody>
                    <a:bodyPr/>
                    <a:lstStyle/>
                    <a:p>
                      <a:pPr algn="just">
                        <a:lnSpc>
                          <a:spcPct val="107000"/>
                        </a:lnSpc>
                        <a:spcAft>
                          <a:spcPts val="0"/>
                        </a:spcAft>
                      </a:pPr>
                      <a:r>
                        <a:rPr lang="tr-TR" sz="1300" b="1" kern="1200" dirty="0">
                          <a:solidFill>
                            <a:srgbClr val="002060"/>
                          </a:solidFill>
                          <a:effectLst/>
                          <a:latin typeface="Garamond" panose="02020404030301010803" pitchFamily="18" charset="0"/>
                          <a:ea typeface="+mn-ea"/>
                          <a:cs typeface="+mn-cs"/>
                        </a:rPr>
                        <a:t>5510 sayılı Kanun’un ek 2. maddesi, 2011/54 - 2012/30 - 2012/37 - 2023/23 </a:t>
                      </a:r>
                      <a:r>
                        <a:rPr lang="tr-TR" sz="1300" b="1" kern="1200" dirty="0" err="1">
                          <a:solidFill>
                            <a:srgbClr val="002060"/>
                          </a:solidFill>
                          <a:effectLst/>
                          <a:latin typeface="Garamond" panose="02020404030301010803" pitchFamily="18" charset="0"/>
                          <a:ea typeface="+mn-ea"/>
                          <a:cs typeface="+mn-cs"/>
                        </a:rPr>
                        <a:t>No’lu</a:t>
                      </a:r>
                      <a:r>
                        <a:rPr lang="tr-TR" sz="1300" b="1" kern="1200" dirty="0">
                          <a:solidFill>
                            <a:srgbClr val="002060"/>
                          </a:solidFill>
                          <a:effectLst/>
                          <a:latin typeface="Garamond" panose="02020404030301010803" pitchFamily="18" charset="0"/>
                          <a:ea typeface="+mn-ea"/>
                          <a:cs typeface="+mn-cs"/>
                        </a:rPr>
                        <a:t> Genelgeler.</a:t>
                      </a:r>
                    </a:p>
                  </a:txBody>
                  <a:tcPr marL="68580" marR="68580" marT="0" marB="0" anchor="ctr">
                    <a:solidFill>
                      <a:schemeClr val="accent1">
                        <a:tint val="20000"/>
                        <a:alpha val="60000"/>
                      </a:schemeClr>
                    </a:solidFill>
                  </a:tcPr>
                </a:tc>
                <a:extLst>
                  <a:ext uri="{0D108BD9-81ED-4DB2-BD59-A6C34878D82A}">
                    <a16:rowId xmlns:a16="http://schemas.microsoft.com/office/drawing/2014/main" val="4115936388"/>
                  </a:ext>
                </a:extLst>
              </a:tr>
            </a:tbl>
          </a:graphicData>
        </a:graphic>
      </p:graphicFrame>
      <p:graphicFrame>
        <p:nvGraphicFramePr>
          <p:cNvPr id="8" name="Tablo 7">
            <a:extLst>
              <a:ext uri="{FF2B5EF4-FFF2-40B4-BE49-F238E27FC236}">
                <a16:creationId xmlns:a16="http://schemas.microsoft.com/office/drawing/2014/main" id="{29A551B6-369E-4DAF-AAA4-ED3A72B8FC39}"/>
              </a:ext>
            </a:extLst>
          </p:cNvPr>
          <p:cNvGraphicFramePr>
            <a:graphicFrameLocks noGrp="1"/>
          </p:cNvGraphicFramePr>
          <p:nvPr>
            <p:extLst>
              <p:ext uri="{D42A27DB-BD31-4B8C-83A1-F6EECF244321}">
                <p14:modId xmlns:p14="http://schemas.microsoft.com/office/powerpoint/2010/main" val="3143683463"/>
              </p:ext>
            </p:extLst>
          </p:nvPr>
        </p:nvGraphicFramePr>
        <p:xfrm>
          <a:off x="8149376" y="900163"/>
          <a:ext cx="4027720" cy="611478"/>
        </p:xfrm>
        <a:graphic>
          <a:graphicData uri="http://schemas.openxmlformats.org/drawingml/2006/table">
            <a:tbl>
              <a:tblPr firstRow="1" firstCol="1" bandRow="1">
                <a:tableStyleId>{5C22544A-7EE6-4342-B048-85BDC9FD1C3A}</a:tableStyleId>
              </a:tblPr>
              <a:tblGrid>
                <a:gridCol w="1414884">
                  <a:extLst>
                    <a:ext uri="{9D8B030D-6E8A-4147-A177-3AD203B41FA5}">
                      <a16:colId xmlns:a16="http://schemas.microsoft.com/office/drawing/2014/main" val="2643230235"/>
                    </a:ext>
                  </a:extLst>
                </a:gridCol>
                <a:gridCol w="1176823">
                  <a:extLst>
                    <a:ext uri="{9D8B030D-6E8A-4147-A177-3AD203B41FA5}">
                      <a16:colId xmlns:a16="http://schemas.microsoft.com/office/drawing/2014/main" val="1809252406"/>
                    </a:ext>
                  </a:extLst>
                </a:gridCol>
                <a:gridCol w="1436013">
                  <a:extLst>
                    <a:ext uri="{9D8B030D-6E8A-4147-A177-3AD203B41FA5}">
                      <a16:colId xmlns:a16="http://schemas.microsoft.com/office/drawing/2014/main" val="1446942998"/>
                    </a:ext>
                  </a:extLst>
                </a:gridCol>
              </a:tblGrid>
              <a:tr h="365585">
                <a:tc>
                  <a:txBody>
                    <a:bodyPr/>
                    <a:lstStyle/>
                    <a:p>
                      <a:pPr marL="0" algn="ctr" defTabSz="914400" rtl="0" eaLnBrk="1" latinLnBrk="0" hangingPunct="1">
                        <a:lnSpc>
                          <a:spcPct val="107000"/>
                        </a:lnSpc>
                        <a:spcAft>
                          <a:spcPts val="0"/>
                        </a:spcAft>
                      </a:pPr>
                      <a:r>
                        <a:rPr lang="tr-TR" sz="1100" b="1" kern="1200" dirty="0">
                          <a:solidFill>
                            <a:schemeClr val="tx2"/>
                          </a:solidFill>
                          <a:effectLst/>
                          <a:latin typeface="Garamond" panose="02020404030301010803" pitchFamily="18" charset="0"/>
                          <a:ea typeface="+mn-ea"/>
                          <a:cs typeface="+mn-cs"/>
                        </a:rPr>
                        <a:t>BAŞLAMA TARİHİ</a:t>
                      </a:r>
                    </a:p>
                  </a:txBody>
                  <a:tcPr marL="57755" marR="57755" marT="0" marB="0" anchor="ctr">
                    <a:solidFill>
                      <a:schemeClr val="accent6">
                        <a:lumMod val="75000"/>
                        <a:alpha val="60000"/>
                      </a:schemeClr>
                    </a:solidFill>
                  </a:tcPr>
                </a:tc>
                <a:tc>
                  <a:txBody>
                    <a:bodyPr/>
                    <a:lstStyle/>
                    <a:p>
                      <a:pPr marL="0" algn="ctr" defTabSz="914400" rtl="0" eaLnBrk="1" latinLnBrk="0" hangingPunct="1">
                        <a:lnSpc>
                          <a:spcPct val="107000"/>
                        </a:lnSpc>
                        <a:spcAft>
                          <a:spcPts val="0"/>
                        </a:spcAft>
                      </a:pPr>
                      <a:r>
                        <a:rPr lang="tr-TR" sz="1100" b="1" kern="1200" dirty="0">
                          <a:solidFill>
                            <a:schemeClr val="tx2"/>
                          </a:solidFill>
                          <a:effectLst/>
                          <a:latin typeface="Garamond" panose="02020404030301010803" pitchFamily="18" charset="0"/>
                          <a:ea typeface="+mn-ea"/>
                          <a:cs typeface="+mn-cs"/>
                        </a:rPr>
                        <a:t>BİTİŞ TARİHİ</a:t>
                      </a:r>
                    </a:p>
                  </a:txBody>
                  <a:tcPr marL="57755" marR="57755" marT="0" marB="0" anchor="ctr">
                    <a:solidFill>
                      <a:schemeClr val="accent6">
                        <a:lumMod val="75000"/>
                        <a:alpha val="60000"/>
                      </a:schemeClr>
                    </a:solidFill>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tr-TR" sz="1100" b="1" kern="1200" dirty="0">
                          <a:solidFill>
                            <a:schemeClr val="tx2"/>
                          </a:solidFill>
                          <a:effectLst/>
                          <a:latin typeface="Garamond" panose="02020404030301010803" pitchFamily="18" charset="0"/>
                          <a:ea typeface="+mn-ea"/>
                          <a:cs typeface="+mn-cs"/>
                        </a:rPr>
                        <a:t>BELGE KANUN NO</a:t>
                      </a:r>
                    </a:p>
                  </a:txBody>
                  <a:tcPr marL="57755" marR="57755" marT="0" marB="0" anchor="ctr">
                    <a:solidFill>
                      <a:schemeClr val="accent6">
                        <a:lumMod val="75000"/>
                        <a:alpha val="60000"/>
                      </a:schemeClr>
                    </a:solidFill>
                  </a:tcPr>
                </a:tc>
                <a:extLst>
                  <a:ext uri="{0D108BD9-81ED-4DB2-BD59-A6C34878D82A}">
                    <a16:rowId xmlns:a16="http://schemas.microsoft.com/office/drawing/2014/main" val="1774129938"/>
                  </a:ext>
                </a:extLst>
              </a:tr>
              <a:tr h="245893">
                <a:tc>
                  <a:txBody>
                    <a:bodyPr/>
                    <a:lstStyle/>
                    <a:p>
                      <a:pPr algn="ctr">
                        <a:lnSpc>
                          <a:spcPct val="107000"/>
                        </a:lnSpc>
                        <a:spcAft>
                          <a:spcPts val="0"/>
                        </a:spcAft>
                      </a:pPr>
                      <a:r>
                        <a:rPr lang="tr-TR" sz="1200" b="1" kern="1200" dirty="0">
                          <a:solidFill>
                            <a:schemeClr val="tx2"/>
                          </a:solidFill>
                          <a:effectLst/>
                          <a:latin typeface="Garamond" panose="02020404030301010803" pitchFamily="18" charset="0"/>
                          <a:ea typeface="+mn-ea"/>
                          <a:cs typeface="+mn-cs"/>
                        </a:rPr>
                        <a:t>01.10.2009</a:t>
                      </a:r>
                      <a:endParaRPr lang="tr-TR" sz="1200" b="1" dirty="0">
                        <a:solidFill>
                          <a:schemeClr val="tx2"/>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7755" marR="57755" marT="0" marB="0" anchor="ctr">
                    <a:solidFill>
                      <a:schemeClr val="tx2">
                        <a:lumMod val="40000"/>
                        <a:lumOff val="60000"/>
                        <a:alpha val="70000"/>
                      </a:schemeClr>
                    </a:solidFill>
                  </a:tcPr>
                </a:tc>
                <a:tc>
                  <a:txBody>
                    <a:bodyPr/>
                    <a:lstStyle/>
                    <a:p>
                      <a:pPr algn="ctr">
                        <a:lnSpc>
                          <a:spcPct val="107000"/>
                        </a:lnSpc>
                        <a:spcAft>
                          <a:spcPts val="0"/>
                        </a:spcAft>
                      </a:pPr>
                      <a:r>
                        <a:rPr lang="tr-TR" sz="1200" dirty="0">
                          <a:solidFill>
                            <a:schemeClr val="tx2"/>
                          </a:solidFill>
                          <a:effectLst/>
                          <a:latin typeface="Garamond" panose="02020404030301010803" pitchFamily="18" charset="0"/>
                        </a:rPr>
                        <a:t>-</a:t>
                      </a:r>
                      <a:endParaRPr lang="tr-TR" sz="1200" dirty="0">
                        <a:solidFill>
                          <a:schemeClr val="tx2"/>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7755" marR="57755" marT="0" marB="0" anchor="ctr">
                    <a:solidFill>
                      <a:schemeClr val="tx2">
                        <a:lumMod val="40000"/>
                        <a:lumOff val="60000"/>
                        <a:alpha val="70000"/>
                      </a:schemeClr>
                    </a:solidFill>
                  </a:tcPr>
                </a:tc>
                <a:tc>
                  <a:txBody>
                    <a:bodyPr/>
                    <a:lstStyle/>
                    <a:p>
                      <a:pPr algn="ctr">
                        <a:lnSpc>
                          <a:spcPct val="107000"/>
                        </a:lnSpc>
                        <a:spcAft>
                          <a:spcPts val="0"/>
                        </a:spcAft>
                      </a:pPr>
                      <a:r>
                        <a:rPr lang="tr-TR" sz="1200" b="1" dirty="0">
                          <a:solidFill>
                            <a:schemeClr val="tx2"/>
                          </a:solidFill>
                          <a:effectLst/>
                          <a:latin typeface="Garamond" panose="02020404030301010803" pitchFamily="18" charset="0"/>
                          <a:ea typeface="Times New Roman" panose="02020603050405020304" pitchFamily="18" charset="0"/>
                          <a:cs typeface="Times New Roman" panose="02020603050405020304" pitchFamily="18" charset="0"/>
                        </a:rPr>
                        <a:t>25510-16322-26322</a:t>
                      </a:r>
                    </a:p>
                  </a:txBody>
                  <a:tcPr marL="57755" marR="57755" marT="0" marB="0" anchor="ctr">
                    <a:solidFill>
                      <a:schemeClr val="tx2">
                        <a:lumMod val="40000"/>
                        <a:lumOff val="60000"/>
                        <a:alpha val="70000"/>
                      </a:schemeClr>
                    </a:solidFill>
                  </a:tcPr>
                </a:tc>
                <a:extLst>
                  <a:ext uri="{0D108BD9-81ED-4DB2-BD59-A6C34878D82A}">
                    <a16:rowId xmlns:a16="http://schemas.microsoft.com/office/drawing/2014/main" val="1721715383"/>
                  </a:ext>
                </a:extLst>
              </a:tr>
            </a:tbl>
          </a:graphicData>
        </a:graphic>
      </p:graphicFrame>
      <p:graphicFrame>
        <p:nvGraphicFramePr>
          <p:cNvPr id="9" name="Tablo 8">
            <a:extLst>
              <a:ext uri="{FF2B5EF4-FFF2-40B4-BE49-F238E27FC236}">
                <a16:creationId xmlns:a16="http://schemas.microsoft.com/office/drawing/2014/main" id="{56FA61AA-8E4C-4BF6-B30B-2780B98F4139}"/>
              </a:ext>
            </a:extLst>
          </p:cNvPr>
          <p:cNvGraphicFramePr>
            <a:graphicFrameLocks noGrp="1"/>
          </p:cNvGraphicFramePr>
          <p:nvPr>
            <p:extLst>
              <p:ext uri="{D42A27DB-BD31-4B8C-83A1-F6EECF244321}">
                <p14:modId xmlns:p14="http://schemas.microsoft.com/office/powerpoint/2010/main" val="3918456473"/>
              </p:ext>
            </p:extLst>
          </p:nvPr>
        </p:nvGraphicFramePr>
        <p:xfrm>
          <a:off x="106957" y="1653999"/>
          <a:ext cx="12053198" cy="841248"/>
        </p:xfrm>
        <a:graphic>
          <a:graphicData uri="http://schemas.openxmlformats.org/drawingml/2006/table">
            <a:tbl>
              <a:tblPr firstRow="1" firstCol="1" bandRow="1">
                <a:tableStyleId>{5C22544A-7EE6-4342-B048-85BDC9FD1C3A}</a:tableStyleId>
              </a:tblPr>
              <a:tblGrid>
                <a:gridCol w="1484442">
                  <a:extLst>
                    <a:ext uri="{9D8B030D-6E8A-4147-A177-3AD203B41FA5}">
                      <a16:colId xmlns:a16="http://schemas.microsoft.com/office/drawing/2014/main" val="1635233704"/>
                    </a:ext>
                  </a:extLst>
                </a:gridCol>
                <a:gridCol w="10568756">
                  <a:extLst>
                    <a:ext uri="{9D8B030D-6E8A-4147-A177-3AD203B41FA5}">
                      <a16:colId xmlns:a16="http://schemas.microsoft.com/office/drawing/2014/main" val="4095596175"/>
                    </a:ext>
                  </a:extLst>
                </a:gridCol>
              </a:tblGrid>
              <a:tr h="800436">
                <a:tc>
                  <a:txBody>
                    <a:bodyPr/>
                    <a:lstStyle/>
                    <a:p>
                      <a:pPr algn="just">
                        <a:lnSpc>
                          <a:spcPct val="107000"/>
                        </a:lnSpc>
                        <a:spcAft>
                          <a:spcPts val="0"/>
                        </a:spcAft>
                      </a:pPr>
                      <a:r>
                        <a:rPr lang="tr-TR" sz="1400" b="1" kern="1200" dirty="0">
                          <a:solidFill>
                            <a:srgbClr val="002060"/>
                          </a:solidFill>
                          <a:effectLst/>
                          <a:latin typeface="Garamond" panose="02020404030301010803" pitchFamily="18" charset="0"/>
                          <a:ea typeface="+mn-ea"/>
                          <a:cs typeface="+mn-cs"/>
                        </a:rPr>
                        <a:t>AÇIKLAMA</a:t>
                      </a:r>
                    </a:p>
                  </a:txBody>
                  <a:tcPr marL="57755" marR="57755" marT="0" marB="0" anchor="ctr">
                    <a:solidFill>
                      <a:schemeClr val="accent5">
                        <a:lumMod val="20000"/>
                        <a:lumOff val="80000"/>
                      </a:schemeClr>
                    </a:solidFill>
                  </a:tcPr>
                </a:tc>
                <a:tc>
                  <a:txBody>
                    <a:bodyPr/>
                    <a:lstStyle/>
                    <a:p>
                      <a:pPr marL="0" algn="just" defTabSz="914400" rtl="0" eaLnBrk="1" latinLnBrk="0" hangingPunct="1">
                        <a:lnSpc>
                          <a:spcPct val="107000"/>
                        </a:lnSpc>
                        <a:spcAft>
                          <a:spcPts val="0"/>
                        </a:spcAft>
                      </a:pPr>
                      <a:r>
                        <a:rPr lang="tr-TR" sz="1300" b="1" kern="1200" dirty="0">
                          <a:solidFill>
                            <a:srgbClr val="002060"/>
                          </a:solidFill>
                          <a:effectLst/>
                          <a:latin typeface="Garamond" panose="02020404030301010803" pitchFamily="18" charset="0"/>
                          <a:ea typeface="+mn-ea"/>
                          <a:cs typeface="+mn-cs"/>
                        </a:rPr>
                        <a:t>Yatırımlarda Devlet yardımları hakkında kararlar çerçevesinde düzenlenen teşvik belgeleri kapsamında gerçekleştirilecek yatırımlarla sigortalıları istihdam eden özel sektör işverenleri, söz konusu kararlarda  belirtilen  sürede,  prime  esas kazanç  alt  sınırı  üzerinden  hesaplanan sigorta  primlerinin;  işveren  hisselerinin tamamı veya Cumhurbaşkanınca belirlenen illerde işveren hisseleri ile birlikte sigortalı hisselerinin tamamı Sanayi ve Teknoloji Bakanlığı bütçesinden karşılanmaktadır.</a:t>
                      </a:r>
                    </a:p>
                  </a:txBody>
                  <a:tcPr marL="57755" marR="57755" marT="0" marB="0">
                    <a:solidFill>
                      <a:schemeClr val="accent1">
                        <a:tint val="20000"/>
                        <a:alpha val="60000"/>
                      </a:schemeClr>
                    </a:solidFill>
                  </a:tcPr>
                </a:tc>
                <a:extLst>
                  <a:ext uri="{0D108BD9-81ED-4DB2-BD59-A6C34878D82A}">
                    <a16:rowId xmlns:a16="http://schemas.microsoft.com/office/drawing/2014/main" val="2049017253"/>
                  </a:ext>
                </a:extLst>
              </a:tr>
            </a:tbl>
          </a:graphicData>
        </a:graphic>
      </p:graphicFrame>
      <p:graphicFrame>
        <p:nvGraphicFramePr>
          <p:cNvPr id="12" name="Tablo 11">
            <a:extLst>
              <a:ext uri="{FF2B5EF4-FFF2-40B4-BE49-F238E27FC236}">
                <a16:creationId xmlns:a16="http://schemas.microsoft.com/office/drawing/2014/main" id="{9FB24FC3-E54A-4A7A-87EC-7A15AFA3F2F4}"/>
              </a:ext>
            </a:extLst>
          </p:cNvPr>
          <p:cNvGraphicFramePr>
            <a:graphicFrameLocks noGrp="1"/>
          </p:cNvGraphicFramePr>
          <p:nvPr>
            <p:extLst>
              <p:ext uri="{D42A27DB-BD31-4B8C-83A1-F6EECF244321}">
                <p14:modId xmlns:p14="http://schemas.microsoft.com/office/powerpoint/2010/main" val="2640665260"/>
              </p:ext>
            </p:extLst>
          </p:nvPr>
        </p:nvGraphicFramePr>
        <p:xfrm>
          <a:off x="109659" y="2693682"/>
          <a:ext cx="12057746" cy="284179"/>
        </p:xfrm>
        <a:graphic>
          <a:graphicData uri="http://schemas.openxmlformats.org/drawingml/2006/table">
            <a:tbl>
              <a:tblPr firstRow="1" firstCol="1" bandRow="1">
                <a:tableStyleId>{5C22544A-7EE6-4342-B048-85BDC9FD1C3A}</a:tableStyleId>
              </a:tblPr>
              <a:tblGrid>
                <a:gridCol w="12057746">
                  <a:extLst>
                    <a:ext uri="{9D8B030D-6E8A-4147-A177-3AD203B41FA5}">
                      <a16:colId xmlns:a16="http://schemas.microsoft.com/office/drawing/2014/main" val="4060676655"/>
                    </a:ext>
                  </a:extLst>
                </a:gridCol>
              </a:tblGrid>
              <a:tr h="284179">
                <a:tc>
                  <a:txBody>
                    <a:bodyPr/>
                    <a:lstStyle/>
                    <a:p>
                      <a:pPr algn="l">
                        <a:lnSpc>
                          <a:spcPct val="107000"/>
                        </a:lnSpc>
                        <a:spcAft>
                          <a:spcPts val="0"/>
                        </a:spcAft>
                      </a:pPr>
                      <a:r>
                        <a:rPr lang="tr-TR" sz="1200" b="1" dirty="0">
                          <a:solidFill>
                            <a:srgbClr val="C00000"/>
                          </a:solidFill>
                          <a:effectLst/>
                          <a:latin typeface="Garamond" panose="02020404030301010803" pitchFamily="18" charset="0"/>
                        </a:rPr>
                        <a:t>TEŞVİKTEN YARARLANMA ŞARTLARI </a:t>
                      </a:r>
                      <a:endParaRPr lang="tr-TR" sz="1200" b="1" dirty="0">
                        <a:solidFill>
                          <a:srgbClr val="C0000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8408" marR="58408" marT="0" marB="0">
                    <a:solidFill>
                      <a:schemeClr val="accent6">
                        <a:lumMod val="75000"/>
                        <a:alpha val="42000"/>
                      </a:schemeClr>
                    </a:solidFill>
                  </a:tcPr>
                </a:tc>
                <a:extLst>
                  <a:ext uri="{0D108BD9-81ED-4DB2-BD59-A6C34878D82A}">
                    <a16:rowId xmlns:a16="http://schemas.microsoft.com/office/drawing/2014/main" val="850616689"/>
                  </a:ext>
                </a:extLst>
              </a:tr>
            </a:tbl>
          </a:graphicData>
        </a:graphic>
      </p:graphicFrame>
      <p:sp>
        <p:nvSpPr>
          <p:cNvPr id="18" name="Dikdörtgen 17">
            <a:extLst>
              <a:ext uri="{FF2B5EF4-FFF2-40B4-BE49-F238E27FC236}">
                <a16:creationId xmlns:a16="http://schemas.microsoft.com/office/drawing/2014/main" id="{C887CC10-7D33-4EAD-8340-ABAE85981394}"/>
              </a:ext>
            </a:extLst>
          </p:cNvPr>
          <p:cNvSpPr/>
          <p:nvPr/>
        </p:nvSpPr>
        <p:spPr>
          <a:xfrm>
            <a:off x="119350" y="2980625"/>
            <a:ext cx="12057746" cy="1308050"/>
          </a:xfrm>
          <a:prstGeom prst="rect">
            <a:avLst/>
          </a:prstGeom>
          <a:solidFill>
            <a:schemeClr val="accent5">
              <a:lumMod val="20000"/>
              <a:lumOff val="80000"/>
            </a:schemeClr>
          </a:solidFill>
        </p:spPr>
        <p:txBody>
          <a:bodyPr wrap="square">
            <a:spAutoFit/>
          </a:bodyPr>
          <a:lstStyle/>
          <a:p>
            <a:pPr marL="268288" lvl="0" indent="-268288" algn="just">
              <a:buFont typeface="Wingdings" panose="05000000000000000000" pitchFamily="2" charset="2"/>
              <a:buChar char=""/>
            </a:pPr>
            <a:r>
              <a:rPr lang="tr-TR" sz="1300" dirty="0">
                <a:solidFill>
                  <a:srgbClr val="002060"/>
                </a:solidFill>
                <a:latin typeface="Garamond" panose="02020404030301010803" pitchFamily="18" charset="0"/>
              </a:rPr>
              <a:t>Teşvik belgesi alınmış olması ve teşvik belgesinin tamamlama vizesinin yapılmış olması (gemi yatırımları hariç),</a:t>
            </a:r>
          </a:p>
          <a:p>
            <a:pPr marL="268288" lvl="0" indent="-268288" algn="just">
              <a:buFont typeface="Wingdings" panose="05000000000000000000" pitchFamily="2" charset="2"/>
              <a:buChar char=""/>
            </a:pPr>
            <a:r>
              <a:rPr lang="tr-TR" sz="1300" dirty="0">
                <a:solidFill>
                  <a:srgbClr val="002060"/>
                </a:solidFill>
                <a:latin typeface="Garamond" panose="02020404030301010803" pitchFamily="18" charset="0"/>
              </a:rPr>
              <a:t>Aylık prim ve hizmet belgesinin / muhtasar ve prim hizmet beyannamesinin yasal süresinde verilmesi,</a:t>
            </a:r>
          </a:p>
          <a:p>
            <a:pPr marL="268288" lvl="0" indent="-268288" algn="just">
              <a:buFont typeface="Wingdings" panose="05000000000000000000" pitchFamily="2" charset="2"/>
              <a:buChar char=""/>
            </a:pPr>
            <a:r>
              <a:rPr lang="tr-TR" sz="1300" dirty="0">
                <a:solidFill>
                  <a:srgbClr val="002060"/>
                </a:solidFill>
                <a:latin typeface="Garamond" panose="02020404030301010803" pitchFamily="18" charset="0"/>
              </a:rPr>
              <a:t>Primlerin yasal süresinde ödenmesi,</a:t>
            </a:r>
          </a:p>
          <a:p>
            <a:pPr marL="268288" lvl="0" indent="-268288" algn="just">
              <a:buFont typeface="Wingdings" panose="05000000000000000000" pitchFamily="2" charset="2"/>
              <a:buChar char=""/>
            </a:pPr>
            <a:r>
              <a:rPr lang="tr-TR" sz="1300" dirty="0">
                <a:solidFill>
                  <a:srgbClr val="002060"/>
                </a:solidFill>
                <a:latin typeface="Garamond" panose="02020404030301010803" pitchFamily="18" charset="0"/>
              </a:rPr>
              <a:t>Türkiye genelinde prim, idari para cezası ve bunlara ilişkin gecikme zammı ve cezası borcu bulunmaması (varsa yapılandırılmış/tecil ve taksitlendirilmiş olması ve düzenli ödenmesi),</a:t>
            </a:r>
          </a:p>
          <a:p>
            <a:pPr marL="268288" lvl="0" indent="-268288" algn="just">
              <a:buFont typeface="Wingdings" panose="05000000000000000000" pitchFamily="2" charset="2"/>
              <a:buChar char=""/>
            </a:pPr>
            <a:r>
              <a:rPr lang="tr-TR" sz="1300" dirty="0">
                <a:solidFill>
                  <a:srgbClr val="002060"/>
                </a:solidFill>
                <a:latin typeface="Garamond" panose="02020404030301010803" pitchFamily="18" charset="0"/>
              </a:rPr>
              <a:t>Kayıt dışı sigortalı çalıştırılmaması, sahte sigortalı bildiriminde bulunulmaması,</a:t>
            </a:r>
          </a:p>
          <a:p>
            <a:pPr marL="268288" lvl="0" indent="-268288" algn="just">
              <a:buFont typeface="Wingdings" panose="05000000000000000000" pitchFamily="2" charset="2"/>
              <a:buChar char=""/>
            </a:pPr>
            <a:r>
              <a:rPr lang="tr-TR" sz="1300" dirty="0">
                <a:solidFill>
                  <a:srgbClr val="002060"/>
                </a:solidFill>
                <a:latin typeface="Garamond" panose="02020404030301010803" pitchFamily="18" charset="0"/>
              </a:rPr>
              <a:t>6183 sayılı Kanun’un 22/A maddesi uyarınca vadesi geçmiş vergi borcun bulunmaması.</a:t>
            </a:r>
          </a:p>
        </p:txBody>
      </p:sp>
      <p:graphicFrame>
        <p:nvGraphicFramePr>
          <p:cNvPr id="19" name="Tablo 18">
            <a:extLst>
              <a:ext uri="{FF2B5EF4-FFF2-40B4-BE49-F238E27FC236}">
                <a16:creationId xmlns:a16="http://schemas.microsoft.com/office/drawing/2014/main" id="{1A7E520A-AD23-4845-836C-5D5387D8274B}"/>
              </a:ext>
            </a:extLst>
          </p:cNvPr>
          <p:cNvGraphicFramePr>
            <a:graphicFrameLocks noGrp="1"/>
          </p:cNvGraphicFramePr>
          <p:nvPr>
            <p:extLst>
              <p:ext uri="{D42A27DB-BD31-4B8C-83A1-F6EECF244321}">
                <p14:modId xmlns:p14="http://schemas.microsoft.com/office/powerpoint/2010/main" val="140328275"/>
              </p:ext>
            </p:extLst>
          </p:nvPr>
        </p:nvGraphicFramePr>
        <p:xfrm>
          <a:off x="99080" y="4316700"/>
          <a:ext cx="12078852" cy="248178"/>
        </p:xfrm>
        <a:graphic>
          <a:graphicData uri="http://schemas.openxmlformats.org/drawingml/2006/table">
            <a:tbl>
              <a:tblPr firstRow="1" firstCol="1" bandRow="1">
                <a:tableStyleId>{5C22544A-7EE6-4342-B048-85BDC9FD1C3A}</a:tableStyleId>
              </a:tblPr>
              <a:tblGrid>
                <a:gridCol w="12078852">
                  <a:extLst>
                    <a:ext uri="{9D8B030D-6E8A-4147-A177-3AD203B41FA5}">
                      <a16:colId xmlns:a16="http://schemas.microsoft.com/office/drawing/2014/main" val="4060676655"/>
                    </a:ext>
                  </a:extLst>
                </a:gridCol>
              </a:tblGrid>
              <a:tr h="248178">
                <a:tc>
                  <a:txBody>
                    <a:bodyPr/>
                    <a:lstStyle/>
                    <a:p>
                      <a:pPr algn="l">
                        <a:lnSpc>
                          <a:spcPct val="107000"/>
                        </a:lnSpc>
                        <a:spcAft>
                          <a:spcPts val="0"/>
                        </a:spcAft>
                      </a:pPr>
                      <a:r>
                        <a:rPr lang="tr-TR" sz="1200" b="1" dirty="0">
                          <a:solidFill>
                            <a:srgbClr val="C00000"/>
                          </a:solidFill>
                          <a:effectLst/>
                          <a:latin typeface="Garamond" panose="02020404030301010803" pitchFamily="18" charset="0"/>
                        </a:rPr>
                        <a:t>NOTLAR</a:t>
                      </a:r>
                      <a:endParaRPr lang="tr-TR" sz="1200" b="1" dirty="0">
                        <a:solidFill>
                          <a:srgbClr val="C00000"/>
                        </a:solidFill>
                        <a:effectLst/>
                        <a:latin typeface="Garamond" panose="02020404030301010803" pitchFamily="18" charset="0"/>
                        <a:ea typeface="Times New Roman" panose="02020603050405020304" pitchFamily="18" charset="0"/>
                        <a:cs typeface="Times New Roman" panose="02020603050405020304" pitchFamily="18" charset="0"/>
                      </a:endParaRPr>
                    </a:p>
                  </a:txBody>
                  <a:tcPr marL="58408" marR="58408" marT="0" marB="0">
                    <a:solidFill>
                      <a:schemeClr val="accent6">
                        <a:lumMod val="75000"/>
                        <a:alpha val="42000"/>
                      </a:schemeClr>
                    </a:solidFill>
                  </a:tcPr>
                </a:tc>
                <a:extLst>
                  <a:ext uri="{0D108BD9-81ED-4DB2-BD59-A6C34878D82A}">
                    <a16:rowId xmlns:a16="http://schemas.microsoft.com/office/drawing/2014/main" val="850616689"/>
                  </a:ext>
                </a:extLst>
              </a:tr>
            </a:tbl>
          </a:graphicData>
        </a:graphic>
      </p:graphicFrame>
      <p:sp>
        <p:nvSpPr>
          <p:cNvPr id="20" name="Dikdörtgen 19">
            <a:extLst>
              <a:ext uri="{FF2B5EF4-FFF2-40B4-BE49-F238E27FC236}">
                <a16:creationId xmlns:a16="http://schemas.microsoft.com/office/drawing/2014/main" id="{DFEAC37A-C6E0-4EE2-8DB6-AB7473EBF1E7}"/>
              </a:ext>
            </a:extLst>
          </p:cNvPr>
          <p:cNvSpPr/>
          <p:nvPr/>
        </p:nvSpPr>
        <p:spPr>
          <a:xfrm>
            <a:off x="102408" y="4552004"/>
            <a:ext cx="12065069" cy="892552"/>
          </a:xfrm>
          <a:prstGeom prst="rect">
            <a:avLst/>
          </a:prstGeom>
          <a:solidFill>
            <a:schemeClr val="accent5">
              <a:lumMod val="20000"/>
              <a:lumOff val="80000"/>
            </a:schemeClr>
          </a:solidFill>
        </p:spPr>
        <p:txBody>
          <a:bodyPr wrap="square">
            <a:spAutoFit/>
          </a:bodyPr>
          <a:lstStyle/>
          <a:p>
            <a:pPr marL="268288" indent="-268288" algn="just" fontAlgn="t">
              <a:buFont typeface="Wingdings" panose="05000000000000000000" pitchFamily="2" charset="2"/>
              <a:buChar char=""/>
            </a:pPr>
            <a:r>
              <a:rPr lang="tr-TR" sz="1300" dirty="0">
                <a:solidFill>
                  <a:srgbClr val="002060"/>
                </a:solidFill>
                <a:latin typeface="Garamond" panose="02020404030301010803" pitchFamily="18" charset="0"/>
              </a:rPr>
              <a:t>İşyerinin 6 </a:t>
            </a:r>
            <a:r>
              <a:rPr lang="tr-TR" sz="1300" dirty="0" err="1">
                <a:solidFill>
                  <a:srgbClr val="002060"/>
                </a:solidFill>
                <a:latin typeface="Garamond" panose="02020404030301010803" pitchFamily="18" charset="0"/>
              </a:rPr>
              <a:t>ncı</a:t>
            </a:r>
            <a:r>
              <a:rPr lang="tr-TR" sz="1300" dirty="0">
                <a:solidFill>
                  <a:srgbClr val="002060"/>
                </a:solidFill>
                <a:latin typeface="Garamond" panose="02020404030301010803" pitchFamily="18" charset="0"/>
              </a:rPr>
              <a:t> bölgede kurulu olması halinde asgari ücret üzerinden sigortalı ve işveren hissesi prim tutarının tamamı karşılanır.</a:t>
            </a:r>
          </a:p>
          <a:p>
            <a:pPr marL="268288" indent="-268288" algn="just" fontAlgn="t">
              <a:buFont typeface="Wingdings" panose="05000000000000000000" pitchFamily="2" charset="2"/>
              <a:buChar char=""/>
            </a:pPr>
            <a:r>
              <a:rPr lang="tr-TR" sz="1300" dirty="0">
                <a:solidFill>
                  <a:srgbClr val="002060"/>
                </a:solidFill>
                <a:latin typeface="Garamond" panose="02020404030301010803" pitchFamily="18" charset="0"/>
              </a:rPr>
              <a:t>5335 sayılı Kanun’un 30’uncu maddesinin 2. fıkrası kapsamına giren kurum ve kuruluşlara ait işyerleri teşvikten yararlanamaz. </a:t>
            </a:r>
          </a:p>
          <a:p>
            <a:pPr marL="268288" indent="-268288" algn="just" fontAlgn="t">
              <a:buFont typeface="Wingdings" panose="05000000000000000000" pitchFamily="2" charset="2"/>
              <a:buChar char=""/>
            </a:pPr>
            <a:r>
              <a:rPr lang="tr-TR" sz="1300" dirty="0">
                <a:solidFill>
                  <a:srgbClr val="002060"/>
                </a:solidFill>
                <a:latin typeface="Garamond" panose="02020404030301010803" pitchFamily="18" charset="0"/>
              </a:rPr>
              <a:t>Sosyal güvenlik destek primine tabi çalışan sigortalılardan ve yurtdışında çalıştırılan sigortalılardan dolayı bu teşvikten yararlanılamaz.</a:t>
            </a:r>
          </a:p>
          <a:p>
            <a:pPr marL="268288" indent="-268288" algn="just">
              <a:buFont typeface="Wingdings" panose="05000000000000000000" pitchFamily="2" charset="2"/>
              <a:buChar char=""/>
            </a:pPr>
            <a:r>
              <a:rPr lang="tr-TR" sz="1300" dirty="0">
                <a:solidFill>
                  <a:srgbClr val="002060"/>
                </a:solidFill>
                <a:latin typeface="Garamond" panose="02020404030301010803" pitchFamily="18" charset="0"/>
              </a:rPr>
              <a:t>e-Borcu Yoktur aktivasyonu için başvuruda bulunulması gerekmektedir.</a:t>
            </a:r>
          </a:p>
        </p:txBody>
      </p:sp>
    </p:spTree>
    <p:extLst>
      <p:ext uri="{BB962C8B-B14F-4D97-AF65-F5344CB8AC3E}">
        <p14:creationId xmlns:p14="http://schemas.microsoft.com/office/powerpoint/2010/main" val="3427230756"/>
      </p:ext>
    </p:extLst>
  </p:cSld>
  <p:clrMapOvr>
    <a:masterClrMapping/>
  </p:clrMapOvr>
</p:sld>
</file>

<file path=ppt/theme/theme1.xml><?xml version="1.0" encoding="utf-8"?>
<a:theme xmlns:a="http://schemas.openxmlformats.org/drawingml/2006/main" name="Özel Tasarım">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ambria">
      <a:majorFont>
        <a:latin typeface="Cambria" panose="02040503050406030204"/>
        <a:ea typeface=""/>
        <a:cs typeface=""/>
        <a:font script="Jpan" typeface="HG明朝B"/>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mbria" panose="02040503050406030204"/>
        <a:ea typeface=""/>
        <a:cs typeface=""/>
        <a:font script="Jpan" typeface="HG明朝B"/>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Özel Tasarım">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Özel Tasarım">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3_Özel Tasarım">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4_Özel Tasarım">
  <a:themeElements>
    <a:clrScheme name="Office Teması">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eması">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emas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Teması">
  <a:themeElements>
    <a:clrScheme name="Office Teması">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eması">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emas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8.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42ecbe7d-e39e-4d03-8cf2-681391828825">
      <Terms xmlns="http://schemas.microsoft.com/office/infopath/2007/PartnerControls"/>
    </lcf76f155ced4ddcb4097134ff3c332f>
    <TaxCatchAll xmlns="52bf23df-cbd6-45b6-9cdc-115a4264c1c0"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Belge" ma:contentTypeID="0x0101003EDCA0AFBD54324AA2CBFE9612F4698D" ma:contentTypeVersion="16" ma:contentTypeDescription="Yeni belge oluşturun." ma:contentTypeScope="" ma:versionID="52d222136990377a750e93650f9640d6">
  <xsd:schema xmlns:xsd="http://www.w3.org/2001/XMLSchema" xmlns:xs="http://www.w3.org/2001/XMLSchema" xmlns:p="http://schemas.microsoft.com/office/2006/metadata/properties" xmlns:ns2="42ecbe7d-e39e-4d03-8cf2-681391828825" xmlns:ns3="52bf23df-cbd6-45b6-9cdc-115a4264c1c0" targetNamespace="http://schemas.microsoft.com/office/2006/metadata/properties" ma:root="true" ma:fieldsID="2b3c2f1b75d7a372c2e25f0820fdb0f1" ns2:_="" ns3:_="">
    <xsd:import namespace="42ecbe7d-e39e-4d03-8cf2-681391828825"/>
    <xsd:import namespace="52bf23df-cbd6-45b6-9cdc-115a4264c1c0"/>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3:SharedWithUsers" minOccurs="0"/>
                <xsd:element ref="ns3:SharedWithDetails"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2ecbe7d-e39e-4d03-8cf2-68139182882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Resim Etiketleri" ma:readOnly="false" ma:fieldId="{5cf76f15-5ced-4ddc-b409-7134ff3c332f}" ma:taxonomyMulti="true" ma:sspId="66419c46-0000-4311-aefe-49aba07819a1"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2bf23df-cbd6-45b6-9cdc-115a4264c1c0" elementFormDefault="qualified">
    <xsd:import namespace="http://schemas.microsoft.com/office/2006/documentManagement/types"/>
    <xsd:import namespace="http://schemas.microsoft.com/office/infopath/2007/PartnerControls"/>
    <xsd:element name="SharedWithUsers" ma:index="18" nillable="true" ma:displayName="Paylaşılanla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Ayrıntıları ile Paylaşıldı" ma:internalName="SharedWithDetails" ma:readOnly="true">
      <xsd:simpleType>
        <xsd:restriction base="dms:Note">
          <xsd:maxLength value="255"/>
        </xsd:restriction>
      </xsd:simpleType>
    </xsd:element>
    <xsd:element name="TaxCatchAll" ma:index="22" nillable="true" ma:displayName="Taxonomy Catch All Column" ma:hidden="true" ma:list="{fcfc2e36-93af-4fb0-ba6d-106af025d78b}" ma:internalName="TaxCatchAll" ma:showField="CatchAllData" ma:web="52bf23df-cbd6-45b6-9cdc-115a4264c1c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çerik Türü"/>
        <xsd:element ref="dc:title" minOccurs="0" maxOccurs="1" ma:index="4" ma:displayName="Başlı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6CAEF12-884F-4DE7-AEBB-EB11FF540B9C}">
  <ds:schemaRefs>
    <ds:schemaRef ds:uri="http://www.w3.org/XML/1998/namespace"/>
    <ds:schemaRef ds:uri="52bf23df-cbd6-45b6-9cdc-115a4264c1c0"/>
    <ds:schemaRef ds:uri="http://purl.org/dc/elements/1.1/"/>
    <ds:schemaRef ds:uri="http://schemas.microsoft.com/office/infopath/2007/PartnerControls"/>
    <ds:schemaRef ds:uri="http://schemas.microsoft.com/office/2006/metadata/properties"/>
    <ds:schemaRef ds:uri="http://schemas.microsoft.com/office/2006/documentManagement/types"/>
    <ds:schemaRef ds:uri="http://purl.org/dc/terms/"/>
    <ds:schemaRef ds:uri="http://schemas.openxmlformats.org/package/2006/metadata/core-properties"/>
    <ds:schemaRef ds:uri="42ecbe7d-e39e-4d03-8cf2-681391828825"/>
    <ds:schemaRef ds:uri="http://purl.org/dc/dcmitype/"/>
  </ds:schemaRefs>
</ds:datastoreItem>
</file>

<file path=customXml/itemProps2.xml><?xml version="1.0" encoding="utf-8"?>
<ds:datastoreItem xmlns:ds="http://schemas.openxmlformats.org/officeDocument/2006/customXml" ds:itemID="{8CB4D37F-5837-48F0-B541-C1D7661CCF17}">
  <ds:schemaRefs>
    <ds:schemaRef ds:uri="http://schemas.microsoft.com/sharepoint/v3/contenttype/forms"/>
  </ds:schemaRefs>
</ds:datastoreItem>
</file>

<file path=customXml/itemProps3.xml><?xml version="1.0" encoding="utf-8"?>
<ds:datastoreItem xmlns:ds="http://schemas.openxmlformats.org/officeDocument/2006/customXml" ds:itemID="{872684FD-34C0-462B-9F2B-4C5804497832}">
  <ds:schemaRefs>
    <ds:schemaRef ds:uri="42ecbe7d-e39e-4d03-8cf2-681391828825"/>
    <ds:schemaRef ds:uri="52bf23df-cbd6-45b6-9cdc-115a4264c1c0"/>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
  <TotalTime>44230</TotalTime>
  <Words>5048</Words>
  <Application>Microsoft Office PowerPoint</Application>
  <PresentationFormat>Geniş ekran</PresentationFormat>
  <Paragraphs>880</Paragraphs>
  <Slides>26</Slides>
  <Notes>26</Notes>
  <HiddenSlides>0</HiddenSlides>
  <MMClips>0</MMClips>
  <ScaleCrop>false</ScaleCrop>
  <HeadingPairs>
    <vt:vector size="6" baseType="variant">
      <vt:variant>
        <vt:lpstr>Kullanılan Yazı Tipleri</vt:lpstr>
      </vt:variant>
      <vt:variant>
        <vt:i4>8</vt:i4>
      </vt:variant>
      <vt:variant>
        <vt:lpstr>Tema</vt:lpstr>
      </vt:variant>
      <vt:variant>
        <vt:i4>6</vt:i4>
      </vt:variant>
      <vt:variant>
        <vt:lpstr>Slayt Başlıkları</vt:lpstr>
      </vt:variant>
      <vt:variant>
        <vt:i4>26</vt:i4>
      </vt:variant>
    </vt:vector>
  </HeadingPairs>
  <TitlesOfParts>
    <vt:vector size="40" baseType="lpstr">
      <vt:lpstr>Arial</vt:lpstr>
      <vt:lpstr>Arial Black</vt:lpstr>
      <vt:lpstr>Calibri</vt:lpstr>
      <vt:lpstr>Calibri Light</vt:lpstr>
      <vt:lpstr>Cambria</vt:lpstr>
      <vt:lpstr>Garamond</vt:lpstr>
      <vt:lpstr>Times New Roman</vt:lpstr>
      <vt:lpstr>Wingdings</vt:lpstr>
      <vt:lpstr>Özel Tasarım</vt:lpstr>
      <vt:lpstr>1_Özel Tasarım</vt:lpstr>
      <vt:lpstr>2_Özel Tasarım</vt:lpstr>
      <vt:lpstr>3_Özel Tasarım</vt:lpstr>
      <vt:lpstr>4_Özel Tasarım</vt:lpstr>
      <vt:lpstr>Office Teması</vt:lpstr>
      <vt:lpstr>PowerPoint Sunusu</vt:lpstr>
      <vt:lpstr>Sigorta Primi Teşvikleri</vt:lpstr>
      <vt:lpstr>Sigorta Primi Teşvikleri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SUNUM BAŞLIĞI</dc:title>
  <dc:creator>EMRE MUTLU</dc:creator>
  <cp:lastModifiedBy>Abdulmelik KOÇİN</cp:lastModifiedBy>
  <cp:revision>361</cp:revision>
  <cp:lastPrinted>2023-10-23T14:26:29Z</cp:lastPrinted>
  <dcterms:created xsi:type="dcterms:W3CDTF">2019-04-01T08:33:12Z</dcterms:created>
  <dcterms:modified xsi:type="dcterms:W3CDTF">2025-02-21T08:20:31Z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0x0101003EDCA0AFBD54324AA2CBFE9612F4698D</vt:lpwstr>
  </property>
  <property fmtid="{D5CDD505-2E9C-101B-9397-08002B2CF9AE}" pid="3" name="MediaServiceImageTags">
    <vt:lpwstr/>
  </property>
</Properties>
</file>